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65" r:id="rId2"/>
    <p:sldId id="301" r:id="rId3"/>
    <p:sldId id="304" r:id="rId4"/>
    <p:sldId id="305" r:id="rId5"/>
    <p:sldId id="267" r:id="rId6"/>
  </p:sldIdLst>
  <p:sldSz cx="10693400" cy="7556500"/>
  <p:notesSz cx="9926638" cy="679767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660" autoAdjust="0"/>
  </p:normalViewPr>
  <p:slideViewPr>
    <p:cSldViewPr>
      <p:cViewPr varScale="1">
        <p:scale>
          <a:sx n="95" d="100"/>
          <a:sy n="95" d="100"/>
        </p:scale>
        <p:origin x="1662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1646" y="-62"/>
      </p:cViewPr>
      <p:guideLst>
        <p:guide orient="horz" pos="2141"/>
        <p:guide pos="31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642" cy="339884"/>
          </a:xfrm>
          <a:prstGeom prst="rect">
            <a:avLst/>
          </a:prstGeom>
        </p:spPr>
        <p:txBody>
          <a:bodyPr vert="horz" lIns="83793" tIns="41896" rIns="83793" bIns="41896" rtlCol="0"/>
          <a:lstStyle>
            <a:lvl1pPr algn="l">
              <a:defRPr sz="11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23524" y="0"/>
            <a:ext cx="4300168" cy="339884"/>
          </a:xfrm>
          <a:prstGeom prst="rect">
            <a:avLst/>
          </a:prstGeom>
        </p:spPr>
        <p:txBody>
          <a:bodyPr vert="horz" lIns="83793" tIns="41896" rIns="83793" bIns="41896" rtlCol="0"/>
          <a:lstStyle>
            <a:lvl1pPr algn="r">
              <a:defRPr sz="1100"/>
            </a:lvl1pPr>
          </a:lstStyle>
          <a:p>
            <a:fld id="{0789FF1A-ACE8-46DF-8510-19757C8AC10B}" type="datetimeFigureOut">
              <a:rPr lang="it-IT" smtClean="0"/>
              <a:t>24/05/2022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159125" y="509588"/>
            <a:ext cx="360838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93" tIns="41896" rIns="83793" bIns="41896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93253" y="3228896"/>
            <a:ext cx="7940132" cy="3058954"/>
          </a:xfrm>
          <a:prstGeom prst="rect">
            <a:avLst/>
          </a:prstGeom>
        </p:spPr>
        <p:txBody>
          <a:bodyPr vert="horz" lIns="83793" tIns="41896" rIns="83793" bIns="41896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6456364"/>
            <a:ext cx="4301642" cy="339884"/>
          </a:xfrm>
          <a:prstGeom prst="rect">
            <a:avLst/>
          </a:prstGeom>
        </p:spPr>
        <p:txBody>
          <a:bodyPr vert="horz" lIns="83793" tIns="41896" rIns="83793" bIns="41896" rtlCol="0" anchor="b"/>
          <a:lstStyle>
            <a:lvl1pPr algn="l">
              <a:defRPr sz="11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23524" y="6456364"/>
            <a:ext cx="4300168" cy="339884"/>
          </a:xfrm>
          <a:prstGeom prst="rect">
            <a:avLst/>
          </a:prstGeom>
        </p:spPr>
        <p:txBody>
          <a:bodyPr vert="horz" lIns="83793" tIns="41896" rIns="83793" bIns="41896" rtlCol="0" anchor="b"/>
          <a:lstStyle>
            <a:lvl1pPr algn="r">
              <a:defRPr sz="1100"/>
            </a:lvl1pPr>
          </a:lstStyle>
          <a:p>
            <a:fld id="{A789437E-C2D5-49FB-ABBF-87A34EBEC1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94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79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A1D41-7544-4D95-B5BB-9A244FA897B1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7995A-340D-4BAE-BAFD-AA7EC8496750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782B2-705D-4324-AC19-E48934C8DC96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0FB8A-02D4-4711-9B31-01CDB783A43C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911CB-1152-43F5-A8B3-C6FB7ACE4F24}" type="datetime1">
              <a:rPr lang="en-US" smtClean="0"/>
              <a:t>5/24/2022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05905" y="961017"/>
            <a:ext cx="996484" cy="92471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74073" y="879347"/>
            <a:ext cx="9144000" cy="44450"/>
          </a:xfrm>
          <a:custGeom>
            <a:avLst/>
            <a:gdLst/>
            <a:ahLst/>
            <a:cxnLst/>
            <a:rect l="l" t="t" r="r" b="b"/>
            <a:pathLst>
              <a:path w="9144000" h="44450">
                <a:moveTo>
                  <a:pt x="9143996" y="44195"/>
                </a:moveTo>
                <a:lnTo>
                  <a:pt x="9143996" y="24383"/>
                </a:lnTo>
                <a:lnTo>
                  <a:pt x="0" y="0"/>
                </a:lnTo>
                <a:lnTo>
                  <a:pt x="0" y="19811"/>
                </a:lnTo>
                <a:lnTo>
                  <a:pt x="9143996" y="4419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854586" y="348995"/>
            <a:ext cx="0" cy="6858000"/>
          </a:xfrm>
          <a:custGeom>
            <a:avLst/>
            <a:gdLst/>
            <a:ahLst/>
            <a:cxnLst/>
            <a:rect l="l" t="t" r="r" b="b"/>
            <a:pathLst>
              <a:path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19557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59"/>
            <a:ext cx="9624059" cy="1209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5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27545"/>
            <a:ext cx="3421887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C9279-AD0B-4186-A06F-E6F56943B84F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69900" y="958850"/>
            <a:ext cx="1358900" cy="1200329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2" name="Sottotitolo 2"/>
          <p:cNvSpPr txBox="1">
            <a:spLocks/>
          </p:cNvSpPr>
          <p:nvPr/>
        </p:nvSpPr>
        <p:spPr>
          <a:xfrm>
            <a:off x="2298699" y="3092450"/>
            <a:ext cx="7485379" cy="838200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sz="20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169277"/>
          </a:xfrm>
        </p:spPr>
        <p:txBody>
          <a:bodyPr/>
          <a:lstStyle/>
          <a:p>
            <a:fld id="{B6F15528-21DE-4FAA-801E-634DDDAF4B2B}" type="slidenum">
              <a:rPr lang="it-IT" sz="1100" smtClean="0">
                <a:solidFill>
                  <a:schemeClr val="bg1"/>
                </a:solidFill>
              </a:rPr>
              <a:t>1</a:t>
            </a:fld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81000" y="958850"/>
            <a:ext cx="143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DIREZIONE BILANCIO E  PARTECIPATE </a:t>
            </a:r>
          </a:p>
          <a:p>
            <a:pPr algn="ctr"/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681690" y="2819052"/>
            <a:ext cx="87193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Bilancio di previsione 2022: </a:t>
            </a:r>
          </a:p>
          <a:p>
            <a:pPr algn="ctr"/>
            <a:r>
              <a:rPr lang="it-IT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Direzione Bilancio e Partecipate</a:t>
            </a:r>
          </a:p>
        </p:txBody>
      </p:sp>
      <p:pic>
        <p:nvPicPr>
          <p:cNvPr id="10" name="Immagine 9" descr="semplice_orrizontale_colo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38870" r="6133" b="30232"/>
          <a:stretch>
            <a:fillRect/>
          </a:stretch>
        </p:blipFill>
        <p:spPr bwMode="auto">
          <a:xfrm>
            <a:off x="919905" y="425450"/>
            <a:ext cx="866561" cy="4208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6612467" y="6591300"/>
            <a:ext cx="363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Commissione Consiliare  del 24 maggio 2022</a:t>
            </a:r>
          </a:p>
        </p:txBody>
      </p:sp>
    </p:spTree>
    <p:extLst>
      <p:ext uri="{BB962C8B-B14F-4D97-AF65-F5344CB8AC3E}">
        <p14:creationId xmlns:p14="http://schemas.microsoft.com/office/powerpoint/2010/main" val="1786158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it-IT" smtClean="0"/>
              <a:t>2</a:t>
            </a:fld>
            <a:endParaRPr lang="it-IT"/>
          </a:p>
        </p:txBody>
      </p:sp>
      <p:pic>
        <p:nvPicPr>
          <p:cNvPr id="7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27" y="-107950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Rettangolo 74"/>
          <p:cNvSpPr/>
          <p:nvPr/>
        </p:nvSpPr>
        <p:spPr>
          <a:xfrm>
            <a:off x="2073979" y="243550"/>
            <a:ext cx="678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>
                <a:solidFill>
                  <a:srgbClr val="FF0000"/>
                </a:solidFill>
              </a:rPr>
              <a:t>Società partecipate direttamente al 31.12.2021</a:t>
            </a: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(13 Società)</a:t>
            </a:r>
          </a:p>
        </p:txBody>
      </p:sp>
      <p:graphicFrame>
        <p:nvGraphicFramePr>
          <p:cNvPr id="64" name="Tabella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131295"/>
              </p:ext>
            </p:extLst>
          </p:nvPr>
        </p:nvGraphicFramePr>
        <p:xfrm>
          <a:off x="241300" y="730250"/>
          <a:ext cx="9897473" cy="67386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0377">
                  <a:extLst>
                    <a:ext uri="{9D8B030D-6E8A-4147-A177-3AD203B41FA5}">
                      <a16:colId xmlns:a16="http://schemas.microsoft.com/office/drawing/2014/main" val="2070971706"/>
                    </a:ext>
                  </a:extLst>
                </a:gridCol>
                <a:gridCol w="6014592">
                  <a:extLst>
                    <a:ext uri="{9D8B030D-6E8A-4147-A177-3AD203B41FA5}">
                      <a16:colId xmlns:a16="http://schemas.microsoft.com/office/drawing/2014/main" val="39770151"/>
                    </a:ext>
                  </a:extLst>
                </a:gridCol>
                <a:gridCol w="1659074">
                  <a:extLst>
                    <a:ext uri="{9D8B030D-6E8A-4147-A177-3AD203B41FA5}">
                      <a16:colId xmlns:a16="http://schemas.microsoft.com/office/drawing/2014/main" val="1923599291"/>
                    </a:ext>
                  </a:extLst>
                </a:gridCol>
                <a:gridCol w="773430">
                  <a:extLst>
                    <a:ext uri="{9D8B030D-6E8A-4147-A177-3AD203B41FA5}">
                      <a16:colId xmlns:a16="http://schemas.microsoft.com/office/drawing/2014/main" val="155516125"/>
                    </a:ext>
                  </a:extLst>
                </a:gridCol>
              </a:tblGrid>
              <a:tr h="2887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effectLst/>
                        </a:rPr>
                        <a:t>Denominazione</a:t>
                      </a:r>
                      <a:endParaRPr lang="it-IT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effectLst/>
                        </a:rPr>
                        <a:t>Oggetto Sociale</a:t>
                      </a:r>
                      <a:endParaRPr lang="it-IT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b="1">
                          <a:effectLst/>
                        </a:rPr>
                        <a:t>Soci</a:t>
                      </a:r>
                      <a:endParaRPr lang="it-IT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b="1" dirty="0">
                          <a:effectLst/>
                        </a:rPr>
                        <a:t>Quote di partecipazione</a:t>
                      </a:r>
                      <a:endParaRPr lang="it-IT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1998091889"/>
                  </a:ext>
                </a:extLst>
              </a:tr>
              <a:tr h="96268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AMAT S.r.l.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Attività tecniche conoscitive e di studio relative alla mobilità all’ambiente e alla pianificazione territoriale.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</a:rPr>
                        <a:t> </a:t>
                      </a:r>
                      <a:endParaRPr lang="it-IT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600">
                          <a:effectLst/>
                        </a:rPr>
                        <a:t> </a:t>
                      </a:r>
                      <a:endParaRPr lang="it-IT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1708527686"/>
                  </a:ext>
                </a:extLst>
              </a:tr>
              <a:tr h="1443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2038583703"/>
                  </a:ext>
                </a:extLst>
              </a:tr>
              <a:tr h="1443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3980883371"/>
                  </a:ext>
                </a:extLst>
              </a:tr>
              <a:tr h="1443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ATM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Attività nel settore trasporto pubblico e mobilità.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294036773"/>
                  </a:ext>
                </a:extLst>
              </a:tr>
              <a:tr h="2887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MILANO SPORT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Gestione impianti sportivi comunali compresa la manutenzione degli stessi; istituzione di corsi di istruzione e corsi di addestramento per le varie discipline sportive. Attività di vendita di prodotti sportivi di ogni genere.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100%</a:t>
                      </a:r>
                      <a:endParaRPr lang="it-IT" sz="1000" dirty="0">
                        <a:effectLst/>
                      </a:endParaRPr>
                    </a:p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1577897194"/>
                  </a:ext>
                </a:extLst>
              </a:tr>
              <a:tr h="2887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MM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Progettazione, realizzazione, manutenzione di infrastrutture e altre opere di interesse pubblico, gestione dei Servizi Idrici e del patrimonio di Edilizia Residenziale Pubblica. 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842250266"/>
                  </a:ext>
                </a:extLst>
              </a:tr>
              <a:tr h="433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SO.GE.M.I.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Istituzione, impianto ed esercizio dei mercati all'ingrosso.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 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766619722"/>
                  </a:ext>
                </a:extLst>
              </a:tr>
              <a:tr h="7265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MILANO RISTORAZIONE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Servizi di refezione scolastica. Fornitura di pasti ad Enti pubblici e/o privati,</a:t>
                      </a:r>
                      <a:r>
                        <a:rPr lang="it-IT" sz="900" baseline="0" dirty="0">
                          <a:effectLst/>
                        </a:rPr>
                        <a:t> ivi incluse derrate al crudo; servizi ausiliari e complementari all’educazione quali </a:t>
                      </a:r>
                      <a:r>
                        <a:rPr lang="it-IT" sz="900" baseline="0" dirty="0" err="1">
                          <a:effectLst/>
                        </a:rPr>
                        <a:t>bidellaggio</a:t>
                      </a:r>
                      <a:r>
                        <a:rPr lang="it-IT" sz="900" baseline="0" dirty="0">
                          <a:effectLst/>
                        </a:rPr>
                        <a:t>, accoglienza, pulizie e disinfestazioni e servizi di ristorazione istituzionale e commerciale; attività strumentali e/o funzionali e/o connesse all’oggetto sociale. </a:t>
                      </a:r>
                      <a:endParaRPr lang="it-IT" sz="10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Milano Ristorazione S.p.A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99,00%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  1,00%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729063195"/>
                  </a:ext>
                </a:extLst>
              </a:tr>
              <a:tr h="433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SPV LINEA M4 S.p.A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Costruzione, manutenzione e gestione tecnica, amministrativa, economica e finanziaria della linea M4 ed erogazione del relativo servizio di trasporto pubblico, nonché attività strumentali strettamente connesse allo scopo istituzionale.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ATM S.p.A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Altri soggetti privati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66,67%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  2,33%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31%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216225917"/>
                  </a:ext>
                </a:extLst>
              </a:tr>
              <a:tr h="433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SEA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Costruzione ed esercizio di aeroporti e di qualsiasi attività connessa al traffico aereo di qualunque tipo o specialità.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Altri azionisti pubblici 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Altri azionisti privati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54,81%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0,14 %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45,05%  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2199151822"/>
                  </a:ext>
                </a:extLst>
              </a:tr>
              <a:tr h="4331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A2A S.p.A. 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Esercizio delle attività nel campo delle energie (produzione, trasformazione, distribuzione) e del ciclo integrale delle acque.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Brescia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Altri soggetti pubblici e privati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25%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25%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50%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1766458613"/>
                  </a:ext>
                </a:extLst>
              </a:tr>
              <a:tr h="3598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AFM 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Gestione delle farmacie comunali.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Admenta Italia S.p.A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20%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80%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2380701194"/>
                  </a:ext>
                </a:extLst>
              </a:tr>
              <a:tr h="1020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EXPO 2015 S.p.A 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in liquidazione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  <a:latin typeface="+mn-lt"/>
                          <a:ea typeface="+mn-ea"/>
                          <a:cs typeface="+mn-cs"/>
                        </a:rPr>
                        <a:t>Art.</a:t>
                      </a:r>
                      <a:r>
                        <a:rPr lang="it-IT" sz="9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44 bis D.L. 6.11.2021 n. 152 convertito con L. 29.12.2021, n. 233 scadenza dell’incarico del Commissario Liquidatore al 30.04.2022 per lo svolgimento delle attività estintive della Società. 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Ministero dell'Economia e Finanze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Regione Lombardia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Città Metropolitana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Camera di Commercio Milano Monza Brianza e Lodi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40%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20%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20%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1370019345"/>
                  </a:ext>
                </a:extLst>
              </a:tr>
              <a:tr h="324748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CAP HOLDING </a:t>
                      </a:r>
                      <a:r>
                        <a:rPr lang="en-US" sz="900">
                          <a:effectLst/>
                        </a:rPr>
                        <a:t>S.p.A.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Assunzione e gestione, in Italia ed all’estero, di partecipazioni – le società in qualsiasi forma partecipate dovranno avere per oggetto la gestione e l’erogazione di servizi pubblici locali – in primo luogo i servizi afferenti il ciclo integrale delle acque.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Comune di Milano</a:t>
                      </a:r>
                      <a:endParaRPr lang="it-IT" sz="1000">
                        <a:effectLst/>
                      </a:endParaRPr>
                    </a:p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>
                          <a:effectLst/>
                        </a:rPr>
                        <a:t>Altri soggetti</a:t>
                      </a:r>
                      <a:endParaRPr lang="it-IT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0,41%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99,59%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3737351749"/>
                  </a:ext>
                </a:extLst>
              </a:tr>
              <a:tr h="1179322">
                <a:tc>
                  <a:txBody>
                    <a:bodyPr/>
                    <a:lstStyle/>
                    <a:p>
                      <a:pPr marL="11430"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AREXPO </a:t>
                      </a:r>
                      <a:r>
                        <a:rPr lang="en-US" sz="900" dirty="0">
                          <a:effectLst/>
                        </a:rPr>
                        <a:t>S.p.A.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Acquisizione aree sito Expo e loro messa a disposizione per la manifestazione espositiva; riqualificazione e valorizzazione di</a:t>
                      </a:r>
                      <a:r>
                        <a:rPr lang="it-IT" sz="900" baseline="0" dirty="0">
                          <a:effectLst/>
                        </a:rPr>
                        <a:t> aree oggetto di rigenerazione urbana. 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Ministero Economia e Finanze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Comune di Milano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Regione Lombardia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E.A. Fiera internazionale Milano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Città Metropolitana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Comune di Rho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39,28%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21,05%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21,05%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16,80%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1,21%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0,61%</a:t>
                      </a:r>
                      <a:endParaRPr lang="it-IT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effectLst/>
                        </a:rPr>
                        <a:t> </a:t>
                      </a:r>
                      <a:endParaRPr lang="it-IT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34" marR="26134" marT="0" marB="0" anchor="ctr"/>
                </a:tc>
                <a:extLst>
                  <a:ext uri="{0D108BD9-81ED-4DB2-BD59-A6C34878D82A}">
                    <a16:rowId xmlns:a16="http://schemas.microsoft.com/office/drawing/2014/main" val="1641277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520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2154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 descr="semplice_orrizontale_colo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38870" r="6133" b="30232"/>
          <a:stretch>
            <a:fillRect/>
          </a:stretch>
        </p:blipFill>
        <p:spPr bwMode="auto">
          <a:xfrm>
            <a:off x="927100" y="425450"/>
            <a:ext cx="866561" cy="4208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/>
          <p:cNvSpPr txBox="1"/>
          <p:nvPr/>
        </p:nvSpPr>
        <p:spPr>
          <a:xfrm>
            <a:off x="491067" y="929216"/>
            <a:ext cx="1295400" cy="1200329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txBody>
          <a:bodyPr wrap="square" rtlCol="0">
            <a:spAutoFit/>
          </a:bodyPr>
          <a:lstStyle>
            <a:defPPr>
              <a:defRPr lang="it-IT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66700" y="929216"/>
            <a:ext cx="1828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DIREZIONE BILANCIO 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PARTECIPATE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917700" y="423517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Dati Societari - Capitale -  Patrimonio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298700" y="2330450"/>
            <a:ext cx="76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772312"/>
              </p:ext>
            </p:extLst>
          </p:nvPr>
        </p:nvGraphicFramePr>
        <p:xfrm>
          <a:off x="2222500" y="1720850"/>
          <a:ext cx="7619999" cy="4878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870795858"/>
                    </a:ext>
                  </a:extLst>
                </a:gridCol>
                <a:gridCol w="1478441">
                  <a:extLst>
                    <a:ext uri="{9D8B030D-6E8A-4147-A177-3AD203B41FA5}">
                      <a16:colId xmlns:a16="http://schemas.microsoft.com/office/drawing/2014/main" val="4158765597"/>
                    </a:ext>
                  </a:extLst>
                </a:gridCol>
                <a:gridCol w="2015873">
                  <a:extLst>
                    <a:ext uri="{9D8B030D-6E8A-4147-A177-3AD203B41FA5}">
                      <a16:colId xmlns:a16="http://schemas.microsoft.com/office/drawing/2014/main" val="272234448"/>
                    </a:ext>
                  </a:extLst>
                </a:gridCol>
                <a:gridCol w="2068285">
                  <a:extLst>
                    <a:ext uri="{9D8B030D-6E8A-4147-A177-3AD203B41FA5}">
                      <a16:colId xmlns:a16="http://schemas.microsoft.com/office/drawing/2014/main" val="1661853185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Società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 Capitale Sociale </a:t>
                      </a:r>
                    </a:p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al 31 dicembre 2020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 Riserve e altre voci di Patrimonio netto </a:t>
                      </a:r>
                    </a:p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al 31 dicembre 2020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 Totale Patrimonio Netto al 31 dicembre 2020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424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SEA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27.500.000,00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130.552.928,00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158.052.928,00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61004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A2A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1.575.449.748,00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1.601.161.756,00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3.176.611.504,00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11223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ATM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700.000.000,00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403.005.934,00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1.103.005.934,00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5209734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AFM S.p.A. (*)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 3.286.819,00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11.909.754,00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 15.196.573,00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422639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MM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36.996.233,00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204.083.131,00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241.079.364,00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97220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Milano Ristorazione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 5.100.000,00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6.926.373,00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 12.026.373,00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1832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SO.GE.M.I.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226.592.713,00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6.329.542,00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232.922.255,00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6259236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 err="1">
                          <a:effectLst/>
                        </a:rPr>
                        <a:t>MilanoSport</a:t>
                      </a:r>
                      <a:r>
                        <a:rPr lang="it-IT" sz="1400" u="none" strike="noStrike" dirty="0">
                          <a:effectLst/>
                        </a:rPr>
                        <a:t>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54.361.306,00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-    10.117.433,00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 44.243.873,00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01139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AMAT s.r.l.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583.874,00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594.274,00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86656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SPV Linea M4 S.p.A.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61.531.500,00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146.003.443,00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207.534.943,00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651385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Arexpo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S.p.A.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100.080.424,00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17.294.457,00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117.374.881,00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2747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 Holding S.p.A.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571.381.786,00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200.385.256,00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771.767.042,00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5273522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386F02-4E95-4B9F-AC1E-848D178CFA0D}"/>
              </a:ext>
            </a:extLst>
          </p:cNvPr>
          <p:cNvSpPr txBox="1"/>
          <p:nvPr/>
        </p:nvSpPr>
        <p:spPr>
          <a:xfrm rot="10800000" flipV="1">
            <a:off x="1786467" y="6831005"/>
            <a:ext cx="5719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 </a:t>
            </a:r>
            <a:r>
              <a:rPr lang="it-IT" sz="1100" b="1" dirty="0"/>
              <a:t>(*): chiusura esercizio al 31/3/ d’ogni anno </a:t>
            </a:r>
          </a:p>
        </p:txBody>
      </p:sp>
    </p:spTree>
    <p:extLst>
      <p:ext uri="{BB962C8B-B14F-4D97-AF65-F5344CB8AC3E}">
        <p14:creationId xmlns:p14="http://schemas.microsoft.com/office/powerpoint/2010/main" val="2467724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2154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 descr="semplice_orrizontale_colo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38870" r="6133" b="30232"/>
          <a:stretch>
            <a:fillRect/>
          </a:stretch>
        </p:blipFill>
        <p:spPr bwMode="auto">
          <a:xfrm>
            <a:off x="927100" y="425450"/>
            <a:ext cx="866561" cy="4208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/>
          <p:cNvSpPr txBox="1"/>
          <p:nvPr/>
        </p:nvSpPr>
        <p:spPr>
          <a:xfrm>
            <a:off x="491067" y="929216"/>
            <a:ext cx="1295400" cy="1200329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txBody>
          <a:bodyPr wrap="square" rtlCol="0">
            <a:spAutoFit/>
          </a:bodyPr>
          <a:lstStyle>
            <a:defPPr>
              <a:defRPr lang="it-IT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66700" y="929216"/>
            <a:ext cx="1828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DIREZIONE BILANCIO 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PARTECIPATE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917700" y="423517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Dati Societari – Conto Economico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298700" y="2330450"/>
            <a:ext cx="762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049574"/>
              </p:ext>
            </p:extLst>
          </p:nvPr>
        </p:nvGraphicFramePr>
        <p:xfrm>
          <a:off x="2222500" y="1720850"/>
          <a:ext cx="7619999" cy="423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870795858"/>
                    </a:ext>
                  </a:extLst>
                </a:gridCol>
                <a:gridCol w="1478441">
                  <a:extLst>
                    <a:ext uri="{9D8B030D-6E8A-4147-A177-3AD203B41FA5}">
                      <a16:colId xmlns:a16="http://schemas.microsoft.com/office/drawing/2014/main" val="4158765597"/>
                    </a:ext>
                  </a:extLst>
                </a:gridCol>
                <a:gridCol w="2015873">
                  <a:extLst>
                    <a:ext uri="{9D8B030D-6E8A-4147-A177-3AD203B41FA5}">
                      <a16:colId xmlns:a16="http://schemas.microsoft.com/office/drawing/2014/main" val="272234448"/>
                    </a:ext>
                  </a:extLst>
                </a:gridCol>
                <a:gridCol w="2068285">
                  <a:extLst>
                    <a:ext uri="{9D8B030D-6E8A-4147-A177-3AD203B41FA5}">
                      <a16:colId xmlns:a16="http://schemas.microsoft.com/office/drawing/2014/main" val="1661853185"/>
                    </a:ext>
                  </a:extLst>
                </a:gridCol>
              </a:tblGrid>
              <a:tr h="9906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Società </a:t>
                      </a:r>
                    </a:p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(valori euro / migliaia)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 Totale ricavi al 31 dicembre 2020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Risultato operativo al 31 dicembre 2020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Risultato di esercizio di pertinenza </a:t>
                      </a:r>
                      <a:r>
                        <a:rPr lang="it-IT" sz="1400" b="1" u="none" strike="noStrike">
                          <a:effectLst/>
                        </a:rPr>
                        <a:t>del Gruppo al 31 dicembre 2020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0424875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SEA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286.034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(133.077)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(128.576)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61004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A2A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6.862.000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550.000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364.000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11223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ATM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957.947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(47.374)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(64.493)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5209734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AFM S.p.A. (*)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131.602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14.160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10.439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4226398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MM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268.137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38.991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22.928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97220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Milano Ristorazione S.p.A.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  61.492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(4.570)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(5.094)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1832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SO.GE.M.I.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12.738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116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61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6259236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 err="1">
                          <a:effectLst/>
                        </a:rPr>
                        <a:t>MilanoSport</a:t>
                      </a:r>
                      <a:r>
                        <a:rPr lang="it-IT" sz="1400" u="none" strike="noStrike" dirty="0">
                          <a:effectLst/>
                        </a:rPr>
                        <a:t>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         12.853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-3.451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u="none" strike="noStrike" dirty="0">
                          <a:effectLst/>
                        </a:rPr>
                        <a:t>-3.451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01139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AMAT s.r.l.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866564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SPV Linea M4 S.p.A.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19.508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13.061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65138510"/>
                  </a:ext>
                </a:extLst>
              </a:tr>
            </a:tbl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2386F02-4E95-4B9F-AC1E-848D178CFA0D}"/>
              </a:ext>
            </a:extLst>
          </p:cNvPr>
          <p:cNvSpPr txBox="1"/>
          <p:nvPr/>
        </p:nvSpPr>
        <p:spPr>
          <a:xfrm rot="10800000" flipV="1">
            <a:off x="1786467" y="6831005"/>
            <a:ext cx="5719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/>
              <a:t> </a:t>
            </a:r>
            <a:r>
              <a:rPr lang="it-IT" sz="1100" b="1" dirty="0"/>
              <a:t>(*): chiusura esercizio al 31/3/ d’ogni anno </a:t>
            </a:r>
          </a:p>
        </p:txBody>
      </p:sp>
    </p:spTree>
    <p:extLst>
      <p:ext uri="{BB962C8B-B14F-4D97-AF65-F5344CB8AC3E}">
        <p14:creationId xmlns:p14="http://schemas.microsoft.com/office/powerpoint/2010/main" val="320816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7"/>
          </p:nvPr>
        </p:nvSpPr>
        <p:spPr>
          <a:xfrm>
            <a:off x="7699248" y="7027545"/>
            <a:ext cx="2459482" cy="215444"/>
          </a:xfrm>
        </p:spPr>
        <p:txBody>
          <a:bodyPr/>
          <a:lstStyle/>
          <a:p>
            <a:fld id="{B6F15528-21DE-4FAA-801E-634DDDAF4B2B}" type="slidenum">
              <a:rPr lang="it-IT" sz="1400" smtClean="0"/>
              <a:t>5</a:t>
            </a:fld>
            <a:endParaRPr lang="it-IT" sz="1400" dirty="0"/>
          </a:p>
        </p:txBody>
      </p:sp>
      <p:pic>
        <p:nvPicPr>
          <p:cNvPr id="3" name="Immagine 2" descr="semplice_orrizontale_color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38870" r="6133" b="30232"/>
          <a:stretch>
            <a:fillRect/>
          </a:stretch>
        </p:blipFill>
        <p:spPr bwMode="auto">
          <a:xfrm>
            <a:off x="927100" y="425450"/>
            <a:ext cx="866561" cy="4208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/>
          <p:cNvSpPr txBox="1"/>
          <p:nvPr/>
        </p:nvSpPr>
        <p:spPr>
          <a:xfrm>
            <a:off x="491067" y="929216"/>
            <a:ext cx="1295400" cy="1200329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txBody>
          <a:bodyPr wrap="square" rtlCol="0">
            <a:spAutoFit/>
          </a:bodyPr>
          <a:lstStyle>
            <a:defPPr>
              <a:defRPr lang="it-IT"/>
            </a:defPPr>
          </a:lstStyle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66700" y="929216"/>
            <a:ext cx="1828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00" dirty="0">
                <a:latin typeface="Arial" panose="020B0604020202020204" pitchFamily="34" charset="0"/>
                <a:cs typeface="Arial" panose="020B0604020202020204" pitchFamily="34" charset="0"/>
              </a:rPr>
              <a:t>DIREZIONE BILANCIO E</a:t>
            </a:r>
          </a:p>
          <a:p>
            <a:pPr algn="ctr"/>
            <a:r>
              <a:rPr lang="it-IT" sz="700" dirty="0">
                <a:latin typeface="Arial" panose="020B0604020202020204" pitchFamily="34" charset="0"/>
                <a:cs typeface="Arial" panose="020B0604020202020204" pitchFamily="34" charset="0"/>
              </a:rPr>
              <a:t> PARTECIPATE</a:t>
            </a:r>
          </a:p>
          <a:p>
            <a:pPr algn="ctr"/>
            <a:endParaRPr lang="it-IT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066068"/>
              </p:ext>
            </p:extLst>
          </p:nvPr>
        </p:nvGraphicFramePr>
        <p:xfrm>
          <a:off x="1917700" y="1529380"/>
          <a:ext cx="8153401" cy="52175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5499">
                  <a:extLst>
                    <a:ext uri="{9D8B030D-6E8A-4147-A177-3AD203B41FA5}">
                      <a16:colId xmlns:a16="http://schemas.microsoft.com/office/drawing/2014/main" val="1230603726"/>
                    </a:ext>
                  </a:extLst>
                </a:gridCol>
                <a:gridCol w="921446">
                  <a:extLst>
                    <a:ext uri="{9D8B030D-6E8A-4147-A177-3AD203B41FA5}">
                      <a16:colId xmlns:a16="http://schemas.microsoft.com/office/drawing/2014/main" val="2244676057"/>
                    </a:ext>
                  </a:extLst>
                </a:gridCol>
                <a:gridCol w="1005214">
                  <a:extLst>
                    <a:ext uri="{9D8B030D-6E8A-4147-A177-3AD203B41FA5}">
                      <a16:colId xmlns:a16="http://schemas.microsoft.com/office/drawing/2014/main" val="1588277124"/>
                    </a:ext>
                  </a:extLst>
                </a:gridCol>
                <a:gridCol w="753910">
                  <a:extLst>
                    <a:ext uri="{9D8B030D-6E8A-4147-A177-3AD203B41FA5}">
                      <a16:colId xmlns:a16="http://schemas.microsoft.com/office/drawing/2014/main" val="2041020169"/>
                    </a:ext>
                  </a:extLst>
                </a:gridCol>
                <a:gridCol w="921446">
                  <a:extLst>
                    <a:ext uri="{9D8B030D-6E8A-4147-A177-3AD203B41FA5}">
                      <a16:colId xmlns:a16="http://schemas.microsoft.com/office/drawing/2014/main" val="2675189502"/>
                    </a:ext>
                  </a:extLst>
                </a:gridCol>
                <a:gridCol w="1102943">
                  <a:extLst>
                    <a:ext uri="{9D8B030D-6E8A-4147-A177-3AD203B41FA5}">
                      <a16:colId xmlns:a16="http://schemas.microsoft.com/office/drawing/2014/main" val="2234398367"/>
                    </a:ext>
                  </a:extLst>
                </a:gridCol>
                <a:gridCol w="1102943">
                  <a:extLst>
                    <a:ext uri="{9D8B030D-6E8A-4147-A177-3AD203B41FA5}">
                      <a16:colId xmlns:a16="http://schemas.microsoft.com/office/drawing/2014/main" val="2488093418"/>
                    </a:ext>
                  </a:extLst>
                </a:gridCol>
              </a:tblGrid>
              <a:tr h="42007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ANDAMENTO STORICO DIVIDENDI E RISERVE E PREVISIONI 2022</a:t>
                      </a:r>
                      <a:r>
                        <a:rPr lang="it-IT" sz="1400" b="1" u="none" strike="noStrike" baseline="0" dirty="0">
                          <a:effectLst/>
                        </a:rPr>
                        <a:t> </a:t>
                      </a:r>
                      <a:r>
                        <a:rPr lang="it-IT" sz="1400" b="1" u="none" strike="noStrike" dirty="0">
                          <a:effectLst/>
                        </a:rPr>
                        <a:t> (valori euro / milioni)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950210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marL="0" marR="0" lvl="0" indent="0" algn="l" defTabSz="91440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b="1" u="none" strike="noStrike" dirty="0">
                        <a:effectLst/>
                      </a:endParaRPr>
                    </a:p>
                    <a:p>
                      <a:pPr marL="0" marR="0" lvl="0" indent="0" algn="l" defTabSz="91440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effectLst/>
                        </a:rPr>
                        <a:t>Società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t"/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2017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2018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2019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2020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fontAlgn="ctr"/>
                      <a:r>
                        <a:rPr lang="it-IT" sz="1400" b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1" u="none" strike="noStrike" dirty="0">
                          <a:effectLst/>
                          <a:latin typeface="Baskerville Old Face" panose="02020602080505020303" pitchFamily="18" charset="0"/>
                        </a:rPr>
                        <a:t>Proposto 2022</a:t>
                      </a:r>
                    </a:p>
                    <a:p>
                      <a:pPr algn="ctr" fontAlgn="ctr"/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94020189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effectLst/>
                        </a:rPr>
                        <a:t>SEA SPA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38,53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38,53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85,40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---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---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04786000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ATM SPA</a:t>
                      </a:r>
                      <a:endParaRPr lang="it-IT" sz="1400" b="1" i="1" u="none" strike="noStrike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26,00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--- 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--- 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 ---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---  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73464376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A2A   SPA</a:t>
                      </a:r>
                      <a:endParaRPr lang="it-IT" sz="1400" b="1" i="1" u="none" strike="noStrike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38,53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45,27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55,00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60,70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     62,60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1" u="none" strike="noStrike" dirty="0">
                          <a:effectLst/>
                          <a:latin typeface="Arial" panose="020B0604020202020204" pitchFamily="34" charset="0"/>
                        </a:rPr>
                        <a:t>70,80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09125029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effectLst/>
                        </a:rPr>
                        <a:t>AFM SPA  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1,61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  7,50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10,60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          1,80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1,80                 </a:t>
                      </a:r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4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68025492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effectLst/>
                        </a:rPr>
                        <a:t>MILANO RISTORAZIONE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51950385"/>
                  </a:ext>
                </a:extLst>
              </a:tr>
              <a:tr h="35273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MM SPA</a:t>
                      </a:r>
                      <a:endParaRPr lang="it-IT" sz="1400" b="1" i="1" u="none" strike="noStrike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6009827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AMAT s.r.l.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04940446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strike="noStrike" dirty="0">
                          <a:effectLst/>
                        </a:rPr>
                        <a:t>SO.GE.M.I.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74461701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strike="noStrike" dirty="0" err="1">
                          <a:effectLst/>
                        </a:rPr>
                        <a:t>MilanoSport</a:t>
                      </a:r>
                      <a:r>
                        <a:rPr lang="it-IT" sz="1400" u="none" strike="noStrike" dirty="0">
                          <a:effectLst/>
                        </a:rPr>
                        <a:t> S.p.A.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 ---</a:t>
                      </a: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87443412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Totale</a:t>
                      </a:r>
                      <a:endParaRPr lang="it-IT" sz="1400" b="1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u="none" strike="noStrike" dirty="0">
                          <a:effectLst/>
                        </a:rPr>
                        <a:t>    104,67 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u="none" strike="noStrike" dirty="0">
                          <a:effectLst/>
                        </a:rPr>
                        <a:t>        91,30 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u="none" strike="noStrike" dirty="0">
                          <a:effectLst/>
                        </a:rPr>
                        <a:t>      151,00 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u="none" strike="noStrike" dirty="0">
                          <a:effectLst/>
                        </a:rPr>
                        <a:t>        62,50 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u="none" strike="noStrike" dirty="0">
                          <a:effectLst/>
                        </a:rPr>
                        <a:t>              64,40 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1" u="none" strike="noStrike" dirty="0">
                          <a:effectLst/>
                          <a:latin typeface="Arial" panose="020B0604020202020204" pitchFamily="34" charset="0"/>
                        </a:rPr>
                        <a:t>7</a:t>
                      </a:r>
                      <a:r>
                        <a:rPr lang="it-IT" sz="1400" b="1" i="1" u="none" strike="noStrike">
                          <a:effectLst/>
                          <a:latin typeface="Arial" panose="020B0604020202020204" pitchFamily="34" charset="0"/>
                        </a:rPr>
                        <a:t>0,80</a:t>
                      </a:r>
                      <a:endParaRPr lang="it-IT" sz="1400" b="1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85924619"/>
                  </a:ext>
                </a:extLst>
              </a:tr>
              <a:tr h="289117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403927"/>
                  </a:ext>
                </a:extLst>
              </a:tr>
              <a:tr h="289117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it-IT" sz="1100" b="1" u="none" strike="noStrike" dirty="0">
                          <a:effectLst/>
                        </a:rPr>
                        <a:t>AFM</a:t>
                      </a:r>
                      <a:r>
                        <a:rPr lang="it-IT" sz="1100" u="none" strike="noStrike" dirty="0">
                          <a:effectLst/>
                        </a:rPr>
                        <a:t> 2018 - 2019:  include quota della distribuzione di Riserve </a:t>
                      </a:r>
                      <a:r>
                        <a:rPr lang="it-IT" sz="1100" u="none" strike="noStrike" dirty="0" err="1">
                          <a:effectLst/>
                        </a:rPr>
                        <a:t>disponibilli</a:t>
                      </a:r>
                      <a:r>
                        <a:rPr lang="it-IT" sz="1100" u="none" strike="noStrike" dirty="0">
                          <a:effectLst/>
                        </a:rPr>
                        <a:t> pari ad Euro 5,8 mln nel 2018 e Euro 8,7 mln nel 2019; </a:t>
                      </a:r>
                      <a:r>
                        <a:rPr lang="it-IT" sz="1100" u="none" strike="noStrike">
                          <a:effectLst/>
                        </a:rPr>
                        <a:t>chiusura esercizio al </a:t>
                      </a:r>
                      <a:r>
                        <a:rPr lang="it-IT" sz="1100" u="none" strike="noStrike" dirty="0">
                          <a:effectLst/>
                        </a:rPr>
                        <a:t>31/3 di ogni anno  </a:t>
                      </a:r>
                      <a:endParaRPr lang="it-IT" sz="1100" b="0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528068"/>
                  </a:ext>
                </a:extLst>
              </a:tr>
              <a:tr h="289117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it-IT" sz="1100" b="1" u="none" strike="noStrike" dirty="0">
                          <a:effectLst/>
                        </a:rPr>
                        <a:t>SEA S.p.A</a:t>
                      </a:r>
                      <a:r>
                        <a:rPr lang="it-IT" sz="1100" u="none" strike="noStrike" dirty="0">
                          <a:effectLst/>
                        </a:rPr>
                        <a:t>.  2019 :  Euro 54,1 mln  dividendi ordinari ed Euro 31,3 mln da riserve;</a:t>
                      </a:r>
                      <a:endParaRPr lang="it-IT" sz="1100" b="0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88018"/>
                  </a:ext>
                </a:extLst>
              </a:tr>
              <a:tr h="289117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it-IT" sz="1100" b="1" u="none" strike="noStrike" dirty="0">
                          <a:effectLst/>
                        </a:rPr>
                        <a:t>A2A </a:t>
                      </a:r>
                      <a:r>
                        <a:rPr lang="it-IT" sz="1100" u="none" strike="noStrike" dirty="0">
                          <a:effectLst/>
                        </a:rPr>
                        <a:t>: la previsione è effettuata sulla base della politica dei dividendi stabilita nel piano strategico societario.</a:t>
                      </a:r>
                      <a:endParaRPr lang="it-IT" sz="1100" b="0" i="1" u="none" strike="noStrike" dirty="0">
                        <a:effectLst/>
                        <a:latin typeface="Baskerville Old Face" panose="02020602080505020303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07787"/>
                  </a:ext>
                </a:extLst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832100" y="27305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Entrate – previsioni anno 2022</a:t>
            </a:r>
          </a:p>
        </p:txBody>
      </p:sp>
    </p:spTree>
    <p:extLst>
      <p:ext uri="{BB962C8B-B14F-4D97-AF65-F5344CB8AC3E}">
        <p14:creationId xmlns:p14="http://schemas.microsoft.com/office/powerpoint/2010/main" val="1865848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</TotalTime>
  <Words>1292</Words>
  <Application>Microsoft Office PowerPoint</Application>
  <PresentationFormat>Personalizzato</PresentationFormat>
  <Paragraphs>308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Baskerville Old Face</vt:lpstr>
      <vt:lpstr>Calibri</vt:lpstr>
      <vt:lpstr>Times New Roman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Grafici Partecipazioni</dc:title>
  <dc:creator>luigi.sarcinella</dc:creator>
  <cp:lastModifiedBy>Nicolo' Maconi</cp:lastModifiedBy>
  <cp:revision>296</cp:revision>
  <cp:lastPrinted>2022-05-24T13:47:11Z</cp:lastPrinted>
  <dcterms:created xsi:type="dcterms:W3CDTF">2016-09-02T10:35:40Z</dcterms:created>
  <dcterms:modified xsi:type="dcterms:W3CDTF">2022-05-24T13:49:21Z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2016-02-04T00:00:00Z</vt:filetime>
  </property>
  <property fmtid="{D5CDD505-2E9C-101B-9397-08002B2CF9AE}" pid="3" name="LastSaved">
    <vt:filetime>2016-09-02T00:00:00Z</vt:filetime>
  </property>
</Properties>
</file>