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5" r:id="rId1"/>
    <p:sldMasterId id="2147484096" r:id="rId2"/>
  </p:sldMasterIdLst>
  <p:notesMasterIdLst>
    <p:notesMasterId r:id="rId19"/>
  </p:notesMasterIdLst>
  <p:handoutMasterIdLst>
    <p:handoutMasterId r:id="rId20"/>
  </p:handoutMasterIdLst>
  <p:sldIdLst>
    <p:sldId id="893" r:id="rId3"/>
    <p:sldId id="867" r:id="rId4"/>
    <p:sldId id="871" r:id="rId5"/>
    <p:sldId id="823" r:id="rId6"/>
    <p:sldId id="889" r:id="rId7"/>
    <p:sldId id="883" r:id="rId8"/>
    <p:sldId id="873" r:id="rId9"/>
    <p:sldId id="888" r:id="rId10"/>
    <p:sldId id="834" r:id="rId11"/>
    <p:sldId id="892" r:id="rId12"/>
    <p:sldId id="891" r:id="rId13"/>
    <p:sldId id="875" r:id="rId14"/>
    <p:sldId id="880" r:id="rId15"/>
    <p:sldId id="860" r:id="rId16"/>
    <p:sldId id="820" r:id="rId17"/>
    <p:sldId id="894" r:id="rId18"/>
  </p:sldIdLst>
  <p:sldSz cx="9144000" cy="5143500" type="screen16x9"/>
  <p:notesSz cx="6797675" cy="9926638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Simplified Arabic" pitchFamily="18" charset="-7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74A6"/>
    <a:srgbClr val="197DAF"/>
    <a:srgbClr val="2290A6"/>
    <a:srgbClr val="1DABA8"/>
    <a:srgbClr val="1EA0AA"/>
    <a:srgbClr val="28A0AA"/>
    <a:srgbClr val="37A0AA"/>
    <a:srgbClr val="37AAAA"/>
    <a:srgbClr val="37ABAA"/>
    <a:srgbClr val="377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8698" autoAdjust="0"/>
  </p:normalViewPr>
  <p:slideViewPr>
    <p:cSldViewPr>
      <p:cViewPr varScale="1">
        <p:scale>
          <a:sx n="142" d="100"/>
          <a:sy n="142" d="100"/>
        </p:scale>
        <p:origin x="1014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102"/>
      </p:cViewPr>
      <p:guideLst>
        <p:guide orient="horz" pos="3128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Simplified Arabic" pitchFamily="2" charset="-7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mplified Arabic" pitchFamily="2" charset="-78"/>
              </a:defRPr>
            </a:lvl1pPr>
          </a:lstStyle>
          <a:p>
            <a:pPr>
              <a:defRPr/>
            </a:pPr>
            <a:fld id="{901C8DBF-3A62-45D7-BA6D-D62944B46EC4}" type="datetimeFigureOut">
              <a:rPr lang="it-IT"/>
              <a:pPr>
                <a:defRPr/>
              </a:pPr>
              <a:t>15/09/2023</a:t>
            </a:fld>
            <a:endParaRPr lang="it-I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Simplified Arabic" pitchFamily="2" charset="-7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mplified Arabic" pitchFamily="2" charset="-78"/>
              </a:defRPr>
            </a:lvl1pPr>
          </a:lstStyle>
          <a:p>
            <a:pPr>
              <a:defRPr/>
            </a:pPr>
            <a:fld id="{7D6B20A3-A8A6-4AC4-8F3C-CD594CD820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636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4877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3E9619A-0915-403C-870D-83F4D65DFC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282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2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81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11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64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12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91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13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11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14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6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15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3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4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5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6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6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7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9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8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44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9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2856" indent="-172856">
              <a:buFont typeface="Arial" panose="020B0604020202020204" pitchFamily="34" charset="0"/>
              <a:buChar char="•"/>
            </a:pPr>
            <a:endParaRPr lang="it-IT" baseline="0" noProof="0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3851277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 anchor="b"/>
          <a:lstStyle>
            <a:lvl1pPr>
              <a:defRPr>
                <a:solidFill>
                  <a:srgbClr val="000000"/>
                </a:solidFill>
                <a:latin typeface="Simplified Arabic" pitchFamily="18" charset="-78"/>
              </a:defRPr>
            </a:lvl1pPr>
            <a:lvl2pPr marL="742950" indent="-285750">
              <a:defRPr>
                <a:solidFill>
                  <a:srgbClr val="000000"/>
                </a:solidFill>
                <a:latin typeface="Simplified Arabic" pitchFamily="18" charset="-78"/>
              </a:defRPr>
            </a:lvl2pPr>
            <a:lvl3pPr marL="11430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3pPr>
            <a:lvl4pPr marL="16002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4pPr>
            <a:lvl5pPr marL="2057400" indent="-228600">
              <a:defRPr>
                <a:solidFill>
                  <a:srgbClr val="000000"/>
                </a:solidFill>
                <a:latin typeface="Simplified Arabic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Simplified Arabic" pitchFamily="18" charset="-78"/>
              </a:defRPr>
            </a:lvl9pPr>
          </a:lstStyle>
          <a:p>
            <a:pPr algn="r"/>
            <a:fld id="{B009B1D2-2E7F-4173-AE32-B7D5B3ED85CD}" type="slidenum">
              <a:rPr lang="it-IT" sz="1200">
                <a:solidFill>
                  <a:schemeClr val="tx1"/>
                </a:solidFill>
                <a:latin typeface="Times New Roman" pitchFamily="18" charset="0"/>
              </a:rPr>
              <a:pPr algn="r"/>
              <a:t>10</a:t>
            </a:fld>
            <a:endParaRPr lang="it-IT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9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AE55E-B52E-4F53-AEB6-BC09EE7A79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D7719-F4CF-4F6E-8FB2-6A28B5126A3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CCC0-C23C-48E2-9B52-D3CA43E1ECF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1815738"/>
            <a:ext cx="6858000" cy="254072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28650" y="841773"/>
            <a:ext cx="7886700" cy="5755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655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412262"/>
          </a:xfrm>
          <a:prstGeom prst="rect">
            <a:avLst/>
          </a:prstGeom>
        </p:spPr>
        <p:txBody>
          <a:bodyPr anchor="b"/>
          <a:lstStyle>
            <a:lvl1pPr algn="ctr">
              <a:defRPr sz="27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2"/>
          </p:nvPr>
        </p:nvSpPr>
        <p:spPr>
          <a:xfrm>
            <a:off x="1143001" y="1534377"/>
            <a:ext cx="3402806" cy="2539603"/>
          </a:xfrm>
          <a:prstGeom prst="rect">
            <a:avLst/>
          </a:prstGeom>
        </p:spPr>
        <p:txBody>
          <a:bodyPr/>
          <a:lstStyle>
            <a:lvl1pPr marL="171450" indent="-171450">
              <a:buSzPct val="70000"/>
              <a:buFont typeface="Wingdings" panose="05000000000000000000" pitchFamily="2" charset="2"/>
              <a:buChar char="Ø"/>
              <a:defRPr/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/>
            </a:lvl2pPr>
            <a:lvl3pPr marL="857250" indent="-171450">
              <a:buSzPct val="70000"/>
              <a:buFont typeface="Wingdings" panose="05000000000000000000" pitchFamily="2" charset="2"/>
              <a:buChar char="Ø"/>
              <a:defRPr/>
            </a:lvl3pPr>
            <a:lvl4pPr marL="1200150" indent="-171450">
              <a:buSzPct val="70000"/>
              <a:buFont typeface="Wingdings" panose="05000000000000000000" pitchFamily="2" charset="2"/>
              <a:buChar char="Ø"/>
              <a:defRPr/>
            </a:lvl4pPr>
            <a:lvl5pPr marL="1543050" indent="-171450">
              <a:buSzPct val="70000"/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immagine 3"/>
          <p:cNvSpPr>
            <a:spLocks noGrp="1"/>
          </p:cNvSpPr>
          <p:nvPr>
            <p:ph type="pic" sz="quarter" idx="13"/>
          </p:nvPr>
        </p:nvSpPr>
        <p:spPr>
          <a:xfrm>
            <a:off x="4617244" y="1534716"/>
            <a:ext cx="3383756" cy="2539603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3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" y="0"/>
            <a:ext cx="9142150" cy="51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14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AD682-F3DB-48BF-BF11-D3DE92A22CC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CD7E-66B8-4AE6-B5CD-6D5167E674E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E0167-EF3B-4D5D-BBD5-986F90CA3C3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8D19D-772E-4865-A8B9-C75761F6E7A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CA389-7D2A-4CF4-B470-857B23D1AD6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A8BCB-C273-488D-B770-D8C28A6D15F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C26CE-BB3F-45B8-A99C-5BFE2FD04F2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7183E-CE91-45F2-ADD2-2F515112A9A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0ECA389-7D2A-4CF4-B470-857B23D1AD6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sp>
        <p:nvSpPr>
          <p:cNvPr id="3" name="CasellaDiTesto 2"/>
          <p:cNvSpPr txBox="1"/>
          <p:nvPr userDrawn="1"/>
        </p:nvSpPr>
        <p:spPr>
          <a:xfrm>
            <a:off x="2818311" y="4761512"/>
            <a:ext cx="35073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dirty="0" smtClean="0">
                <a:solidFill>
                  <a:schemeClr val="bg1"/>
                </a:solidFill>
                <a:latin typeface="+mj-lt"/>
              </a:rPr>
              <a:t>28 GIUGNO</a:t>
            </a:r>
            <a:r>
              <a:rPr lang="it-IT" sz="900" baseline="0" dirty="0" smtClean="0">
                <a:solidFill>
                  <a:schemeClr val="bg1"/>
                </a:solidFill>
                <a:latin typeface="+mj-lt"/>
              </a:rPr>
              <a:t> 2023 – ECONOMIE REGIONALI</a:t>
            </a:r>
            <a:endParaRPr lang="it-IT" sz="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542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2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953599" y="2679762"/>
            <a:ext cx="7614845" cy="0"/>
          </a:xfrm>
          <a:prstGeom prst="line">
            <a:avLst/>
          </a:prstGeom>
          <a:noFill/>
          <a:ln w="38100">
            <a:solidFill>
              <a:srgbClr val="2274A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it-IT" dirty="0">
              <a:ln>
                <a:solidFill>
                  <a:srgbClr val="2274A6"/>
                </a:solidFill>
              </a:ln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A8D135CB-FEE4-44B5-8984-2CEF7F0C1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08" y="462254"/>
            <a:ext cx="2422957" cy="45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1977628"/>
            <a:ext cx="5831681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3000" dirty="0">
                <a:solidFill>
                  <a:srgbClr val="2274A6"/>
                </a:solidFill>
                <a:latin typeface="Arial" charset="0"/>
              </a:rPr>
              <a:t>L’economia della Lombardia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1548680" y="2755730"/>
            <a:ext cx="7451042" cy="50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it-IT" sz="2100" dirty="0" smtClean="0">
                <a:solidFill>
                  <a:srgbClr val="2274A6"/>
                </a:solidFill>
                <a:latin typeface="Arial" charset="0"/>
              </a:rPr>
              <a:t>Massimiliano Rigon</a:t>
            </a:r>
            <a:endParaRPr lang="it-IT" sz="2100" dirty="0">
              <a:solidFill>
                <a:srgbClr val="2274A6"/>
              </a:solidFill>
              <a:latin typeface="Arial" charset="0"/>
            </a:endParaRPr>
          </a:p>
          <a:p>
            <a:pPr eaLnBrk="0" hangingPunct="0"/>
            <a:endParaRPr lang="it-IT" sz="2400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23828" y="4659982"/>
            <a:ext cx="3096344" cy="400110"/>
          </a:xfrm>
          <a:prstGeom prst="rect">
            <a:avLst/>
          </a:prstGeom>
          <a:solidFill>
            <a:srgbClr val="2290A6"/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settembre 2023</a:t>
            </a:r>
            <a:endParaRPr lang="it-I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-13039" y="3443394"/>
            <a:ext cx="91700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700" i="1" dirty="0">
                <a:solidFill>
                  <a:srgbClr val="003366"/>
                </a:solidFill>
                <a:latin typeface="Arial" charset="0"/>
              </a:rPr>
              <a:t>Presentazione al Comune di Milano, </a:t>
            </a:r>
            <a:endParaRPr lang="it-IT" sz="1700" i="1" dirty="0" smtClean="0">
              <a:solidFill>
                <a:srgbClr val="003366"/>
              </a:solidFill>
              <a:latin typeface="Arial" charset="0"/>
            </a:endParaRPr>
          </a:p>
          <a:p>
            <a:pPr algn="l"/>
            <a:r>
              <a:rPr lang="it-IT" sz="1700" i="1" dirty="0" smtClean="0">
                <a:solidFill>
                  <a:srgbClr val="003366"/>
                </a:solidFill>
                <a:latin typeface="Arial" charset="0"/>
              </a:rPr>
              <a:t>Commissioni Bilancio </a:t>
            </a:r>
            <a:r>
              <a:rPr lang="it-IT" sz="1700" i="1" dirty="0">
                <a:solidFill>
                  <a:srgbClr val="003366"/>
                </a:solidFill>
                <a:latin typeface="Arial" charset="0"/>
              </a:rPr>
              <a:t>e Patrimonio </a:t>
            </a:r>
            <a:r>
              <a:rPr lang="it-IT" sz="1700" i="1" dirty="0" smtClean="0">
                <a:solidFill>
                  <a:srgbClr val="003366"/>
                </a:solidFill>
                <a:latin typeface="Arial" charset="0"/>
              </a:rPr>
              <a:t>Immobiliare &amp; Sviluppo </a:t>
            </a:r>
            <a:r>
              <a:rPr lang="it-IT" sz="1700" i="1" dirty="0">
                <a:solidFill>
                  <a:srgbClr val="003366"/>
                </a:solidFill>
                <a:latin typeface="Arial" charset="0"/>
              </a:rPr>
              <a:t>Economico e Politiche del Lavoro  </a:t>
            </a:r>
          </a:p>
          <a:p>
            <a:endParaRPr lang="it-IT" dirty="0">
              <a:solidFill>
                <a:srgbClr val="0033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8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583155" y="3806208"/>
            <a:ext cx="389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</a:t>
            </a:r>
            <a:r>
              <a:rPr lang="it-IT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segnalazioni di vigilanza e Centrale dei rischi </a:t>
            </a:r>
            <a:r>
              <a:rPr lang="it-IT" dirty="0"/>
              <a:t>	</a:t>
            </a:r>
            <a:r>
              <a:rPr lang="it-IT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it-IT" sz="1400" dirty="0"/>
          </a:p>
        </p:txBody>
      </p:sp>
      <p:grpSp>
        <p:nvGrpSpPr>
          <p:cNvPr id="15" name="Gruppo 14"/>
          <p:cNvGrpSpPr/>
          <p:nvPr/>
        </p:nvGrpSpPr>
        <p:grpSpPr>
          <a:xfrm>
            <a:off x="1" y="-20538"/>
            <a:ext cx="9144000" cy="615008"/>
            <a:chOff x="0" y="-35"/>
            <a:chExt cx="12204000" cy="866209"/>
          </a:xfrm>
        </p:grpSpPr>
        <p:pic>
          <p:nvPicPr>
            <p:cNvPr id="18" name="Immagin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asellaDiTesto 6"/>
          <p:cNvSpPr txBox="1"/>
          <p:nvPr/>
        </p:nvSpPr>
        <p:spPr>
          <a:xfrm>
            <a:off x="2333605" y="-10274"/>
            <a:ext cx="4476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Prestiti </a:t>
            </a: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famiglie</a:t>
            </a:r>
            <a:endParaRPr lang="it-IT" sz="28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8499" y="4372669"/>
            <a:ext cx="48013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Fonte: </a:t>
            </a:r>
            <a:r>
              <a:rPr lang="it-IT" sz="12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segn</a:t>
            </a:r>
            <a:r>
              <a:rPr lang="it-IT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 </a:t>
            </a:r>
            <a:r>
              <a:rPr lang="it-IT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vigilanza e </a:t>
            </a:r>
            <a:r>
              <a:rPr lang="it-IT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Rilev</a:t>
            </a:r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analitica sui tassi d’interesse attivi</a:t>
            </a:r>
            <a:r>
              <a:rPr lang="it-IT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800" dirty="0">
                <a:latin typeface="Helvetica LT Std" panose="020B0504020202020204" pitchFamily="34" charset="0"/>
              </a:rPr>
              <a:t>	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764786" y="655559"/>
            <a:ext cx="419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Effetto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di una variazione del tasso di interesse variabile sulla rata di rimborso e sul reddito </a:t>
            </a:r>
            <a:endParaRPr lang="it-IT" dirty="0"/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83518" y="945329"/>
            <a:ext cx="4195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Flusso di mutui per l’acquisto di abitazione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(miliardi di euro e 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29331" y="4494100"/>
            <a:ext cx="172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 tassi +1 p.p.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6169364" y="4634381"/>
            <a:ext cx="438196" cy="156615"/>
          </a:xfrm>
          <a:prstGeom prst="rightArrow">
            <a:avLst/>
          </a:prstGeom>
          <a:solidFill>
            <a:srgbClr val="003399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6388462" y="4497169"/>
            <a:ext cx="277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+42 euro mensili 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(1,3% del reddito mediano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590434" y="4159784"/>
            <a:ext cx="4462441" cy="32316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2022: 42% dei mutui in essere è a tasso flessibile</a:t>
            </a:r>
            <a:endParaRPr lang="it-IT" sz="1500" b="1" dirty="0">
              <a:solidFill>
                <a:srgbClr val="00924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7739" y="1387434"/>
            <a:ext cx="4443984" cy="255803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80125" y="1611586"/>
            <a:ext cx="72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7,2%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367412" y="1879721"/>
            <a:ext cx="90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1,3%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499" y="1535625"/>
            <a:ext cx="4225705" cy="27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9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360548" y="9254"/>
            <a:ext cx="7771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effetti dell’inflazione sui depositi delle famiglie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75556" y="719531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Depositi delle famiglie  </a:t>
            </a:r>
          </a:p>
          <a:p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(numeri indice, giugno 2019=100)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3290" y="4064173"/>
            <a:ext cx="312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segnalazioni di vigilanza e Istat</a:t>
            </a:r>
            <a:endParaRPr lang="it-IT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29102"/>
              </p:ext>
            </p:extLst>
          </p:nvPr>
        </p:nvGraphicFramePr>
        <p:xfrm>
          <a:off x="4788024" y="1018379"/>
          <a:ext cx="4203262" cy="12430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689392449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1618520253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3006458210"/>
                    </a:ext>
                  </a:extLst>
                </a:gridCol>
              </a:tblGrid>
              <a:tr h="289482">
                <a:tc gridSpan="3">
                  <a:txBody>
                    <a:bodyPr/>
                    <a:lstStyle/>
                    <a:p>
                      <a:r>
                        <a:rPr lang="it-IT" sz="1300" dirty="0" smtClean="0"/>
                        <a:t>Depositi delle famiglie presso le banche</a:t>
                      </a:r>
                      <a:r>
                        <a:rPr lang="it-IT" sz="1300" baseline="0" dirty="0" smtClean="0"/>
                        <a:t>: flussi netti</a:t>
                      </a:r>
                      <a:endParaRPr lang="it-IT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1360"/>
                  </a:ext>
                </a:extLst>
              </a:tr>
              <a:tr h="465846"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Da inizio anno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/>
                        <a:t>Nei dodici</a:t>
                      </a:r>
                      <a:r>
                        <a:rPr lang="it-IT" sz="1300" baseline="0" dirty="0" smtClean="0"/>
                        <a:t> mesi</a:t>
                      </a:r>
                      <a:endParaRPr lang="it-IT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42329"/>
                  </a:ext>
                </a:extLst>
              </a:tr>
              <a:tr h="469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Luglio</a:t>
                      </a:r>
                      <a:r>
                        <a:rPr lang="it-IT" sz="1300" b="1" baseline="0" dirty="0" smtClean="0"/>
                        <a:t> 2022</a:t>
                      </a:r>
                      <a:endParaRPr lang="it-IT" sz="13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/>
                        <a:t> + 3,1 </a:t>
                      </a:r>
                      <a:r>
                        <a:rPr lang="it-IT" sz="1300" b="1" dirty="0" err="1" smtClean="0"/>
                        <a:t>mld</a:t>
                      </a:r>
                      <a:r>
                        <a:rPr lang="it-IT" sz="1300" b="1" dirty="0" smtClean="0"/>
                        <a:t>.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+ 9,5 </a:t>
                      </a:r>
                      <a:r>
                        <a:rPr lang="it-IT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5408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56402"/>
              </p:ext>
            </p:extLst>
          </p:nvPr>
        </p:nvGraphicFramePr>
        <p:xfrm>
          <a:off x="4788024" y="2264803"/>
          <a:ext cx="4203262" cy="487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372079263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2534047340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931004765"/>
                    </a:ext>
                  </a:extLst>
                </a:gridCol>
              </a:tblGrid>
              <a:tr h="468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Luglio</a:t>
                      </a:r>
                      <a:r>
                        <a:rPr lang="it-IT" sz="1300" baseline="0" dirty="0" smtClean="0"/>
                        <a:t> 2023</a:t>
                      </a:r>
                      <a:endParaRPr lang="it-IT" sz="13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 - 14,2 </a:t>
                      </a:r>
                      <a:r>
                        <a:rPr lang="it-IT" sz="1300" dirty="0" err="1" smtClean="0"/>
                        <a:t>mld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- 16,1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381272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582918" y="3524531"/>
            <a:ext cx="446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016" y="1379407"/>
            <a:ext cx="4443984" cy="256108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822926" y="2980731"/>
            <a:ext cx="3983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depositi rappresentano circa il 53% del risparmio finanziario delle famiglie detenuto presso le banche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59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04058" y="675884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Numero di sportelli bancari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(per 100.000 abitanti)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47964" y="4072308"/>
            <a:ext cx="438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Archivi anagrafici degli intermediari e </a:t>
            </a:r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Istat.</a:t>
            </a:r>
            <a:r>
              <a:rPr lang="it-IT" dirty="0"/>
              <a:t>	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108520" y="-7501"/>
            <a:ext cx="73808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Diffusione degli sportelli e utilizzo dei servizi digitali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95760" y="773986"/>
            <a:ext cx="428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Utilizzo dei servizi bancari digitali 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04" y="1358761"/>
            <a:ext cx="4282318" cy="330866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923225" y="1498911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67%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87524" y="4150816"/>
            <a:ext cx="1163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Fonte: </a:t>
            </a:r>
            <a:r>
              <a:rPr lang="it-IT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86466" y="4442549"/>
            <a:ext cx="450728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Fine 2022: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comuni senza sportelli bancari;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anche senza uffici postali.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73089" y="3874465"/>
            <a:ext cx="237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-169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sportelli nel ’22)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uppo 25"/>
          <p:cNvGrpSpPr>
            <a:grpSpLocks noChangeAspect="1"/>
          </p:cNvGrpSpPr>
          <p:nvPr/>
        </p:nvGrpSpPr>
        <p:grpSpPr>
          <a:xfrm>
            <a:off x="5254400" y="1190709"/>
            <a:ext cx="3833426" cy="2934137"/>
            <a:chOff x="0" y="0"/>
            <a:chExt cx="2122584" cy="1624330"/>
          </a:xfrm>
        </p:grpSpPr>
        <p:grpSp>
          <p:nvGrpSpPr>
            <p:cNvPr id="27" name="Gruppo 26"/>
            <p:cNvGrpSpPr/>
            <p:nvPr/>
          </p:nvGrpSpPr>
          <p:grpSpPr>
            <a:xfrm>
              <a:off x="1422179" y="152730"/>
              <a:ext cx="700405" cy="401955"/>
              <a:chOff x="0" y="0"/>
              <a:chExt cx="700405" cy="401955"/>
            </a:xfrm>
          </p:grpSpPr>
          <p:pic>
            <p:nvPicPr>
              <p:cNvPr id="29" name="Immagine 28" descr="\\osiride-fs\group\main\MIS\NOTE\2022-2023\Documento\Materiale credito\Banche\SMR 5.1 UPDATE\mappe\Lombardia\Lombardia_1.png"/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E0EAF2"/>
                  </a:clrFrom>
                  <a:clrTo>
                    <a:srgbClr val="E0EAF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33" t="91347" r="63916" b="1478"/>
              <a:stretch/>
            </p:blipFill>
            <p:spPr bwMode="auto">
              <a:xfrm>
                <a:off x="0" y="0"/>
                <a:ext cx="700405" cy="1695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0" name="Immagine 29" descr="\\osiride-fs\group\main\MIS\NOTE\2022-2023\Documento\Materiale credito\Banche\SMR 5.1 UPDATE\mappe\Lombardia\Lombardia_1.png"/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E0EAF2"/>
                  </a:clrFrom>
                  <a:clrTo>
                    <a:srgbClr val="E0EAF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236" t="91267" r="34881" b="1398"/>
              <a:stretch/>
            </p:blipFill>
            <p:spPr bwMode="auto">
              <a:xfrm>
                <a:off x="0" y="156210"/>
                <a:ext cx="681990" cy="17335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1" name="Immagine 30" descr="\\osiride-fs\group\main\MIS\NOTE\2022-2023\Documento\Materiale credito\Banche\SMR 5.1 UPDATE\mappe\Lombardia\Lombardia_1.png"/>
              <p:cNvPicPr>
                <a:picLocks noChangeAspect="1"/>
              </p:cNvPicPr>
              <p:nvPr/>
            </p:nvPicPr>
            <p:blipFill rotWithShape="1">
              <a:blip r:embed="rId7" cstate="print">
                <a:clrChange>
                  <a:clrFrom>
                    <a:srgbClr val="E0EAF2"/>
                  </a:clrFrom>
                  <a:clrTo>
                    <a:srgbClr val="E0EAF2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389" t="90864" r="4451" b="5197"/>
              <a:stretch/>
            </p:blipFill>
            <p:spPr bwMode="auto">
              <a:xfrm>
                <a:off x="9525" y="308610"/>
                <a:ext cx="690880" cy="933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28" name="Immagine 27" descr="\\osiride-fs\group\main\MIS\NOTE\2022-2023\Documento\Figure\6.1.b.png"/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E0EAF2"/>
                </a:clrFrom>
                <a:clrTo>
                  <a:srgbClr val="E0EAF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4" t="2760" r="5091" b="13853"/>
            <a:stretch/>
          </p:blipFill>
          <p:spPr bwMode="auto">
            <a:xfrm>
              <a:off x="0" y="0"/>
              <a:ext cx="1746885" cy="16243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651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88032" y="766271"/>
            <a:ext cx="4283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Numero di sportelli bancari e </a:t>
            </a:r>
          </a:p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utilizzo dei servizi bancari digitali </a:t>
            </a:r>
          </a:p>
          <a:p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valori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percentuali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07604" y="4623978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Fonte: Indagine sui bilanci delle famiglie, archivi </a:t>
            </a:r>
            <a:r>
              <a:rPr lang="it-IT" sz="1200" dirty="0">
                <a:latin typeface="Calibri" panose="020F0502020204030204" pitchFamily="34" charset="0"/>
                <a:cs typeface="Calibri" panose="020F0502020204030204" pitchFamily="34" charset="0"/>
              </a:rPr>
              <a:t>anagrafici degli </a:t>
            </a:r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intermediari e </a:t>
            </a:r>
            <a:r>
              <a:rPr lang="it-IT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it-IT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  <a:r>
              <a:rPr lang="it-IT" sz="1200" i="1" dirty="0">
                <a:latin typeface="Calibri" panose="020F0502020204030204" pitchFamily="34" charset="0"/>
                <a:cs typeface="Calibri" panose="020F0502020204030204" pitchFamily="34" charset="0"/>
              </a:rPr>
              <a:t> Lending </a:t>
            </a:r>
            <a:r>
              <a:rPr lang="it-IT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r>
              <a:rPr lang="it-IT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287525" y="-7501"/>
            <a:ext cx="7236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Utilizzo </a:t>
            </a:r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offerta di servizi bancari </a:t>
            </a:r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 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572000" y="775818"/>
            <a:ext cx="4283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Digitalizzazione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delle banche</a:t>
            </a:r>
          </a:p>
          <a:p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e utilizzo dei servizi bancari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digitali</a:t>
            </a:r>
          </a:p>
          <a:p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valori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percentuali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250" y="1597268"/>
            <a:ext cx="4275734" cy="27892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16" y="1606815"/>
            <a:ext cx="4275734" cy="278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6" name="Gruppo 15"/>
          <p:cNvGrpSpPr/>
          <p:nvPr/>
        </p:nvGrpSpPr>
        <p:grpSpPr>
          <a:xfrm>
            <a:off x="1" y="-20538"/>
            <a:ext cx="9144000" cy="615008"/>
            <a:chOff x="0" y="-35"/>
            <a:chExt cx="12204000" cy="866209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asellaDiTesto 6"/>
          <p:cNvSpPr txBox="1"/>
          <p:nvPr/>
        </p:nvSpPr>
        <p:spPr>
          <a:xfrm>
            <a:off x="658469" y="-20538"/>
            <a:ext cx="6552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Investimenti degli enti territoriali e PNRR</a:t>
            </a:r>
            <a:endParaRPr lang="it-IT" sz="2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472100" y="679712"/>
            <a:ext cx="30037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Investimenti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degli enti </a:t>
            </a: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territoriali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(milioni di </a:t>
            </a:r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euro)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9674" y="718218"/>
            <a:ext cx="4473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Valore dei bandi in rapporto alle risorse assegnate</a:t>
            </a:r>
            <a:endParaRPr lang="it-I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74250" y="4139126"/>
            <a:ext cx="425757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1200" dirty="0" smtClean="0"/>
              <a:t>Fonte: </a:t>
            </a:r>
            <a:r>
              <a:rPr lang="it-IT" sz="1200" dirty="0"/>
              <a:t>elaborazioni su dati contenuti nei documenti ufficiali di</a:t>
            </a:r>
          </a:p>
          <a:p>
            <a:pPr algn="l"/>
            <a:r>
              <a:rPr lang="it-IT" sz="1200" dirty="0"/>
              <a:t>a</a:t>
            </a:r>
            <a:r>
              <a:rPr lang="it-IT" sz="1200" dirty="0" smtClean="0"/>
              <a:t>ssegnazione; per i bandi </a:t>
            </a:r>
            <a:r>
              <a:rPr lang="it-IT" sz="1200" dirty="0" err="1" smtClean="0"/>
              <a:t>OpenAnac</a:t>
            </a:r>
            <a:r>
              <a:rPr lang="it-IT" sz="1200" dirty="0" smtClean="0"/>
              <a:t>. 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-216532" y="4680988"/>
            <a:ext cx="853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 giugno: valore bandi avviati in Lombardia circa 5,5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mld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di euro (55% da Comuni).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50" y="1246184"/>
            <a:ext cx="4430096" cy="290663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6356" y="1246184"/>
            <a:ext cx="4523249" cy="2967756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606356" y="4014321"/>
            <a:ext cx="21482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1200" dirty="0" smtClean="0"/>
              <a:t>Fonte: elaborazione dati Siope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42911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48463"/>
            <a:ext cx="9144000" cy="90304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79512" y="2152697"/>
            <a:ext cx="46085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</a:t>
            </a:r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l’attenzione</a:t>
            </a:r>
          </a:p>
          <a:p>
            <a:endParaRPr lang="it-IT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64572"/>
            <a:ext cx="1977756" cy="38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14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953599" y="2679762"/>
            <a:ext cx="7614845" cy="0"/>
          </a:xfrm>
          <a:prstGeom prst="line">
            <a:avLst/>
          </a:prstGeom>
          <a:noFill/>
          <a:ln w="38100">
            <a:solidFill>
              <a:srgbClr val="2274A6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solidFill>
                  <a:srgbClr val="2274A6"/>
                </a:solidFill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A8D135CB-FEE4-44B5-8984-2CEF7F0C1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08" y="483518"/>
            <a:ext cx="2422957" cy="45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1977628"/>
            <a:ext cx="5831681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srgbClr val="2274A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L’economia della Lombardia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1548680" y="2755730"/>
            <a:ext cx="7451042" cy="50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274A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Massimiliano Rigon</a:t>
            </a:r>
            <a:endParaRPr kumimoji="0" lang="it-IT" sz="2100" b="0" i="0" u="none" strike="noStrike" kern="1200" cap="none" spc="0" normalizeH="0" baseline="0" noProof="0" dirty="0">
              <a:ln>
                <a:noFill/>
              </a:ln>
              <a:solidFill>
                <a:srgbClr val="2274A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023828" y="4659982"/>
            <a:ext cx="3096344" cy="400110"/>
          </a:xfrm>
          <a:prstGeom prst="rect">
            <a:avLst/>
          </a:prstGeom>
          <a:solidFill>
            <a:srgbClr val="2290A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 settembre 2023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-13039" y="3443394"/>
            <a:ext cx="91700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Presentazione al Comune di Milano, </a:t>
            </a:r>
            <a:endParaRPr kumimoji="0" lang="it-IT" sz="1700" b="0" i="1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Commissioni Bilancio </a:t>
            </a:r>
            <a:r>
              <a:rPr kumimoji="0" lang="it-IT" sz="1700" b="0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 Patrimonio </a:t>
            </a:r>
            <a:r>
              <a:rPr kumimoji="0" lang="it-IT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Immobiliare &amp; Sviluppo </a:t>
            </a:r>
            <a:r>
              <a:rPr kumimoji="0" lang="it-IT" sz="1700" b="0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Economico e Politiche del Lavoro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34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040052" y="920632"/>
            <a:ext cx="378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Tasso di natalità e mortalità delle imprese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39290" y="4479250"/>
            <a:ext cx="3554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Fonte: elaborazione su dati </a:t>
            </a:r>
            <a:r>
              <a:rPr lang="it-IT" sz="1200" dirty="0" err="1" smtClean="0">
                <a:latin typeface="Calibri" panose="020F0502020204030204" pitchFamily="34" charset="0"/>
              </a:rPr>
              <a:t>Infocamere</a:t>
            </a:r>
            <a:endParaRPr lang="it-IT" sz="1200" dirty="0">
              <a:latin typeface="Calibri" panose="020F050202020403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964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47625" y="4367"/>
            <a:ext cx="71604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Situazione economica e finanziaria delle imprese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49790" y="1027129"/>
            <a:ext cx="3780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Risultato d’esercizio delle imprese 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16301" y="4285487"/>
            <a:ext cx="3912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</a:t>
            </a:r>
            <a:r>
              <a:rPr lang="it-IT" sz="1200" dirty="0">
                <a:latin typeface="Calibri" panose="020F0502020204030204" pitchFamily="34" charset="0"/>
              </a:rPr>
              <a:t>: Indagine sulle imprese industriali e dei servizi (Invind</a:t>
            </a:r>
            <a:r>
              <a:rPr lang="it-IT" sz="1200" dirty="0" smtClean="0"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319" y="1731066"/>
            <a:ext cx="4266225" cy="245571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262292" y="1759917"/>
            <a:ext cx="1093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</a:t>
            </a:r>
            <a:r>
              <a:rPr lang="it-IT" sz="1400" b="1" dirty="0" smtClean="0">
                <a:solidFill>
                  <a:srgbClr val="FF0000"/>
                </a:solidFill>
              </a:rPr>
              <a:t>80%</a:t>
            </a:r>
            <a:endParaRPr lang="it-IT" sz="1400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3673" y="1502934"/>
            <a:ext cx="4453890" cy="290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1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" name="Gruppo 8"/>
          <p:cNvGrpSpPr/>
          <p:nvPr/>
        </p:nvGrpSpPr>
        <p:grpSpPr>
          <a:xfrm>
            <a:off x="0" y="964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47625" y="0"/>
            <a:ext cx="7380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Prezzi e margini operativi nella manifattura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722067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Margini operativi in rapporto al valore della produzione - stime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38193" y="4623978"/>
            <a:ext cx="41404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Fonte: elaborazione su dati Istat, </a:t>
            </a:r>
            <a:r>
              <a:rPr lang="it-IT" sz="1200" dirty="0" err="1" smtClean="0">
                <a:latin typeface="Calibri" panose="020F0502020204030204" pitchFamily="34" charset="0"/>
              </a:rPr>
              <a:t>Cerved</a:t>
            </a:r>
            <a:r>
              <a:rPr lang="it-IT" sz="1200" dirty="0" smtClean="0">
                <a:latin typeface="Calibri" panose="020F0502020204030204" pitchFamily="34" charset="0"/>
              </a:rPr>
              <a:t> e </a:t>
            </a:r>
            <a:r>
              <a:rPr lang="it-IT" sz="1200" dirty="0" err="1" smtClean="0">
                <a:latin typeface="Calibri" panose="020F0502020204030204" pitchFamily="34" charset="0"/>
              </a:rPr>
              <a:t>infocamere</a:t>
            </a:r>
            <a:endParaRPr lang="it-IT" sz="1200" dirty="0">
              <a:latin typeface="Calibri" panose="020F0502020204030204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695674" y="75849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Prezzi degli input produttivi e dei prodotti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(indice: 2021=100)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151" y="1551218"/>
            <a:ext cx="4275003" cy="29560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1563638"/>
            <a:ext cx="4275003" cy="2956072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1151620" y="1615901"/>
            <a:ext cx="486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</a:t>
            </a:r>
            <a:endParaRPr lang="it-IT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480980" y="1456526"/>
            <a:ext cx="1210699" cy="900682"/>
          </a:xfrm>
          <a:prstGeom prst="ellipse">
            <a:avLst/>
          </a:prstGeom>
          <a:noFill/>
          <a:ln w="28575">
            <a:solidFill>
              <a:srgbClr val="21FF4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0" y="4438240"/>
            <a:ext cx="2555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Fonte: segnalazioni di vigilanza</a:t>
            </a:r>
            <a:endParaRPr lang="it-IT" sz="1200" dirty="0">
              <a:latin typeface="Calibri" panose="020F050202020403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360548" y="-21156"/>
            <a:ext cx="7848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inanziamenti alle imprese e condizioni di offerta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6625"/>
              </p:ext>
            </p:extLst>
          </p:nvPr>
        </p:nvGraphicFramePr>
        <p:xfrm>
          <a:off x="4990601" y="959804"/>
          <a:ext cx="3924435" cy="12250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24124">
                  <a:extLst>
                    <a:ext uri="{9D8B030D-6E8A-4147-A177-3AD203B41FA5}">
                      <a16:colId xmlns:a16="http://schemas.microsoft.com/office/drawing/2014/main" val="689392449"/>
                    </a:ext>
                  </a:extLst>
                </a:gridCol>
                <a:gridCol w="623461">
                  <a:extLst>
                    <a:ext uri="{9D8B030D-6E8A-4147-A177-3AD203B41FA5}">
                      <a16:colId xmlns:a16="http://schemas.microsoft.com/office/drawing/2014/main" val="1618520253"/>
                    </a:ext>
                  </a:extLst>
                </a:gridCol>
                <a:gridCol w="1229661">
                  <a:extLst>
                    <a:ext uri="{9D8B030D-6E8A-4147-A177-3AD203B41FA5}">
                      <a16:colId xmlns:a16="http://schemas.microsoft.com/office/drawing/2014/main" val="2225003708"/>
                    </a:ext>
                  </a:extLst>
                </a:gridCol>
                <a:gridCol w="647189">
                  <a:extLst>
                    <a:ext uri="{9D8B030D-6E8A-4147-A177-3AD203B41FA5}">
                      <a16:colId xmlns:a16="http://schemas.microsoft.com/office/drawing/2014/main" val="2472088794"/>
                    </a:ext>
                  </a:extLst>
                </a:gridCol>
              </a:tblGrid>
              <a:tr h="289482">
                <a:tc gridSpan="4">
                  <a:txBody>
                    <a:bodyPr/>
                    <a:lstStyle/>
                    <a:p>
                      <a:r>
                        <a:rPr lang="it-IT" sz="1300" dirty="0" smtClean="0"/>
                        <a:t>Prestiti</a:t>
                      </a:r>
                      <a:r>
                        <a:rPr lang="it-IT" sz="1300" baseline="0" dirty="0" smtClean="0"/>
                        <a:t> bancari alle imprese: tassi di variazione</a:t>
                      </a:r>
                      <a:endParaRPr lang="it-IT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1360"/>
                  </a:ext>
                </a:extLst>
              </a:tr>
              <a:tr h="465846"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Dicembre ’22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1,7%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Giugno ’23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/>
                        <a:t>-2,2%</a:t>
                      </a:r>
                      <a:endParaRPr lang="it-IT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42329"/>
                  </a:ext>
                </a:extLst>
              </a:tr>
              <a:tr h="469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Marzo ’23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0,2%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300" kern="1200" dirty="0" smtClean="0"/>
                        <a:t>Luglio ’23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kern="1200" dirty="0" smtClean="0"/>
                        <a:t>-3,7%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5408"/>
                  </a:ext>
                </a:extLst>
              </a:tr>
            </a:tbl>
          </a:graphicData>
        </a:graphic>
      </p:graphicFrame>
      <p:sp>
        <p:nvSpPr>
          <p:cNvPr id="27" name="CasellaDiTesto 26"/>
          <p:cNvSpPr txBox="1"/>
          <p:nvPr/>
        </p:nvSpPr>
        <p:spPr>
          <a:xfrm>
            <a:off x="252785" y="879746"/>
            <a:ext cx="41759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Prestiti per settore di attività economica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7095" y="1591802"/>
            <a:ext cx="4663345" cy="2666708"/>
          </a:xfrm>
          <a:prstGeom prst="rect">
            <a:avLst/>
          </a:prstGeom>
        </p:spPr>
      </p:pic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85422"/>
              </p:ext>
            </p:extLst>
          </p:nvPr>
        </p:nvGraphicFramePr>
        <p:xfrm>
          <a:off x="4851188" y="2845974"/>
          <a:ext cx="4203262" cy="12430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689392449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1618520253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3006458210"/>
                    </a:ext>
                  </a:extLst>
                </a:gridCol>
              </a:tblGrid>
              <a:tr h="289482">
                <a:tc gridSpan="3">
                  <a:txBody>
                    <a:bodyPr/>
                    <a:lstStyle/>
                    <a:p>
                      <a:r>
                        <a:rPr lang="it-IT" sz="1300" dirty="0" smtClean="0"/>
                        <a:t>Prestiti</a:t>
                      </a:r>
                      <a:r>
                        <a:rPr lang="it-IT" sz="1300" baseline="0" dirty="0" smtClean="0"/>
                        <a:t> bancari alle imprese: flussi netti</a:t>
                      </a:r>
                      <a:endParaRPr lang="it-IT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1360"/>
                  </a:ext>
                </a:extLst>
              </a:tr>
              <a:tr h="465846"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Da inizio anno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/>
                        <a:t>Nei dodici</a:t>
                      </a:r>
                      <a:r>
                        <a:rPr lang="it-IT" sz="1300" baseline="0" dirty="0" smtClean="0"/>
                        <a:t> mesi</a:t>
                      </a:r>
                      <a:endParaRPr lang="it-IT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42329"/>
                  </a:ext>
                </a:extLst>
              </a:tr>
              <a:tr h="469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Luglio</a:t>
                      </a:r>
                      <a:r>
                        <a:rPr lang="it-IT" sz="1300" b="1" baseline="0" dirty="0" smtClean="0"/>
                        <a:t> 2022</a:t>
                      </a:r>
                      <a:endParaRPr lang="it-IT" sz="13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/>
                        <a:t> +  7,9 </a:t>
                      </a:r>
                      <a:r>
                        <a:rPr lang="it-IT" sz="1300" b="1" dirty="0" err="1" smtClean="0"/>
                        <a:t>mld</a:t>
                      </a:r>
                      <a:r>
                        <a:rPr lang="it-IT" sz="1300" b="1" dirty="0" smtClean="0"/>
                        <a:t>.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+ 12,5 </a:t>
                      </a:r>
                      <a:r>
                        <a:rPr lang="it-IT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5408"/>
                  </a:ext>
                </a:extLst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3527884" y="2247714"/>
            <a:ext cx="612068" cy="1404156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57972"/>
              </p:ext>
            </p:extLst>
          </p:nvPr>
        </p:nvGraphicFramePr>
        <p:xfrm>
          <a:off x="4851188" y="4089060"/>
          <a:ext cx="4203262" cy="487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3924516006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1910426939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190554220"/>
                    </a:ext>
                  </a:extLst>
                </a:gridCol>
              </a:tblGrid>
              <a:tr h="405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Luglio</a:t>
                      </a:r>
                      <a:r>
                        <a:rPr lang="it-IT" sz="1300" baseline="0" dirty="0" smtClean="0"/>
                        <a:t> 2023</a:t>
                      </a:r>
                      <a:endParaRPr lang="it-IT" sz="13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  -  3,7 </a:t>
                      </a:r>
                      <a:r>
                        <a:rPr lang="it-IT" sz="1300" dirty="0" err="1" smtClean="0"/>
                        <a:t>mld</a:t>
                      </a:r>
                      <a:r>
                        <a:rPr lang="it-IT" sz="1300" dirty="0" smtClean="0"/>
                        <a:t>.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8,2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6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71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197513" y="9254"/>
            <a:ext cx="7056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Condizioni di offerta di credito alle imprese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87524" y="739740"/>
            <a:ext cx="39740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Imprese che segnalano un inasprimento delle condizioni di accesso al credito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92" y="1671650"/>
            <a:ext cx="4275734" cy="2789286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134691" y="4624311"/>
            <a:ext cx="3912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</a:t>
            </a:r>
            <a:r>
              <a:rPr lang="it-IT" sz="1200" dirty="0">
                <a:latin typeface="Calibri" panose="020F0502020204030204" pitchFamily="34" charset="0"/>
              </a:rPr>
              <a:t>: Indagine sulle imprese industriali e dei servizi (Invind</a:t>
            </a:r>
            <a:r>
              <a:rPr lang="it-IT" sz="1200" dirty="0" smtClean="0"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 flipV="1">
            <a:off x="3563887" y="2112024"/>
            <a:ext cx="324036" cy="573446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4935786" y="878239"/>
            <a:ext cx="38314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Condizioni del credito alle imprese</a:t>
            </a:r>
          </a:p>
          <a:p>
            <a:r>
              <a:rPr lang="it-IT" sz="1600" i="1" dirty="0">
                <a:latin typeface="Calibri" panose="020F0502020204030204" pitchFamily="34" charset="0"/>
                <a:cs typeface="Calibri" panose="020F0502020204030204" pitchFamily="34" charset="0"/>
              </a:rPr>
              <a:t>(indici di diffusione)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1632292"/>
            <a:ext cx="4559046" cy="2586228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4355976" y="4624310"/>
            <a:ext cx="3912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Calibri" panose="020F0502020204030204" pitchFamily="34" charset="0"/>
              </a:rPr>
              <a:t>Fonte</a:t>
            </a:r>
            <a:r>
              <a:rPr lang="it-IT" sz="1200" dirty="0">
                <a:latin typeface="Calibri" panose="020F0502020204030204" pitchFamily="34" charset="0"/>
              </a:rPr>
              <a:t>: </a:t>
            </a:r>
            <a:r>
              <a:rPr lang="it-IT" sz="1200" dirty="0" err="1" smtClean="0">
                <a:latin typeface="Calibri" panose="020F0502020204030204" pitchFamily="34" charset="0"/>
              </a:rPr>
              <a:t>Regional</a:t>
            </a:r>
            <a:r>
              <a:rPr lang="it-IT" sz="1200" dirty="0" smtClean="0">
                <a:latin typeface="Calibri" panose="020F0502020204030204" pitchFamily="34" charset="0"/>
              </a:rPr>
              <a:t> </a:t>
            </a:r>
            <a:r>
              <a:rPr lang="it-IT" sz="1200" dirty="0" err="1" smtClean="0">
                <a:latin typeface="Calibri" panose="020F0502020204030204" pitchFamily="34" charset="0"/>
              </a:rPr>
              <a:t>Bank</a:t>
            </a:r>
            <a:r>
              <a:rPr lang="it-IT" sz="1200" dirty="0" smtClean="0">
                <a:latin typeface="Calibri" panose="020F0502020204030204" pitchFamily="34" charset="0"/>
              </a:rPr>
              <a:t> Lending </a:t>
            </a:r>
            <a:r>
              <a:rPr lang="it-IT" sz="1200" dirty="0" err="1" smtClean="0">
                <a:latin typeface="Calibri" panose="020F0502020204030204" pitchFamily="34" charset="0"/>
              </a:rPr>
              <a:t>Survey</a:t>
            </a:r>
            <a:r>
              <a:rPr lang="it-IT" sz="1200" dirty="0" smtClean="0">
                <a:latin typeface="Calibri" panose="020F0502020204030204" pitchFamily="34" charset="0"/>
              </a:rPr>
              <a:t> (RBLS)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735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-47625" y="766901"/>
            <a:ext cx="4708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 medio dei prestiti alle imprese</a:t>
            </a:r>
          </a:p>
          <a:p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5456" y="398909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</a:t>
            </a:r>
            <a:r>
              <a:rPr lang="it-IT" sz="1400" dirty="0" err="1" smtClean="0">
                <a:latin typeface="Calibri" panose="020F0502020204030204" pitchFamily="34" charset="0"/>
              </a:rPr>
              <a:t>AnaCredit</a:t>
            </a:r>
            <a:endParaRPr lang="it-IT" sz="1400" dirty="0">
              <a:latin typeface="Calibri" panose="020F050202020403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25984" y="-12990"/>
            <a:ext cx="71139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Finanziamenti alle imprese e tassi d’interesse   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004046" y="91938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Esposizione dei prestiti al rischio </a:t>
            </a:r>
            <a:b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di rialzo dei tassi di </a:t>
            </a:r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interesse* </a:t>
            </a:r>
            <a:endParaRPr lang="it-IT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391980" y="429687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</a:t>
            </a:r>
            <a:r>
              <a:rPr lang="it-IT" sz="1400" dirty="0" err="1" smtClean="0">
                <a:latin typeface="Calibri" panose="020F0502020204030204" pitchFamily="34" charset="0"/>
              </a:rPr>
              <a:t>AnaCredit</a:t>
            </a:r>
            <a:endParaRPr lang="it-IT" sz="1400" dirty="0"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72000" y="4618925"/>
            <a:ext cx="4321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Il </a:t>
            </a:r>
            <a:r>
              <a:rPr lang="it-IT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totale include anche i settori primario, estrattivo, fornitura energia elettrica, </a:t>
            </a:r>
            <a:endParaRPr lang="it-IT" sz="10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/>
            <a:r>
              <a:rPr lang="it-IT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acqua </a:t>
            </a:r>
            <a:r>
              <a:rPr lang="it-IT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</a:t>
            </a:r>
            <a:r>
              <a:rPr lang="it-IT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gas </a:t>
            </a:r>
            <a:r>
              <a:rPr lang="it-IT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le </a:t>
            </a:r>
            <a:r>
              <a:rPr lang="it-IT" sz="1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attività  </a:t>
            </a:r>
            <a:r>
              <a:rPr lang="it-IT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economiche non classificate o non classificabili</a:t>
            </a:r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807226" y="1581058"/>
            <a:ext cx="6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75%</a:t>
            </a:r>
            <a:endParaRPr lang="it-I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7138" y="1850737"/>
            <a:ext cx="4266225" cy="24557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016" y="1400201"/>
            <a:ext cx="4443984" cy="2558034"/>
          </a:xfrm>
          <a:prstGeom prst="rect">
            <a:avLst/>
          </a:prstGeom>
        </p:spPr>
      </p:pic>
      <p:cxnSp>
        <p:nvCxnSpPr>
          <p:cNvPr id="13" name="Connettore 2 12"/>
          <p:cNvCxnSpPr/>
          <p:nvPr/>
        </p:nvCxnSpPr>
        <p:spPr>
          <a:xfrm flipV="1">
            <a:off x="3203848" y="1892287"/>
            <a:ext cx="451111" cy="595388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527599" y="175285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6,0%</a:t>
            </a:r>
            <a:endParaRPr lang="it-IT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631457" y="219764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5,4%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97673" y="253688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4,4%</a:t>
            </a:r>
            <a:endParaRPr lang="it-IT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-360548" y="9254"/>
            <a:ext cx="7771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effetti dell’inflazione sui depositi delle imprese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00" y="1387964"/>
            <a:ext cx="4436364" cy="255193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75556" y="719531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Depositi delle imprese  </a:t>
            </a:r>
          </a:p>
          <a:p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(numeri indice, giugno 2019=100)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3290" y="4064173"/>
            <a:ext cx="3126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segnalazioni di vigilanza e Istat</a:t>
            </a:r>
            <a:endParaRPr lang="it-IT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16249"/>
              </p:ext>
            </p:extLst>
          </p:nvPr>
        </p:nvGraphicFramePr>
        <p:xfrm>
          <a:off x="4727444" y="2696816"/>
          <a:ext cx="4203262" cy="12250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689392449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1618520253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3006458210"/>
                    </a:ext>
                  </a:extLst>
                </a:gridCol>
              </a:tblGrid>
              <a:tr h="269463">
                <a:tc gridSpan="3">
                  <a:txBody>
                    <a:bodyPr/>
                    <a:lstStyle/>
                    <a:p>
                      <a:r>
                        <a:rPr lang="it-IT" sz="1300" dirty="0" smtClean="0"/>
                        <a:t>Depositi delle imprese presso le banche</a:t>
                      </a:r>
                      <a:r>
                        <a:rPr lang="it-IT" sz="1300" baseline="0" dirty="0" smtClean="0"/>
                        <a:t>: flussi netti</a:t>
                      </a:r>
                      <a:endParaRPr lang="it-IT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1360"/>
                  </a:ext>
                </a:extLst>
              </a:tr>
              <a:tr h="465846"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Da inizio anno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dirty="0" smtClean="0"/>
                        <a:t>Nei dodici</a:t>
                      </a:r>
                      <a:r>
                        <a:rPr lang="it-IT" sz="1300" baseline="0" dirty="0" smtClean="0"/>
                        <a:t> mesi</a:t>
                      </a:r>
                      <a:endParaRPr lang="it-IT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42329"/>
                  </a:ext>
                </a:extLst>
              </a:tr>
              <a:tr h="469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/>
                        <a:t>Luglio</a:t>
                      </a:r>
                      <a:r>
                        <a:rPr lang="it-IT" sz="1300" b="1" baseline="0" dirty="0" smtClean="0"/>
                        <a:t> 2022</a:t>
                      </a: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b="1" dirty="0" smtClean="0"/>
                        <a:t> + 1,9 </a:t>
                      </a:r>
                      <a:r>
                        <a:rPr lang="it-IT" sz="1300" b="1" dirty="0" err="1" smtClean="0"/>
                        <a:t>mld</a:t>
                      </a:r>
                      <a:r>
                        <a:rPr lang="it-IT" sz="1300" b="1" dirty="0" smtClean="0"/>
                        <a:t>.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+ 9,9 </a:t>
                      </a:r>
                      <a:r>
                        <a:rPr lang="it-IT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5408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70173"/>
              </p:ext>
            </p:extLst>
          </p:nvPr>
        </p:nvGraphicFramePr>
        <p:xfrm>
          <a:off x="4727444" y="3903898"/>
          <a:ext cx="4203262" cy="487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5307">
                  <a:extLst>
                    <a:ext uri="{9D8B030D-6E8A-4147-A177-3AD203B41FA5}">
                      <a16:colId xmlns:a16="http://schemas.microsoft.com/office/drawing/2014/main" val="372079263"/>
                    </a:ext>
                  </a:extLst>
                </a:gridCol>
                <a:gridCol w="1338978">
                  <a:extLst>
                    <a:ext uri="{9D8B030D-6E8A-4147-A177-3AD203B41FA5}">
                      <a16:colId xmlns:a16="http://schemas.microsoft.com/office/drawing/2014/main" val="2534047340"/>
                    </a:ext>
                  </a:extLst>
                </a:gridCol>
                <a:gridCol w="1338977">
                  <a:extLst>
                    <a:ext uri="{9D8B030D-6E8A-4147-A177-3AD203B41FA5}">
                      <a16:colId xmlns:a16="http://schemas.microsoft.com/office/drawing/2014/main" val="931004765"/>
                    </a:ext>
                  </a:extLst>
                </a:gridCol>
              </a:tblGrid>
              <a:tr h="469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Luglio</a:t>
                      </a:r>
                      <a:r>
                        <a:rPr lang="it-IT" sz="1300" baseline="0" dirty="0" smtClean="0"/>
                        <a:t> 2023</a:t>
                      </a:r>
                      <a:endParaRPr lang="it-IT" sz="13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 - 10,4 </a:t>
                      </a:r>
                      <a:r>
                        <a:rPr lang="it-IT" sz="1300" dirty="0" err="1" smtClean="0"/>
                        <a:t>mld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- 16,1 </a:t>
                      </a:r>
                      <a:r>
                        <a:rPr lang="it-IT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381272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18767"/>
              </p:ext>
            </p:extLst>
          </p:nvPr>
        </p:nvGraphicFramePr>
        <p:xfrm>
          <a:off x="4727444" y="998608"/>
          <a:ext cx="4099798" cy="10876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87763">
                  <a:extLst>
                    <a:ext uri="{9D8B030D-6E8A-4147-A177-3AD203B41FA5}">
                      <a16:colId xmlns:a16="http://schemas.microsoft.com/office/drawing/2014/main" val="689392449"/>
                    </a:ext>
                  </a:extLst>
                </a:gridCol>
                <a:gridCol w="780758">
                  <a:extLst>
                    <a:ext uri="{9D8B030D-6E8A-4147-A177-3AD203B41FA5}">
                      <a16:colId xmlns:a16="http://schemas.microsoft.com/office/drawing/2014/main" val="1618520253"/>
                    </a:ext>
                  </a:extLst>
                </a:gridCol>
                <a:gridCol w="1155169">
                  <a:extLst>
                    <a:ext uri="{9D8B030D-6E8A-4147-A177-3AD203B41FA5}">
                      <a16:colId xmlns:a16="http://schemas.microsoft.com/office/drawing/2014/main" val="2225003708"/>
                    </a:ext>
                  </a:extLst>
                </a:gridCol>
                <a:gridCol w="676108">
                  <a:extLst>
                    <a:ext uri="{9D8B030D-6E8A-4147-A177-3AD203B41FA5}">
                      <a16:colId xmlns:a16="http://schemas.microsoft.com/office/drawing/2014/main" val="2472088794"/>
                    </a:ext>
                  </a:extLst>
                </a:gridCol>
              </a:tblGrid>
              <a:tr h="254577">
                <a:tc gridSpan="4">
                  <a:txBody>
                    <a:bodyPr/>
                    <a:lstStyle/>
                    <a:p>
                      <a:r>
                        <a:rPr lang="it-IT" sz="1300" dirty="0" smtClean="0"/>
                        <a:t>Depositi</a:t>
                      </a:r>
                      <a:r>
                        <a:rPr lang="it-IT" sz="1300" baseline="0" dirty="0" smtClean="0"/>
                        <a:t> bancari delle imprese: tassi di variazione</a:t>
                      </a:r>
                      <a:endParaRPr lang="it-IT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1360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Dicembre ’21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+ 12,5%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300" dirty="0" smtClean="0"/>
                        <a:t>Marzo ’23</a:t>
                      </a: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it-IT" sz="1300" dirty="0" smtClean="0"/>
                        <a:t>- 4,2%</a:t>
                      </a:r>
                      <a:endParaRPr lang="it-IT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42329"/>
                  </a:ext>
                </a:extLst>
              </a:tr>
              <a:tr h="40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/>
                        <a:t>Dicembre ’22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- 2,7%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300" kern="1200" dirty="0" smtClean="0"/>
                        <a:t>Giugno ‘23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300" kern="1200" dirty="0" smtClean="0"/>
                        <a:t>-2,9</a:t>
                      </a:r>
                      <a:endParaRPr lang="it-IT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0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8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6636" y="830012"/>
            <a:ext cx="4202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Tassi di deterioramento dei prestiti alle imprese  </a:t>
            </a:r>
          </a:p>
          <a:p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9512" y="408391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Centrale dei rischi</a:t>
            </a:r>
            <a:endParaRPr lang="it-IT" sz="1400" dirty="0">
              <a:latin typeface="Calibri" panose="020F050202020403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-7501"/>
            <a:ext cx="9144000" cy="615008"/>
            <a:chOff x="0" y="-35"/>
            <a:chExt cx="12204000" cy="866209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1187624" y="15466"/>
            <a:ext cx="58326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Qualità del credito</a:t>
            </a:r>
            <a:endParaRPr lang="it-IT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4895" y="1421916"/>
            <a:ext cx="4443984" cy="255803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4826677" y="830012"/>
            <a:ext cx="4202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Tassi di deterioramento dei prestiti per settore  </a:t>
            </a:r>
          </a:p>
          <a:p>
            <a:r>
              <a:rPr lang="it-IT" sz="16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(valori percentuali)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45195" y="408590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Centrale dei rischi</a:t>
            </a:r>
            <a:endParaRPr lang="it-IT" sz="1400" dirty="0">
              <a:latin typeface="Calibri" panose="020F050202020403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08" y="1398913"/>
            <a:ext cx="4443984" cy="2558034"/>
          </a:xfrm>
          <a:prstGeom prst="rect">
            <a:avLst/>
          </a:prstGeom>
        </p:spPr>
      </p:pic>
      <p:sp>
        <p:nvSpPr>
          <p:cNvPr id="6" name="Ovale 5"/>
          <p:cNvSpPr/>
          <p:nvPr/>
        </p:nvSpPr>
        <p:spPr>
          <a:xfrm>
            <a:off x="3246943" y="3240967"/>
            <a:ext cx="1080120" cy="504056"/>
          </a:xfrm>
          <a:prstGeom prst="ellipse">
            <a:avLst/>
          </a:prstGeom>
          <a:noFill/>
          <a:ln w="1905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7776356" y="3240967"/>
            <a:ext cx="1080120" cy="50405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527884" y="2845264"/>
            <a:ext cx="6480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1,5%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064388" y="2895284"/>
            <a:ext cx="6480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</a:t>
            </a:r>
            <a:endParaRPr lang="it-IT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415529"/>
            <a:ext cx="1587" cy="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5" name="Gruppo 14"/>
          <p:cNvGrpSpPr/>
          <p:nvPr/>
        </p:nvGrpSpPr>
        <p:grpSpPr>
          <a:xfrm>
            <a:off x="1" y="-20538"/>
            <a:ext cx="9144000" cy="615008"/>
            <a:chOff x="0" y="-35"/>
            <a:chExt cx="12204000" cy="866209"/>
          </a:xfrm>
        </p:grpSpPr>
        <p:pic>
          <p:nvPicPr>
            <p:cNvPr id="18" name="Immagin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5"/>
              <a:ext cx="12204000" cy="866209"/>
            </a:xfrm>
            <a:prstGeom prst="rect">
              <a:avLst/>
            </a:prstGeom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4392" y="120024"/>
              <a:ext cx="2448272" cy="500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asellaDiTesto 6"/>
          <p:cNvSpPr txBox="1"/>
          <p:nvPr/>
        </p:nvSpPr>
        <p:spPr>
          <a:xfrm>
            <a:off x="2333605" y="-10274"/>
            <a:ext cx="4476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Prestiti </a:t>
            </a:r>
            <a:r>
              <a:rPr lang="it-IT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famiglie</a:t>
            </a:r>
            <a:endParaRPr lang="it-IT" sz="28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-432556" y="770731"/>
            <a:ext cx="5858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Prestiti alle famiglie </a:t>
            </a:r>
            <a:endParaRPr lang="it-IT" dirty="0"/>
          </a:p>
          <a:p>
            <a:r>
              <a:rPr lang="it-IT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(variazioni percentuali su 12 mesi e contributi alla crescita)</a:t>
            </a:r>
            <a:endParaRPr lang="en-GB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79777"/>
              </p:ext>
            </p:extLst>
          </p:nvPr>
        </p:nvGraphicFramePr>
        <p:xfrm>
          <a:off x="4714890" y="1698138"/>
          <a:ext cx="4191011" cy="106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304">
                  <a:extLst>
                    <a:ext uri="{9D8B030D-6E8A-4147-A177-3AD203B41FA5}">
                      <a16:colId xmlns:a16="http://schemas.microsoft.com/office/drawing/2014/main" val="3058991581"/>
                    </a:ext>
                  </a:extLst>
                </a:gridCol>
                <a:gridCol w="1240466">
                  <a:extLst>
                    <a:ext uri="{9D8B030D-6E8A-4147-A177-3AD203B41FA5}">
                      <a16:colId xmlns:a16="http://schemas.microsoft.com/office/drawing/2014/main" val="2784787620"/>
                    </a:ext>
                  </a:extLst>
                </a:gridCol>
                <a:gridCol w="1189241">
                  <a:extLst>
                    <a:ext uri="{9D8B030D-6E8A-4147-A177-3AD203B41FA5}">
                      <a16:colId xmlns:a16="http://schemas.microsoft.com/office/drawing/2014/main" val="1207070319"/>
                    </a:ext>
                  </a:extLst>
                </a:gridCol>
              </a:tblGrid>
              <a:tr h="280772">
                <a:tc>
                  <a:txBody>
                    <a:bodyPr/>
                    <a:lstStyle/>
                    <a:p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Dicembre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Giugno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21734"/>
                  </a:ext>
                </a:extLst>
              </a:tr>
              <a:tr h="443517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Credito al consumo</a:t>
                      </a:r>
                      <a:endParaRPr lang="it-IT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6,2%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6,3%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55030"/>
                  </a:ext>
                </a:extLst>
              </a:tr>
              <a:tr h="313071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Mutui</a:t>
                      </a:r>
                      <a:endParaRPr lang="it-IT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4,8%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1,8%</a:t>
                      </a:r>
                      <a:endParaRPr lang="it-I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73294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601179" y="3579862"/>
            <a:ext cx="454282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 debiti finanziari rappresentano circa il 56% del reddito disponibile delle famiglie lombarde (dato 2022) </a:t>
            </a:r>
            <a:endParaRPr lang="it-IT" dirty="0"/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016" y="1355506"/>
            <a:ext cx="4443984" cy="2558034"/>
          </a:xfrm>
          <a:prstGeom prst="rect">
            <a:avLst/>
          </a:prstGeom>
        </p:spPr>
      </p:pic>
      <p:graphicFrame>
        <p:nvGraphicFramePr>
          <p:cNvPr id="26" name="Tabel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37894"/>
              </p:ext>
            </p:extLst>
          </p:nvPr>
        </p:nvGraphicFramePr>
        <p:xfrm>
          <a:off x="4719048" y="2825247"/>
          <a:ext cx="4191011" cy="313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304">
                  <a:extLst>
                    <a:ext uri="{9D8B030D-6E8A-4147-A177-3AD203B41FA5}">
                      <a16:colId xmlns:a16="http://schemas.microsoft.com/office/drawing/2014/main" val="355428486"/>
                    </a:ext>
                  </a:extLst>
                </a:gridCol>
                <a:gridCol w="1240466">
                  <a:extLst>
                    <a:ext uri="{9D8B030D-6E8A-4147-A177-3AD203B41FA5}">
                      <a16:colId xmlns:a16="http://schemas.microsoft.com/office/drawing/2014/main" val="1137103722"/>
                    </a:ext>
                  </a:extLst>
                </a:gridCol>
                <a:gridCol w="1189241">
                  <a:extLst>
                    <a:ext uri="{9D8B030D-6E8A-4147-A177-3AD203B41FA5}">
                      <a16:colId xmlns:a16="http://schemas.microsoft.com/office/drawing/2014/main" val="2077494904"/>
                    </a:ext>
                  </a:extLst>
                </a:gridCol>
              </a:tblGrid>
              <a:tr h="313071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4,5%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1,5%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0172"/>
                  </a:ext>
                </a:extLst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575556" y="1474149"/>
            <a:ext cx="14401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179388" algn="l"/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mutui</a:t>
            </a:r>
          </a:p>
          <a:p>
            <a:pPr indent="179388" algn="l"/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credito al consumo</a:t>
            </a:r>
          </a:p>
          <a:p>
            <a:pPr indent="179388" algn="l"/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altri prestiti</a:t>
            </a:r>
          </a:p>
          <a:p>
            <a:pPr indent="179388" algn="l"/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47564" y="1582542"/>
            <a:ext cx="144016" cy="45719"/>
          </a:xfrm>
          <a:prstGeom prst="rect">
            <a:avLst/>
          </a:prstGeom>
          <a:solidFill>
            <a:srgbClr val="197DAF"/>
          </a:solidFill>
          <a:ln>
            <a:solidFill>
              <a:srgbClr val="2274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647564" y="1733943"/>
            <a:ext cx="14401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655310" y="1877959"/>
            <a:ext cx="144016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diritto 32"/>
          <p:cNvCxnSpPr/>
          <p:nvPr/>
        </p:nvCxnSpPr>
        <p:spPr>
          <a:xfrm>
            <a:off x="632974" y="2066539"/>
            <a:ext cx="1731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Economie Regionali">
      <a:dk1>
        <a:srgbClr val="3495A3"/>
      </a:dk1>
      <a:lt1>
        <a:sysClr val="window" lastClr="FFFFFF"/>
      </a:lt1>
      <a:dk2>
        <a:srgbClr val="004049"/>
      </a:dk2>
      <a:lt2>
        <a:srgbClr val="B5FFE9"/>
      </a:lt2>
      <a:accent1>
        <a:srgbClr val="3495A3"/>
      </a:accent1>
      <a:accent2>
        <a:srgbClr val="B5FFE9"/>
      </a:accent2>
      <a:accent3>
        <a:srgbClr val="FFFFFF"/>
      </a:accent3>
      <a:accent4>
        <a:srgbClr val="004049"/>
      </a:accent4>
      <a:accent5>
        <a:srgbClr val="1F3864"/>
      </a:accent5>
      <a:accent6>
        <a:srgbClr val="E1FFF6"/>
      </a:accent6>
      <a:hlink>
        <a:srgbClr val="FF9933"/>
      </a:hlink>
      <a:folHlink>
        <a:srgbClr val="C55A11"/>
      </a:folHlink>
    </a:clrScheme>
    <a:fontScheme name="Economie Regionali">
      <a:majorFont>
        <a:latin typeface="Myriad Pro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34438</TotalTime>
  <Words>923</Words>
  <Application>Microsoft Office PowerPoint</Application>
  <PresentationFormat>Presentazione su schermo (16:9)</PresentationFormat>
  <Paragraphs>187</Paragraphs>
  <Slides>16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8" baseType="lpstr">
      <vt:lpstr>Arial</vt:lpstr>
      <vt:lpstr>Calibri</vt:lpstr>
      <vt:lpstr>Garamond</vt:lpstr>
      <vt:lpstr>Georgia</vt:lpstr>
      <vt:lpstr>Helvetica LT Std</vt:lpstr>
      <vt:lpstr>Myriad Pro</vt:lpstr>
      <vt:lpstr>Simplified Arabic</vt:lpstr>
      <vt:lpstr>Times New Roman</vt:lpstr>
      <vt:lpstr>Trebuchet MS</vt:lpstr>
      <vt:lpstr>Wingdings</vt:lpstr>
      <vt:lpstr>Elica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NATI135</dc:creator>
  <cp:lastModifiedBy>RIGON MASSIMILIANO</cp:lastModifiedBy>
  <cp:revision>2676</cp:revision>
  <cp:lastPrinted>2020-06-24T07:46:35Z</cp:lastPrinted>
  <dcterms:created xsi:type="dcterms:W3CDTF">2002-06-04T14:29:46Z</dcterms:created>
  <dcterms:modified xsi:type="dcterms:W3CDTF">2023-09-15T14:30:33Z</dcterms:modified>
</cp:coreProperties>
</file>