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8" d="100"/>
          <a:sy n="88" d="100"/>
        </p:scale>
        <p:origin x="31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FA888A-CB02-4E22-8231-963BD7A1F78F}" type="datetimeFigureOut">
              <a:rPr lang="it-IT" smtClean="0"/>
              <a:t>11/12/2023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44FD4-0095-450C-BEB3-7DACBB5317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6236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11.12.2023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5" y="1391892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301487" y="590847"/>
            <a:ext cx="1052449" cy="7632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565067-2456-A02C-4011-90A92321CCA4}"/>
              </a:ext>
            </a:extLst>
          </p:cNvPr>
          <p:cNvSpPr txBox="1"/>
          <p:nvPr/>
        </p:nvSpPr>
        <p:spPr>
          <a:xfrm>
            <a:off x="4761672" y="645215"/>
            <a:ext cx="366256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DIREZIONE CASA</a:t>
            </a:r>
            <a:endParaRPr lang="en-US" sz="3600" b="1"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635C70-0A5F-B38C-7643-93678A777562}"/>
              </a:ext>
            </a:extLst>
          </p:cNvPr>
          <p:cNvSpPr txBox="1"/>
          <p:nvPr/>
        </p:nvSpPr>
        <p:spPr>
          <a:xfrm>
            <a:off x="1514890" y="3602106"/>
            <a:ext cx="10677937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/>
              <a:t>BILANCIO DI PREVISIONE </a:t>
            </a:r>
            <a:r>
              <a:rPr lang="en-US" sz="4400" b="1" dirty="0" smtClean="0"/>
              <a:t>2024</a:t>
            </a:r>
            <a:endParaRPr lang="en-US" sz="44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5" y="1391892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301487" y="590847"/>
            <a:ext cx="1052449" cy="7632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565067-2456-A02C-4011-90A92321CCA4}"/>
              </a:ext>
            </a:extLst>
          </p:cNvPr>
          <p:cNvSpPr txBox="1"/>
          <p:nvPr/>
        </p:nvSpPr>
        <p:spPr>
          <a:xfrm>
            <a:off x="1556303" y="645215"/>
            <a:ext cx="1063652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GESTIONE ALLOGGI</a:t>
            </a:r>
            <a:endParaRPr lang="en-US" b="1">
              <a:cs typeface="Calibri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7E0CD75-B87E-4C32-F034-5DF6FF3A9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471673"/>
              </p:ext>
            </p:extLst>
          </p:nvPr>
        </p:nvGraphicFramePr>
        <p:xfrm>
          <a:off x="1589049" y="1477536"/>
          <a:ext cx="10501159" cy="530952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9499">
                  <a:extLst>
                    <a:ext uri="{9D8B030D-6E8A-4147-A177-3AD203B41FA5}">
                      <a16:colId xmlns:a16="http://schemas.microsoft.com/office/drawing/2014/main" val="531689519"/>
                    </a:ext>
                  </a:extLst>
                </a:gridCol>
                <a:gridCol w="1159565">
                  <a:extLst>
                    <a:ext uri="{9D8B030D-6E8A-4147-A177-3AD203B41FA5}">
                      <a16:colId xmlns:a16="http://schemas.microsoft.com/office/drawing/2014/main" val="2229471972"/>
                    </a:ext>
                  </a:extLst>
                </a:gridCol>
                <a:gridCol w="1628222">
                  <a:extLst>
                    <a:ext uri="{9D8B030D-6E8A-4147-A177-3AD203B41FA5}">
                      <a16:colId xmlns:a16="http://schemas.microsoft.com/office/drawing/2014/main" val="1537952800"/>
                    </a:ext>
                  </a:extLst>
                </a:gridCol>
                <a:gridCol w="1993640">
                  <a:extLst>
                    <a:ext uri="{9D8B030D-6E8A-4147-A177-3AD203B41FA5}">
                      <a16:colId xmlns:a16="http://schemas.microsoft.com/office/drawing/2014/main" val="1690608677"/>
                    </a:ext>
                  </a:extLst>
                </a:gridCol>
                <a:gridCol w="2100233">
                  <a:extLst>
                    <a:ext uri="{9D8B030D-6E8A-4147-A177-3AD203B41FA5}">
                      <a16:colId xmlns:a16="http://schemas.microsoft.com/office/drawing/2014/main" val="3791655407"/>
                    </a:ext>
                  </a:extLst>
                </a:gridCol>
              </a:tblGrid>
              <a:tr h="758503"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 smtClean="0"/>
                        <a:t>PREV. 2023</a:t>
                      </a:r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</a:t>
                      </a:r>
                      <a:r>
                        <a:rPr lang="it-IT" sz="1600" noProof="0" dirty="0" smtClean="0"/>
                        <a:t>2024</a:t>
                      </a:r>
                      <a:endParaRPr lang="it-IT" sz="16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217823"/>
                  </a:ext>
                </a:extLst>
              </a:tr>
              <a:tr h="758503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Spese Legali e Oneri da Contenzioso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€ 110.000,00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110.000,00</a:t>
                      </a:r>
                      <a:endParaRPr lang="it-IT" sz="1600" b="1" noProof="0" dirty="0"/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175.000,00</a:t>
                      </a:r>
                      <a:endParaRPr lang="it-IT" sz="1600" b="1" noProof="0" dirty="0"/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863"/>
                  </a:ext>
                </a:extLst>
              </a:tr>
              <a:tr h="758503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Imposta di registro, imposta di bollo e commissioni di riscossione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€ 1.425.000,00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1.200.000,00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1.150.000,00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72681"/>
                  </a:ext>
                </a:extLst>
              </a:tr>
              <a:tr h="758503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Rimborso spese per servizi accessori anticipati dal Gestore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Vincolate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€ 35.000.000,00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€ 40.000.000,00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€ 40.000.000,00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709382"/>
                  </a:ext>
                </a:extLst>
              </a:tr>
              <a:tr h="758503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Manutenzione Ordinaria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€ 6.300.000,00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6.500.000,00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6.300.000,00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389823"/>
                  </a:ext>
                </a:extLst>
              </a:tr>
              <a:tr h="758503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Corrispettivo al Gestore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€ 16.700.000,00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16.700.000,00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17.400.000,00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434330"/>
                  </a:ext>
                </a:extLst>
              </a:tr>
              <a:tr h="758503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Rimborsi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€ 525.000,00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1.350.000,00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1.400.000,00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78710198"/>
                  </a:ext>
                </a:extLst>
              </a:tr>
            </a:tbl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414" y="6438122"/>
            <a:ext cx="15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65095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5" y="1391892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301487" y="590847"/>
            <a:ext cx="1052449" cy="7632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565067-2456-A02C-4011-90A92321CCA4}"/>
              </a:ext>
            </a:extLst>
          </p:cNvPr>
          <p:cNvSpPr txBox="1"/>
          <p:nvPr/>
        </p:nvSpPr>
        <p:spPr>
          <a:xfrm>
            <a:off x="1556303" y="645215"/>
            <a:ext cx="1063652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GESTIONE ALLOGGI</a:t>
            </a:r>
            <a:endParaRPr lang="en-US" b="1">
              <a:cs typeface="Calibri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7E0CD75-B87E-4C32-F034-5DF6FF3A9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409596"/>
              </p:ext>
            </p:extLst>
          </p:nvPr>
        </p:nvGraphicFramePr>
        <p:xfrm>
          <a:off x="1589049" y="1477536"/>
          <a:ext cx="10501158" cy="54157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9499">
                  <a:extLst>
                    <a:ext uri="{9D8B030D-6E8A-4147-A177-3AD203B41FA5}">
                      <a16:colId xmlns:a16="http://schemas.microsoft.com/office/drawing/2014/main" val="531689519"/>
                    </a:ext>
                  </a:extLst>
                </a:gridCol>
                <a:gridCol w="1060173">
                  <a:extLst>
                    <a:ext uri="{9D8B030D-6E8A-4147-A177-3AD203B41FA5}">
                      <a16:colId xmlns:a16="http://schemas.microsoft.com/office/drawing/2014/main" val="2229471972"/>
                    </a:ext>
                  </a:extLst>
                </a:gridCol>
                <a:gridCol w="1621020">
                  <a:extLst>
                    <a:ext uri="{9D8B030D-6E8A-4147-A177-3AD203B41FA5}">
                      <a16:colId xmlns:a16="http://schemas.microsoft.com/office/drawing/2014/main" val="1537952800"/>
                    </a:ext>
                  </a:extLst>
                </a:gridCol>
                <a:gridCol w="2100233">
                  <a:extLst>
                    <a:ext uri="{9D8B030D-6E8A-4147-A177-3AD203B41FA5}">
                      <a16:colId xmlns:a16="http://schemas.microsoft.com/office/drawing/2014/main" val="1690608677"/>
                    </a:ext>
                  </a:extLst>
                </a:gridCol>
                <a:gridCol w="2100233">
                  <a:extLst>
                    <a:ext uri="{9D8B030D-6E8A-4147-A177-3AD203B41FA5}">
                      <a16:colId xmlns:a16="http://schemas.microsoft.com/office/drawing/2014/main" val="3791655407"/>
                    </a:ext>
                  </a:extLst>
                </a:gridCol>
              </a:tblGrid>
              <a:tr h="724824"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SPESE CORRENTI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 smtClean="0"/>
                        <a:t>PREV. 2023</a:t>
                      </a:r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</a:t>
                      </a:r>
                      <a:r>
                        <a:rPr lang="it-IT" sz="1600" noProof="0" dirty="0" smtClean="0"/>
                        <a:t>2024</a:t>
                      </a:r>
                      <a:endParaRPr lang="it-IT" sz="16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217823"/>
                  </a:ext>
                </a:extLst>
              </a:tr>
              <a:tr h="1000572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Spese a carico della Proprietà (compensi amministratore, sfratti, autogestione, portierato, verifica idoneità statica, accatastamento, </a:t>
                      </a:r>
                      <a:r>
                        <a:rPr lang="it-IT" sz="1600" b="1" noProof="0" dirty="0" err="1"/>
                        <a:t>etc</a:t>
                      </a:r>
                      <a:r>
                        <a:rPr lang="it-IT" sz="1600" b="1" noProof="0" dirty="0"/>
                        <a:t>)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€ 12.269.000,00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13.000.000,00</a:t>
                      </a:r>
                      <a:endParaRPr lang="it-IT" sz="1600" b="1" noProof="0" dirty="0"/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12.050.000,00</a:t>
                      </a:r>
                      <a:endParaRPr lang="it-IT" sz="1600" b="1" noProof="0" dirty="0"/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863"/>
                  </a:ext>
                </a:extLst>
              </a:tr>
              <a:tr h="724824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Prestazioni Prof.li Specialistiche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€ 25.000,00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750.000,00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400.000,00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72681"/>
                  </a:ext>
                </a:extLst>
              </a:tr>
              <a:tr h="724824"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Contributi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  <a:endParaRPr lang="it-IT" sz="1600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€ 185.000,00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328.700,00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285.000,00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709382"/>
                  </a:ext>
                </a:extLst>
              </a:tr>
              <a:tr h="72482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/>
                        <a:t>Vincolate</a:t>
                      </a:r>
                      <a:endParaRPr lang="it-IT" sz="1600" b="0" i="0" u="none" strike="noStrike" noProof="0" dirty="0">
                        <a:latin typeface="Calibri"/>
                      </a:endParaRP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€ 3.400.000,00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€ 3.400.000,00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€ 3.400.000,00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389823"/>
                  </a:ext>
                </a:extLst>
              </a:tr>
              <a:tr h="724824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1" i="0" u="none" strike="noStrike" noProof="0" dirty="0">
                          <a:latin typeface="Calibri"/>
                        </a:rPr>
                        <a:t>Condomini</a:t>
                      </a:r>
                      <a:endParaRPr lang="it-IT" sz="1600" b="0" i="0" u="none" strike="noStrike" noProof="0" dirty="0">
                        <a:latin typeface="Calibri"/>
                      </a:endParaRP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€ 2.350.000,00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2.350.000,00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 smtClean="0"/>
                        <a:t>€ 3.500.000,00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434330"/>
                  </a:ext>
                </a:extLst>
              </a:tr>
              <a:tr h="724824">
                <a:tc>
                  <a:txBody>
                    <a:bodyPr/>
                    <a:lstStyle/>
                    <a:p>
                      <a:pPr algn="ctr"/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Totale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€ 78.289.000,00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85.688.700,00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86.060.000,00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710198"/>
                  </a:ext>
                </a:extLst>
              </a:tr>
            </a:tbl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414" y="6438122"/>
            <a:ext cx="15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407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5" y="1391892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301487" y="590847"/>
            <a:ext cx="1052449" cy="7632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565067-2456-A02C-4011-90A92321CCA4}"/>
              </a:ext>
            </a:extLst>
          </p:cNvPr>
          <p:cNvSpPr txBox="1"/>
          <p:nvPr/>
        </p:nvSpPr>
        <p:spPr>
          <a:xfrm>
            <a:off x="1556303" y="94890"/>
            <a:ext cx="10636524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571500" indent="-571500">
              <a:buFont typeface="Arial"/>
              <a:buChar char="•"/>
            </a:pPr>
            <a:r>
              <a:rPr lang="en-US" sz="3600" b="1" dirty="0"/>
              <a:t>DIREZIONE – ATTIVITA' TRASVERSALI</a:t>
            </a:r>
            <a:endParaRPr lang="en-US" sz="3600" b="1" dirty="0">
              <a:cs typeface="Calibri"/>
            </a:endParaRPr>
          </a:p>
          <a:p>
            <a:pPr marL="571500" indent="-571500">
              <a:buFont typeface="Arial"/>
              <a:buChar char="•"/>
            </a:pPr>
            <a:r>
              <a:rPr lang="en-US" sz="3600" b="1" dirty="0">
                <a:cs typeface="Calibri"/>
              </a:rPr>
              <a:t>ASSEGNAZIONE ALLOGGI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7E0CD75-B87E-4C32-F034-5DF6FF3A9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999051"/>
              </p:ext>
            </p:extLst>
          </p:nvPr>
        </p:nvGraphicFramePr>
        <p:xfrm>
          <a:off x="1589049" y="1477536"/>
          <a:ext cx="10501158" cy="38998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9499">
                  <a:extLst>
                    <a:ext uri="{9D8B030D-6E8A-4147-A177-3AD203B41FA5}">
                      <a16:colId xmlns:a16="http://schemas.microsoft.com/office/drawing/2014/main" val="531689519"/>
                    </a:ext>
                  </a:extLst>
                </a:gridCol>
                <a:gridCol w="1060173">
                  <a:extLst>
                    <a:ext uri="{9D8B030D-6E8A-4147-A177-3AD203B41FA5}">
                      <a16:colId xmlns:a16="http://schemas.microsoft.com/office/drawing/2014/main" val="2229471972"/>
                    </a:ext>
                  </a:extLst>
                </a:gridCol>
                <a:gridCol w="1621020">
                  <a:extLst>
                    <a:ext uri="{9D8B030D-6E8A-4147-A177-3AD203B41FA5}">
                      <a16:colId xmlns:a16="http://schemas.microsoft.com/office/drawing/2014/main" val="1537952800"/>
                    </a:ext>
                  </a:extLst>
                </a:gridCol>
                <a:gridCol w="2100233">
                  <a:extLst>
                    <a:ext uri="{9D8B030D-6E8A-4147-A177-3AD203B41FA5}">
                      <a16:colId xmlns:a16="http://schemas.microsoft.com/office/drawing/2014/main" val="1690608677"/>
                    </a:ext>
                  </a:extLst>
                </a:gridCol>
                <a:gridCol w="2100233">
                  <a:extLst>
                    <a:ext uri="{9D8B030D-6E8A-4147-A177-3AD203B41FA5}">
                      <a16:colId xmlns:a16="http://schemas.microsoft.com/office/drawing/2014/main" val="3791655407"/>
                    </a:ext>
                  </a:extLst>
                </a:gridCol>
              </a:tblGrid>
              <a:tr h="7248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noProof="0" dirty="0"/>
                        <a:t>SPESE CORRENTI</a:t>
                      </a:r>
                    </a:p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 smtClean="0"/>
                        <a:t>PREV.</a:t>
                      </a:r>
                      <a:r>
                        <a:rPr lang="it-IT" sz="1600" baseline="0" noProof="0" dirty="0" smtClean="0"/>
                        <a:t> </a:t>
                      </a:r>
                      <a:r>
                        <a:rPr lang="it-IT" sz="1600" noProof="0" dirty="0" smtClean="0"/>
                        <a:t>2023</a:t>
                      </a:r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</a:t>
                      </a:r>
                      <a:r>
                        <a:rPr lang="it-IT" sz="1600" noProof="0" dirty="0" smtClean="0"/>
                        <a:t>2024</a:t>
                      </a:r>
                      <a:endParaRPr lang="it-IT" sz="16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217823"/>
                  </a:ext>
                </a:extLst>
              </a:tr>
              <a:tr h="1000572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Direzione - Attività trasversali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€ 37.150,00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119.000,00</a:t>
                      </a:r>
                      <a:endParaRPr lang="it-IT" sz="1600" b="1" noProof="0" dirty="0"/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114.000,00</a:t>
                      </a:r>
                      <a:endParaRPr lang="it-IT" sz="1600" b="1" noProof="0" dirty="0"/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863"/>
                  </a:ext>
                </a:extLst>
              </a:tr>
              <a:tr h="724824"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Assegnazione Alloggi – Manutenzione archivio elettronico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€ 8.500,00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5.500,00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€ 5.500,00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72681"/>
                  </a:ext>
                </a:extLst>
              </a:tr>
              <a:tr h="724824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latin typeface="Calibri"/>
                        </a:rPr>
                        <a:t>Assegnazione Alloggi – Commissione Assegnazione</a:t>
                      </a:r>
                      <a:endParaRPr lang="it-IT" sz="16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  <a:endParaRPr lang="it-IT" sz="1600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709382"/>
                  </a:ext>
                </a:extLst>
              </a:tr>
              <a:tr h="724824">
                <a:tc>
                  <a:txBody>
                    <a:bodyPr/>
                    <a:lstStyle/>
                    <a:p>
                      <a:pPr algn="ctr"/>
                      <a:endParaRPr lang="it-IT" sz="16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Totale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€ 45.650,00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124.500,00</a:t>
                      </a:r>
                      <a:endParaRPr lang="it-IT" sz="16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119.500,00</a:t>
                      </a:r>
                      <a:endParaRPr lang="it-IT" sz="16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710198"/>
                  </a:ext>
                </a:extLst>
              </a:tr>
            </a:tbl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414" y="6438122"/>
            <a:ext cx="15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243906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5" y="1391892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301487" y="590847"/>
            <a:ext cx="1052449" cy="763251"/>
          </a:xfrm>
          <a:prstGeom prst="rect">
            <a:avLst/>
          </a:prstGeom>
        </p:spPr>
      </p:pic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7E0CD75-B87E-4C32-F034-5DF6FF3A9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045369"/>
              </p:ext>
            </p:extLst>
          </p:nvPr>
        </p:nvGraphicFramePr>
        <p:xfrm>
          <a:off x="1589049" y="1477536"/>
          <a:ext cx="10501158" cy="54659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9499">
                  <a:extLst>
                    <a:ext uri="{9D8B030D-6E8A-4147-A177-3AD203B41FA5}">
                      <a16:colId xmlns:a16="http://schemas.microsoft.com/office/drawing/2014/main" val="531689519"/>
                    </a:ext>
                  </a:extLst>
                </a:gridCol>
                <a:gridCol w="1060173">
                  <a:extLst>
                    <a:ext uri="{9D8B030D-6E8A-4147-A177-3AD203B41FA5}">
                      <a16:colId xmlns:a16="http://schemas.microsoft.com/office/drawing/2014/main" val="2229471972"/>
                    </a:ext>
                  </a:extLst>
                </a:gridCol>
                <a:gridCol w="1621020">
                  <a:extLst>
                    <a:ext uri="{9D8B030D-6E8A-4147-A177-3AD203B41FA5}">
                      <a16:colId xmlns:a16="http://schemas.microsoft.com/office/drawing/2014/main" val="1537952800"/>
                    </a:ext>
                  </a:extLst>
                </a:gridCol>
                <a:gridCol w="2100233">
                  <a:extLst>
                    <a:ext uri="{9D8B030D-6E8A-4147-A177-3AD203B41FA5}">
                      <a16:colId xmlns:a16="http://schemas.microsoft.com/office/drawing/2014/main" val="1690608677"/>
                    </a:ext>
                  </a:extLst>
                </a:gridCol>
                <a:gridCol w="2100233">
                  <a:extLst>
                    <a:ext uri="{9D8B030D-6E8A-4147-A177-3AD203B41FA5}">
                      <a16:colId xmlns:a16="http://schemas.microsoft.com/office/drawing/2014/main" val="3791655407"/>
                    </a:ext>
                  </a:extLst>
                </a:gridCol>
              </a:tblGrid>
              <a:tr h="514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b="1" noProof="0" dirty="0"/>
                        <a:t>SPESE CORRENT</a:t>
                      </a:r>
                      <a:r>
                        <a:rPr lang="it-IT" sz="2000" noProof="0" dirty="0"/>
                        <a:t>I</a:t>
                      </a:r>
                    </a:p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2022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 smtClean="0"/>
                        <a:t>PREV. 2023</a:t>
                      </a:r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PREV. </a:t>
                      </a:r>
                      <a:r>
                        <a:rPr lang="it-IT" sz="1600" noProof="0" dirty="0" smtClean="0"/>
                        <a:t>2024</a:t>
                      </a:r>
                      <a:endParaRPr lang="it-IT" sz="1600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217823"/>
                  </a:ext>
                </a:extLst>
              </a:tr>
              <a:tr h="708582">
                <a:tc rowSpan="2"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Accompagnamento Sociale</a:t>
                      </a:r>
                      <a:endParaRPr lang="en-US" dirty="0"/>
                    </a:p>
                  </a:txBody>
                  <a:tcPr anchor="ctr">
                    <a:lnB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€ 245.000,00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419.000,00</a:t>
                      </a:r>
                      <a:endParaRPr lang="it-IT" sz="1600" b="1" noProof="0" dirty="0"/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325.000,00</a:t>
                      </a:r>
                      <a:endParaRPr lang="it-IT" sz="1600" b="1" noProof="0" dirty="0"/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863"/>
                  </a:ext>
                </a:extLst>
              </a:tr>
              <a:tr h="5146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noProof="0" dirty="0"/>
                        <a:t>Vincolate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€ 310.000,00</a:t>
                      </a:r>
                      <a:endParaRPr lang="en-US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220.000,00</a:t>
                      </a:r>
                      <a:endParaRPr lang="en-US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€ 220.000,00</a:t>
                      </a:r>
                      <a:endParaRPr lang="en-US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0041823"/>
                  </a:ext>
                </a:extLst>
              </a:tr>
              <a:tr h="514655"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Emergenza Abitativa</a:t>
                      </a:r>
                      <a:endParaRPr lang="en-US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  <a:endParaRPr lang="en-US" dirty="0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€ 1.023.240,00</a:t>
                      </a:r>
                      <a:endParaRPr lang="en-US" dirty="0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612.310,00</a:t>
                      </a:r>
                      <a:endParaRPr lang="en-US" dirty="0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 smtClean="0"/>
                        <a:t>€ 1.320.500,00</a:t>
                      </a:r>
                      <a:endParaRPr lang="en-US" dirty="0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7799871"/>
                  </a:ext>
                </a:extLst>
              </a:tr>
              <a:tr h="5146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Vincolate</a:t>
                      </a:r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€ 2.100.000,00</a:t>
                      </a:r>
                      <a:endParaRPr lang="en-US" dirty="0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140.000,00</a:t>
                      </a:r>
                      <a:endParaRPr lang="en-US" dirty="0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€ 140.000,00</a:t>
                      </a:r>
                      <a:endParaRPr lang="en-US" dirty="0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556970"/>
                  </a:ext>
                </a:extLst>
              </a:tr>
              <a:tr h="514655"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Agenzia Sociale per la Locazione</a:t>
                      </a:r>
                      <a:endParaRPr lang="en-US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noProof="0" dirty="0"/>
                        <a:t>Bilancio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€ 0,00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€ 0,00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€ 0,00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72681"/>
                  </a:ext>
                </a:extLst>
              </a:tr>
              <a:tr h="5146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/>
                        <a:t>Vincolate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€ 22.019.263,85</a:t>
                      </a:r>
                      <a:endParaRPr lang="en-US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14.900.000,00</a:t>
                      </a:r>
                      <a:endParaRPr lang="en-US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10.300.000,00</a:t>
                      </a:r>
                      <a:endParaRPr lang="en-US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140436"/>
                  </a:ext>
                </a:extLst>
              </a:tr>
              <a:tr h="514655">
                <a:tc rowSpan="2"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i="0" u="none" strike="noStrike" noProof="0" dirty="0">
                          <a:latin typeface="Calibri"/>
                        </a:rPr>
                        <a:t>Altre spese per servizi (prestazioni specialistiche e incarichi professionali)</a:t>
                      </a:r>
                      <a:endParaRPr lang="en-US"/>
                    </a:p>
                  </a:txBody>
                  <a:tcPr anchor="ctr">
                    <a:lnT w="9524">
                      <a:solidFill>
                        <a:schemeClr val="tx1"/>
                      </a:solidFill>
                    </a:lnT>
                    <a:lnB w="9524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Bilancio</a:t>
                      </a:r>
                      <a:endParaRPr lang="it-IT" sz="1600" noProof="0" dirty="0"/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€ 176.000,00</a:t>
                      </a:r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138.000,00</a:t>
                      </a:r>
                      <a:endParaRPr lang="it-IT" sz="1600" b="1" noProof="0" dirty="0"/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300.000,00</a:t>
                      </a:r>
                      <a:endParaRPr lang="it-IT" sz="1600" b="1" noProof="0" dirty="0"/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709382"/>
                  </a:ext>
                </a:extLst>
              </a:tr>
              <a:tr h="5146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9524">
                      <a:solidFill>
                        <a:schemeClr val="tx1"/>
                      </a:solidFill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/>
                        <a:t>Vincolate</a:t>
                      </a:r>
                      <a:endParaRPr lang="en-US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2482045"/>
                  </a:ext>
                </a:extLst>
              </a:tr>
              <a:tr h="514655">
                <a:tc>
                  <a:txBody>
                    <a:bodyPr/>
                    <a:lstStyle/>
                    <a:p>
                      <a:pPr algn="ctr"/>
                      <a:endParaRPr lang="it-IT" sz="1600" b="1" noProof="0" dirty="0"/>
                    </a:p>
                  </a:txBody>
                  <a:tcPr anchor="ctr">
                    <a:lnT w="9524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-IT" sz="1600" b="0" i="0" u="none" strike="noStrike" noProof="0" dirty="0">
                          <a:latin typeface="Calibri"/>
                        </a:rPr>
                        <a:t>Totale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€ 25.873.503,85</a:t>
                      </a:r>
                      <a:endParaRPr lang="it-IT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16.429.310,00</a:t>
                      </a:r>
                      <a:endParaRPr lang="it-IT" sz="16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600" b="1" noProof="0" dirty="0"/>
                        <a:t>€ </a:t>
                      </a:r>
                      <a:r>
                        <a:rPr lang="it-IT" sz="1600" b="1" noProof="0" dirty="0" smtClean="0"/>
                        <a:t>12.605.500,00</a:t>
                      </a:r>
                      <a:endParaRPr lang="it-IT" sz="16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71019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69875BD-D56F-C6BA-B0B7-F595400D5185}"/>
              </a:ext>
            </a:extLst>
          </p:cNvPr>
          <p:cNvSpPr txBox="1"/>
          <p:nvPr/>
        </p:nvSpPr>
        <p:spPr>
          <a:xfrm>
            <a:off x="1556303" y="645215"/>
            <a:ext cx="1063652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POLITICHE PER L’ABITARE</a:t>
            </a:r>
            <a:endParaRPr lang="en-US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414" y="6438122"/>
            <a:ext cx="15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62161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5" y="1391892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301487" y="590847"/>
            <a:ext cx="1052449" cy="76325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D565067-2456-A02C-4011-90A92321CCA4}"/>
              </a:ext>
            </a:extLst>
          </p:cNvPr>
          <p:cNvSpPr txBox="1"/>
          <p:nvPr/>
        </p:nvSpPr>
        <p:spPr>
          <a:xfrm>
            <a:off x="1556303" y="645215"/>
            <a:ext cx="1063652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GESTIONE ALLOGGI</a:t>
            </a:r>
            <a:endParaRPr lang="en-US" b="1">
              <a:cs typeface="Calibri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7E0CD75-B87E-4C32-F034-5DF6FF3A9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386359"/>
              </p:ext>
            </p:extLst>
          </p:nvPr>
        </p:nvGraphicFramePr>
        <p:xfrm>
          <a:off x="1589049" y="1477539"/>
          <a:ext cx="10503426" cy="45938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0396">
                  <a:extLst>
                    <a:ext uri="{9D8B030D-6E8A-4147-A177-3AD203B41FA5}">
                      <a16:colId xmlns:a16="http://schemas.microsoft.com/office/drawing/2014/main" val="531689519"/>
                    </a:ext>
                  </a:extLst>
                </a:gridCol>
                <a:gridCol w="1623526">
                  <a:extLst>
                    <a:ext uri="{9D8B030D-6E8A-4147-A177-3AD203B41FA5}">
                      <a16:colId xmlns:a16="http://schemas.microsoft.com/office/drawing/2014/main" val="1690608677"/>
                    </a:ext>
                  </a:extLst>
                </a:gridCol>
                <a:gridCol w="1660849">
                  <a:extLst>
                    <a:ext uri="{9D8B030D-6E8A-4147-A177-3AD203B41FA5}">
                      <a16:colId xmlns:a16="http://schemas.microsoft.com/office/drawing/2014/main" val="3791655407"/>
                    </a:ext>
                  </a:extLst>
                </a:gridCol>
                <a:gridCol w="1548882">
                  <a:extLst>
                    <a:ext uri="{9D8B030D-6E8A-4147-A177-3AD203B41FA5}">
                      <a16:colId xmlns:a16="http://schemas.microsoft.com/office/drawing/2014/main" val="3369681236"/>
                    </a:ext>
                  </a:extLst>
                </a:gridCol>
                <a:gridCol w="1507549">
                  <a:extLst>
                    <a:ext uri="{9D8B030D-6E8A-4147-A177-3AD203B41FA5}">
                      <a16:colId xmlns:a16="http://schemas.microsoft.com/office/drawing/2014/main" val="1191057218"/>
                    </a:ext>
                  </a:extLst>
                </a:gridCol>
                <a:gridCol w="1562224">
                  <a:extLst>
                    <a:ext uri="{9D8B030D-6E8A-4147-A177-3AD203B41FA5}">
                      <a16:colId xmlns:a16="http://schemas.microsoft.com/office/drawing/2014/main" val="447741256"/>
                    </a:ext>
                  </a:extLst>
                </a:gridCol>
              </a:tblGrid>
              <a:tr h="672158"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 smtClean="0"/>
                        <a:t>PREV.</a:t>
                      </a:r>
                      <a:r>
                        <a:rPr lang="it-IT" sz="1600" b="1" baseline="0" noProof="0" dirty="0" smtClean="0"/>
                        <a:t> </a:t>
                      </a:r>
                      <a:r>
                        <a:rPr lang="it-IT" sz="1600" b="1" noProof="0" dirty="0" smtClean="0"/>
                        <a:t>2023</a:t>
                      </a:r>
                      <a:endParaRPr lang="it-IT" sz="1600" b="1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PREV. </a:t>
                      </a:r>
                      <a:r>
                        <a:rPr lang="it-IT" sz="1600" b="1" noProof="0" dirty="0" smtClean="0"/>
                        <a:t>2024</a:t>
                      </a:r>
                      <a:endParaRPr lang="it-IT" sz="1600" b="1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di cui </a:t>
                      </a:r>
                      <a:r>
                        <a:rPr lang="it-IT" sz="1300" b="1" noProof="0" dirty="0" smtClean="0"/>
                        <a:t>CRONO OBBLIGAZIONI </a:t>
                      </a:r>
                      <a:r>
                        <a:rPr lang="it-IT" sz="1300" b="1" noProof="0" dirty="0"/>
                        <a:t>ANNI PRECEDENTI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di cui</a:t>
                      </a:r>
                    </a:p>
                    <a:p>
                      <a:pPr algn="ctr"/>
                      <a:r>
                        <a:rPr lang="it-IT" sz="1300" b="1" noProof="0" dirty="0"/>
                        <a:t>PTO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noProof="0" dirty="0"/>
                        <a:t>di cui NUOVI</a:t>
                      </a:r>
                      <a:r>
                        <a:rPr lang="it-IT" sz="1300" b="1" baseline="0" noProof="0" dirty="0"/>
                        <a:t> STANZIAMENTI</a:t>
                      </a:r>
                      <a:endParaRPr lang="it-IT" sz="1300" b="1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217823"/>
                  </a:ext>
                </a:extLst>
              </a:tr>
              <a:tr h="69144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300" b="1" noProof="0" dirty="0"/>
                        <a:t>RISTRUTTURAZIONI – SPESE STRAORDINARIE SU STABILI COMUNALI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€ 750.000,00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500.000,00</a:t>
                      </a:r>
                      <a:endParaRPr lang="it-IT" sz="1400" b="1" noProof="0" dirty="0"/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€ 0,00                               </a:t>
                      </a:r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500.000,00</a:t>
                      </a:r>
                      <a:endParaRPr lang="it-IT" sz="1400" b="1" noProof="0" dirty="0"/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863"/>
                  </a:ext>
                </a:extLst>
              </a:tr>
              <a:tr h="521266"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RIPRISTINO ALLOGGI – LAVORI ALLOGGI MINIMI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€ 200.000,00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€ 200.000,00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noProof="0" dirty="0"/>
                        <a:t>€ 200.000,00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72681"/>
                  </a:ext>
                </a:extLst>
              </a:tr>
              <a:tr h="630466"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MANUTENZIONE STRAORDINARIA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184.476.025,78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218.299.671,75</a:t>
                      </a:r>
                      <a:endParaRPr lang="it-IT" sz="14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€ 7.104.835,75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</a:t>
                      </a:r>
                      <a:r>
                        <a:rPr lang="it-IT" sz="1400" b="1" baseline="0" noProof="0" dirty="0"/>
                        <a:t> </a:t>
                      </a:r>
                      <a:r>
                        <a:rPr lang="it-IT" sz="1400" b="1" baseline="0" noProof="0" dirty="0" smtClean="0"/>
                        <a:t>149.240.000,00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61.954.836,00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7093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it-IT" sz="13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it-IT" sz="14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389823"/>
                  </a:ext>
                </a:extLst>
              </a:tr>
              <a:tr h="521266"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PROGETTAZIONI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420.000,00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620.000,00</a:t>
                      </a:r>
                      <a:endParaRPr lang="it-IT" sz="14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€ 70.000,00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550.000,00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434330"/>
                  </a:ext>
                </a:extLst>
              </a:tr>
              <a:tr h="691445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300" b="1" noProof="0" dirty="0"/>
                        <a:t>EDILIZIA RESIDENZIALE PUBBLICA – SPESE DI MANUTENZIONE STRAORDINARIA -CONDOMINI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7.500.000,00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€ 7.500.000,00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€ 7.500.000,00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8710198"/>
                  </a:ext>
                </a:extLst>
              </a:tr>
              <a:tr h="547394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it-IT" sz="1300" b="1" noProof="0" dirty="0"/>
                        <a:t>Totale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193.346.025,78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 </a:t>
                      </a:r>
                      <a:r>
                        <a:rPr lang="it-IT" sz="1400" b="1" noProof="0" dirty="0" smtClean="0"/>
                        <a:t>227</a:t>
                      </a:r>
                      <a:r>
                        <a:rPr lang="it-IT" sz="1400" b="1" i="0" u="none" strike="noStrike" noProof="0" dirty="0" smtClean="0">
                          <a:latin typeface="Calibri"/>
                        </a:rPr>
                        <a:t>.119.671,75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noProof="0" dirty="0"/>
                        <a:t>€ 7.104.835,75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149.310.000,00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70.704.836,00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28525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6092610F-D595-CA68-242E-A4D7496EF77C}"/>
              </a:ext>
            </a:extLst>
          </p:cNvPr>
          <p:cNvSpPr txBox="1"/>
          <p:nvPr/>
        </p:nvSpPr>
        <p:spPr>
          <a:xfrm>
            <a:off x="1514060" y="1492239"/>
            <a:ext cx="244212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SPESE IN CONTO CAPITALE</a:t>
            </a:r>
            <a:endParaRPr lang="en-US" sz="1600" dirty="0">
              <a:cs typeface="Calibri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14" y="6438122"/>
            <a:ext cx="15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51291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A0874E2-C607-DE52-1AF9-72473040658D}"/>
              </a:ext>
            </a:extLst>
          </p:cNvPr>
          <p:cNvCxnSpPr/>
          <p:nvPr/>
        </p:nvCxnSpPr>
        <p:spPr>
          <a:xfrm flipH="1">
            <a:off x="1514060" y="-1655"/>
            <a:ext cx="1" cy="6857997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32A2824-2FD4-564D-9E83-FC22CBBB1394}"/>
              </a:ext>
            </a:extLst>
          </p:cNvPr>
          <p:cNvCxnSpPr/>
          <p:nvPr/>
        </p:nvCxnSpPr>
        <p:spPr>
          <a:xfrm flipV="1">
            <a:off x="415" y="1391892"/>
            <a:ext cx="12191999" cy="1"/>
          </a:xfrm>
          <a:prstGeom prst="straightConnector1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>
            <a:extLst>
              <a:ext uri="{FF2B5EF4-FFF2-40B4-BE49-F238E27FC236}">
                <a16:creationId xmlns:a16="http://schemas.microsoft.com/office/drawing/2014/main" id="{63BE1808-F908-90D9-D577-C435945403A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682" t="9890" r="49711" b="14655"/>
          <a:stretch/>
        </p:blipFill>
        <p:spPr>
          <a:xfrm>
            <a:off x="163994" y="1435673"/>
            <a:ext cx="1140282" cy="128307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E3BF0FE-EEFD-C450-1951-FF73F2417B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813" t="22500" r="17678" b="31500"/>
          <a:stretch/>
        </p:blipFill>
        <p:spPr>
          <a:xfrm>
            <a:off x="301487" y="590847"/>
            <a:ext cx="1052449" cy="763251"/>
          </a:xfrm>
          <a:prstGeom prst="rect">
            <a:avLst/>
          </a:prstGeom>
        </p:spPr>
      </p:pic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27E0CD75-B87E-4C32-F034-5DF6FF3A9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940547"/>
              </p:ext>
            </p:extLst>
          </p:nvPr>
        </p:nvGraphicFramePr>
        <p:xfrm>
          <a:off x="1589049" y="1477539"/>
          <a:ext cx="10488494" cy="52654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8479">
                  <a:extLst>
                    <a:ext uri="{9D8B030D-6E8A-4147-A177-3AD203B41FA5}">
                      <a16:colId xmlns:a16="http://schemas.microsoft.com/office/drawing/2014/main" val="531689519"/>
                    </a:ext>
                  </a:extLst>
                </a:gridCol>
                <a:gridCol w="1560003">
                  <a:extLst>
                    <a:ext uri="{9D8B030D-6E8A-4147-A177-3AD203B41FA5}">
                      <a16:colId xmlns:a16="http://schemas.microsoft.com/office/drawing/2014/main" val="1690608677"/>
                    </a:ext>
                  </a:extLst>
                </a:gridCol>
                <a:gridCol w="1560003">
                  <a:extLst>
                    <a:ext uri="{9D8B030D-6E8A-4147-A177-3AD203B41FA5}">
                      <a16:colId xmlns:a16="http://schemas.microsoft.com/office/drawing/2014/main" val="3791655407"/>
                    </a:ext>
                  </a:extLst>
                </a:gridCol>
                <a:gridCol w="1560003">
                  <a:extLst>
                    <a:ext uri="{9D8B030D-6E8A-4147-A177-3AD203B41FA5}">
                      <a16:colId xmlns:a16="http://schemas.microsoft.com/office/drawing/2014/main" val="1132369431"/>
                    </a:ext>
                  </a:extLst>
                </a:gridCol>
                <a:gridCol w="1560003">
                  <a:extLst>
                    <a:ext uri="{9D8B030D-6E8A-4147-A177-3AD203B41FA5}">
                      <a16:colId xmlns:a16="http://schemas.microsoft.com/office/drawing/2014/main" val="3050828227"/>
                    </a:ext>
                  </a:extLst>
                </a:gridCol>
                <a:gridCol w="1560003">
                  <a:extLst>
                    <a:ext uri="{9D8B030D-6E8A-4147-A177-3AD203B41FA5}">
                      <a16:colId xmlns:a16="http://schemas.microsoft.com/office/drawing/2014/main" val="890423806"/>
                    </a:ext>
                  </a:extLst>
                </a:gridCol>
              </a:tblGrid>
              <a:tr h="670208">
                <a:tc>
                  <a:txBody>
                    <a:bodyPr/>
                    <a:lstStyle/>
                    <a:p>
                      <a:pPr algn="ctr"/>
                      <a:endParaRPr lang="it-IT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 smtClean="0"/>
                        <a:t>PREV 2023</a:t>
                      </a:r>
                      <a:endParaRPr lang="it-IT" sz="1600" b="1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b="1" noProof="0" dirty="0"/>
                        <a:t>PREV. </a:t>
                      </a:r>
                      <a:r>
                        <a:rPr lang="it-IT" sz="1600" b="1" noProof="0" dirty="0" smtClean="0"/>
                        <a:t>2024</a:t>
                      </a:r>
                      <a:endParaRPr lang="it-IT" sz="1600" b="1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di cui </a:t>
                      </a:r>
                      <a:r>
                        <a:rPr lang="it-IT" sz="1300" b="1" noProof="0" dirty="0" smtClean="0"/>
                        <a:t>CRONO OBBLIGAZIONI </a:t>
                      </a:r>
                      <a:r>
                        <a:rPr lang="it-IT" sz="1300" b="1" noProof="0" dirty="0"/>
                        <a:t>ANNI PRECEDENTI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di cui</a:t>
                      </a:r>
                    </a:p>
                    <a:p>
                      <a:pPr algn="ctr"/>
                      <a:r>
                        <a:rPr lang="it-IT" sz="1300" b="1" noProof="0" dirty="0"/>
                        <a:t>PTO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300" b="1" noProof="0" dirty="0"/>
                        <a:t>di cui NUOVI</a:t>
                      </a:r>
                      <a:r>
                        <a:rPr lang="it-IT" sz="1300" b="1" baseline="0" noProof="0" dirty="0"/>
                        <a:t> STANZIAMENTI</a:t>
                      </a:r>
                      <a:endParaRPr lang="it-IT" sz="1300" b="1" noProof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217823"/>
                  </a:ext>
                </a:extLst>
              </a:tr>
              <a:tr h="101775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300" b="1" dirty="0"/>
                        <a:t>RIQUALIFICAZIONE QUARTIERI ERP</a:t>
                      </a:r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103.669.622,06</a:t>
                      </a:r>
                      <a:endParaRPr lang="it-IT" sz="1400" b="1" noProof="0" dirty="0"/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66.331.252,34</a:t>
                      </a:r>
                      <a:endParaRPr lang="it-IT" sz="1400" b="1" noProof="0" dirty="0"/>
                    </a:p>
                  </a:txBody>
                  <a:tcPr anchor="ctr"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29.389.356,99</a:t>
                      </a:r>
                      <a:endParaRPr lang="it-IT" sz="1400" b="1" noProof="0" dirty="0"/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34.941.895,35</a:t>
                      </a:r>
                      <a:endParaRPr lang="it-IT" sz="1400" b="1" noProof="0" dirty="0"/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2.000.000,00</a:t>
                      </a:r>
                      <a:endParaRPr lang="it-IT" sz="1400" b="1" noProof="0" dirty="0"/>
                    </a:p>
                  </a:txBody>
                  <a:tcPr anchor="ctr"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171863"/>
                  </a:ext>
                </a:extLst>
              </a:tr>
              <a:tr h="1831901"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INCARICHI PROF.LI PER LA REALIZZAZIONE DI NUOVI INVESTIMENTI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2.400.000,00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500.000,00</a:t>
                      </a:r>
                      <a:endParaRPr lang="it-IT" sz="14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0,00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500.000,00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72681"/>
                  </a:ext>
                </a:extLst>
              </a:tr>
              <a:tr h="564888"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BENI</a:t>
                      </a:r>
                      <a:r>
                        <a:rPr lang="it-IT" sz="1300" b="1" baseline="0" noProof="0" dirty="0"/>
                        <a:t> IMMOBILI NUOVE COSTRUZIONI</a:t>
                      </a:r>
                      <a:endParaRPr lang="it-IT" sz="13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0,00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709382"/>
                  </a:ext>
                </a:extLst>
              </a:tr>
              <a:tr h="600195">
                <a:tc>
                  <a:txBody>
                    <a:bodyPr/>
                    <a:lstStyle/>
                    <a:p>
                      <a:pPr algn="ctr"/>
                      <a:r>
                        <a:rPr lang="it-IT" sz="1300" b="1" noProof="0" dirty="0"/>
                        <a:t>MOBILI E ARREDI SAT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75.000,00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€ 75.000,00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lnB w="9525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€ 0,00</a:t>
                      </a:r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75.000,00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9389823"/>
                  </a:ext>
                </a:extLst>
              </a:tr>
              <a:tr h="564888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it-IT" sz="1300" b="1" noProof="0" dirty="0"/>
                        <a:t>Totale</a:t>
                      </a:r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i="0" u="none" strike="noStrike" noProof="0" dirty="0" smtClean="0">
                          <a:latin typeface="Calibri"/>
                        </a:rPr>
                        <a:t>106.144.622,06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 </a:t>
                      </a:r>
                      <a:r>
                        <a:rPr lang="it-IT" sz="1400" b="1" noProof="0" dirty="0" smtClean="0"/>
                        <a:t>66.906.252,34</a:t>
                      </a:r>
                      <a:endParaRPr lang="it-IT" sz="1400" b="1" noProof="0" dirty="0"/>
                    </a:p>
                  </a:txBody>
                  <a:tcPr anchor="ctr">
                    <a:lnT w="9525">
                      <a:solidFill>
                        <a:schemeClr val="tx1"/>
                      </a:solidFill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29.389.356,99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34.941.895,35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it-IT" sz="1400" b="1" noProof="0" dirty="0"/>
                        <a:t>€ </a:t>
                      </a:r>
                      <a:r>
                        <a:rPr lang="it-IT" sz="1400" b="1" noProof="0" dirty="0" smtClean="0"/>
                        <a:t>2.575.000,00</a:t>
                      </a:r>
                      <a:endParaRPr lang="it-IT" sz="1400" b="1" noProof="0" dirty="0"/>
                    </a:p>
                  </a:txBody>
                  <a:tcPr anchor="ctr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285257"/>
                  </a:ext>
                </a:extLst>
              </a:tr>
            </a:tbl>
          </a:graphicData>
        </a:graphic>
      </p:graphicFrame>
      <p:sp>
        <p:nvSpPr>
          <p:cNvPr id="11" name="TextBox 1">
            <a:extLst>
              <a:ext uri="{FF2B5EF4-FFF2-40B4-BE49-F238E27FC236}">
                <a16:creationId xmlns:a16="http://schemas.microsoft.com/office/drawing/2014/main" id="{6092610F-D595-CA68-242E-A4D7496EF77C}"/>
              </a:ext>
            </a:extLst>
          </p:cNvPr>
          <p:cNvSpPr txBox="1"/>
          <p:nvPr/>
        </p:nvSpPr>
        <p:spPr>
          <a:xfrm>
            <a:off x="1514060" y="1492239"/>
            <a:ext cx="244212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/>
              <a:t>SPESE IN CONTO CAPITALE</a:t>
            </a:r>
            <a:endParaRPr lang="en-US" sz="1600" dirty="0">
              <a:cs typeface="Calibri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id="{B69875BD-D56F-C6BA-B0B7-F595400D5185}"/>
              </a:ext>
            </a:extLst>
          </p:cNvPr>
          <p:cNvSpPr txBox="1"/>
          <p:nvPr/>
        </p:nvSpPr>
        <p:spPr>
          <a:xfrm>
            <a:off x="1556303" y="645215"/>
            <a:ext cx="1063652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b="1" dirty="0"/>
              <a:t>POLITICHE PER L’ABITARE</a:t>
            </a:r>
            <a:endParaRPr lang="en-US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414" y="6438122"/>
            <a:ext cx="1513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236520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</TotalTime>
  <Words>546</Words>
  <Application>Microsoft Office PowerPoint</Application>
  <PresentationFormat>Widescreen</PresentationFormat>
  <Paragraphs>227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Giovanna Ippolito</dc:creator>
  <cp:lastModifiedBy>Stefano Ravasi</cp:lastModifiedBy>
  <cp:revision>460</cp:revision>
  <dcterms:created xsi:type="dcterms:W3CDTF">2022-05-23T15:39:24Z</dcterms:created>
  <dcterms:modified xsi:type="dcterms:W3CDTF">2023-12-11T15:38:18Z</dcterms:modified>
</cp:coreProperties>
</file>