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2"/>
    <p:sldMasterId id="2147483672" r:id="rId3"/>
    <p:sldMasterId id="2147483696" r:id="rId4"/>
    <p:sldMasterId id="2147483708" r:id="rId5"/>
  </p:sldMasterIdLst>
  <p:notesMasterIdLst>
    <p:notesMasterId r:id="rId15"/>
  </p:notesMasterIdLst>
  <p:sldIdLst>
    <p:sldId id="360" r:id="rId6"/>
    <p:sldId id="367" r:id="rId7"/>
    <p:sldId id="341" r:id="rId8"/>
    <p:sldId id="354" r:id="rId9"/>
    <p:sldId id="363" r:id="rId10"/>
    <p:sldId id="370" r:id="rId11"/>
    <p:sldId id="368" r:id="rId12"/>
    <p:sldId id="329" r:id="rId13"/>
    <p:sldId id="369" r:id="rId1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8" name="Autore" initials="A" lastIdx="0" clrIdx="8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B8DD2"/>
    <a:srgbClr val="EFD5A2"/>
    <a:srgbClr val="DD462F"/>
    <a:srgbClr val="DD1835"/>
    <a:srgbClr val="D2B4A6"/>
    <a:srgbClr val="734F29"/>
    <a:srgbClr val="D24726"/>
    <a:srgbClr val="AEB785"/>
    <a:srgbClr val="3B3026"/>
    <a:srgbClr val="ECE1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43" autoAdjust="0"/>
    <p:restoredTop sz="94280" autoAdjust="0"/>
  </p:normalViewPr>
  <p:slideViewPr>
    <p:cSldViewPr snapToGrid="0">
      <p:cViewPr varScale="1">
        <p:scale>
          <a:sx n="86" d="100"/>
          <a:sy n="86" d="100"/>
        </p:scale>
        <p:origin x="60" y="13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206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3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0859479829057626E-2"/>
          <c:y val="0.14451516076494172"/>
          <c:w val="0.83828104034188478"/>
          <c:h val="0.8148556510223490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A5F8-40F5-9310-C595CE5EB544}"/>
              </c:ext>
            </c:extLst>
          </c:dPt>
          <c:dPt>
            <c:idx val="1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A5F8-40F5-9310-C595CE5EB544}"/>
              </c:ext>
            </c:extLst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A5F8-40F5-9310-C595CE5EB544}"/>
              </c:ext>
            </c:extLst>
          </c:dPt>
          <c:dPt>
            <c:idx val="3"/>
            <c:bubble3D val="0"/>
            <c:spPr>
              <a:solidFill>
                <a:schemeClr val="accent2">
                  <a:lumMod val="6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A5F8-40F5-9310-C595CE5EB544}"/>
              </c:ext>
            </c:extLst>
          </c:dPt>
          <c:dLbls>
            <c:dLbl>
              <c:idx val="0"/>
              <c:layout>
                <c:manualLayout>
                  <c:x val="-0.19458009216813874"/>
                  <c:y val="0.15309085846888093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943343464717264"/>
                      <c:h val="0.163878691683647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A5F8-40F5-9310-C595CE5EB544}"/>
                </c:ext>
              </c:extLst>
            </c:dLbl>
            <c:dLbl>
              <c:idx val="1"/>
              <c:layout>
                <c:manualLayout>
                  <c:x val="0.14061514738665651"/>
                  <c:y val="-0.38816951244509679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237838626092522"/>
                      <c:h val="0.1252895196358163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A5F8-40F5-9310-C595CE5EB544}"/>
                </c:ext>
              </c:extLst>
            </c:dLbl>
            <c:dLbl>
              <c:idx val="2"/>
              <c:layout>
                <c:manualLayout>
                  <c:x val="-0.16427755491133575"/>
                  <c:y val="1.0440793302984697E-2"/>
                </c:manualLayout>
              </c:layout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A5F8-40F5-9310-C595CE5EB544}"/>
                </c:ext>
              </c:extLst>
            </c:dLbl>
            <c:numFmt formatCode="0.00%" sourceLinked="0"/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GraficiCommissione!$D$32:$D$35</c:f>
              <c:strCache>
                <c:ptCount val="4"/>
                <c:pt idx="0">
                  <c:v>Palestre Scolastiche Città Metropolitana (Utenze e canoni)</c:v>
                </c:pt>
                <c:pt idx="1">
                  <c:v>Corrispettivo Contratto Milanosport</c:v>
                </c:pt>
                <c:pt idx="2">
                  <c:v>Contributi (Trasferimenti correnti a istituzioni sociali private)</c:v>
                </c:pt>
                <c:pt idx="3">
                  <c:v>Corrispettivo per uso impianti centri sportivi Milanosport</c:v>
                </c:pt>
              </c:strCache>
            </c:strRef>
          </c:cat>
          <c:val>
            <c:numRef>
              <c:f>GraficiCommissione!$E$32:$E$35</c:f>
              <c:numCache>
                <c:formatCode>#,##0.00</c:formatCode>
                <c:ptCount val="4"/>
                <c:pt idx="0">
                  <c:v>1500000</c:v>
                </c:pt>
                <c:pt idx="1">
                  <c:v>5850000</c:v>
                </c:pt>
                <c:pt idx="2">
                  <c:v>500000</c:v>
                </c:pt>
                <c:pt idx="3">
                  <c:v>20000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8F-4483-8F00-5571EB5F1DD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  <a:beve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0859479829057626E-2"/>
          <c:y val="0.14451516076494172"/>
          <c:w val="0.83828104034188478"/>
          <c:h val="0.8148556510223490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B7C-44E6-B233-6F4425CF499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B7C-44E6-B233-6F4425CF4999}"/>
              </c:ext>
            </c:extLst>
          </c:dPt>
          <c:dLbls>
            <c:dLbl>
              <c:idx val="0"/>
              <c:layout>
                <c:manualLayout>
                  <c:x val="-0.22058977616887859"/>
                  <c:y val="5.5056687204794105E-2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1290326936293802"/>
                      <c:h val="0.20814765528830287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9B7C-44E6-B233-6F4425CF4999}"/>
                </c:ext>
              </c:extLst>
            </c:dLbl>
            <c:dLbl>
              <c:idx val="1"/>
              <c:layout>
                <c:manualLayout>
                  <c:x val="0.19278695873497673"/>
                  <c:y val="-0.19721567883790961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855257135064266"/>
                      <c:h val="0.18565122598480518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9B7C-44E6-B233-6F4425CF4999}"/>
                </c:ext>
              </c:extLst>
            </c:dLbl>
            <c:numFmt formatCode="0.00%" sourceLinked="0"/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GraficiCommissione!$D$61:$D$62</c:f>
              <c:strCache>
                <c:ptCount val="2"/>
                <c:pt idx="0">
                  <c:v>Organizzazione eventi, pubblicità e servizi per trasferta</c:v>
                </c:pt>
                <c:pt idx="1">
                  <c:v>Contributi (Trasferimenti correnti a istituzioni sociali private)</c:v>
                </c:pt>
              </c:strCache>
            </c:strRef>
          </c:cat>
          <c:val>
            <c:numRef>
              <c:f>GraficiCommissione!$E$61:$E$62</c:f>
              <c:numCache>
                <c:formatCode>#,##0.00</c:formatCode>
                <c:ptCount val="2"/>
                <c:pt idx="0">
                  <c:v>130000</c:v>
                </c:pt>
                <c:pt idx="1">
                  <c:v>200000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8F-4483-8F00-5571EB5F1DD1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8.0859479829057626E-2"/>
          <c:y val="0.14451516076494172"/>
          <c:w val="0.83828104034188478"/>
          <c:h val="0.81485565102234903"/>
        </c:manualLayout>
      </c:layout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078D-4A6B-868D-F210B5206ED1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078D-4A6B-868D-F210B5206ED1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078D-4A6B-868D-F210B5206ED1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7-078D-4A6B-868D-F210B5206ED1}"/>
              </c:ext>
            </c:extLst>
          </c:dPt>
          <c:dLbls>
            <c:dLbl>
              <c:idx val="0"/>
              <c:layout>
                <c:manualLayout>
                  <c:x val="-0.18520043802145009"/>
                  <c:y val="-0.40567365313766385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452947125517989"/>
                      <c:h val="0.1419947889205918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1-078D-4A6B-868D-F210B5206ED1}"/>
                </c:ext>
              </c:extLst>
            </c:dLbl>
            <c:dLbl>
              <c:idx val="1"/>
              <c:layout>
                <c:manualLayout>
                  <c:x val="4.4607974852923886E-2"/>
                  <c:y val="4.4825367455636221E-2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78D-4A6B-868D-F210B5206ED1}"/>
                </c:ext>
              </c:extLst>
            </c:dLbl>
            <c:dLbl>
              <c:idx val="2"/>
              <c:layout>
                <c:manualLayout>
                  <c:x val="-8.0343584889610228E-2"/>
                  <c:y val="-6.1721804651387116E-2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078D-4A6B-868D-F210B5206ED1}"/>
                </c:ext>
              </c:extLst>
            </c:dLbl>
            <c:dLbl>
              <c:idx val="3"/>
              <c:layout>
                <c:manualLayout>
                  <c:x val="0.21525311131604924"/>
                  <c:y val="-3.9594776643753556E-2"/>
                </c:manualLayout>
              </c:layout>
              <c:numFmt formatCode="0.00%" sourceLinked="0"/>
              <c:spPr>
                <a:solidFill>
                  <a:schemeClr val="bg1">
                    <a:lumMod val="95000"/>
                  </a:schemeClr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197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it-IT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2891090098203762"/>
                      <c:h val="0.10557730187978126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7-078D-4A6B-868D-F210B5206ED1}"/>
                </c:ext>
              </c:extLst>
            </c:dLbl>
            <c:numFmt formatCode="0.00%" sourceLinked="0"/>
            <c:spPr>
              <a:solidFill>
                <a:schemeClr val="bg1">
                  <a:lumMod val="95000"/>
                </a:schemeClr>
              </a:solidFill>
              <a:ln>
                <a:solidFill>
                  <a:schemeClr val="bg1">
                    <a:lumMod val="75000"/>
                  </a:schemeClr>
                </a:solidFill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it-IT"/>
              </a:p>
            </c:txPr>
            <c:dLblPos val="bestFit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GraficiCommissione!$D$89:$D$92</c:f>
              <c:strCache>
                <c:ptCount val="4"/>
                <c:pt idx="0">
                  <c:v>Organizzazione eventi, pubblicità e servizi per trasferta</c:v>
                </c:pt>
                <c:pt idx="1">
                  <c:v>Manutenzione ordinaria (totem)</c:v>
                </c:pt>
                <c:pt idx="2">
                  <c:v>Quote associative</c:v>
                </c:pt>
                <c:pt idx="3">
                  <c:v>Beni di consumo</c:v>
                </c:pt>
              </c:strCache>
            </c:strRef>
          </c:cat>
          <c:val>
            <c:numRef>
              <c:f>GraficiCommissione!$E$89:$E$92</c:f>
              <c:numCache>
                <c:formatCode>#,##0.00</c:formatCode>
                <c:ptCount val="4"/>
                <c:pt idx="0">
                  <c:v>297500</c:v>
                </c:pt>
                <c:pt idx="1">
                  <c:v>50000</c:v>
                </c:pt>
                <c:pt idx="2">
                  <c:v>3000</c:v>
                </c:pt>
                <c:pt idx="3">
                  <c:v>15000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88F-4483-8F00-5571EB5F1DD1}"/>
            </c:ext>
          </c:extLst>
        </c:ser>
        <c:dLbls>
          <c:dLblPos val="in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it-IT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view3D>
      <c:rotX val="15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9.4598601225118858E-2"/>
          <c:y val="0.3591052827008468"/>
          <c:w val="0.82067933883944033"/>
          <c:h val="0.62674866134542295"/>
        </c:manualLayout>
      </c:layout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0.38389</cdr:y>
    </cdr:from>
    <cdr:to>
      <cdr:x>0.76678</cdr:x>
      <cdr:y>1</cdr:y>
    </cdr:to>
    <cdr:pic>
      <cdr:nvPicPr>
        <cdr:cNvPr id="2" name="chart">
          <a:extLst xmlns:a="http://schemas.openxmlformats.org/drawingml/2006/main">
            <a:ext uri="{FF2B5EF4-FFF2-40B4-BE49-F238E27FC236}">
              <a16:creationId xmlns:a16="http://schemas.microsoft.com/office/drawing/2014/main" id="{D1D36D87-9CE5-4C46-B39E-49B720B4FC18}"/>
            </a:ext>
          </a:extLst>
        </cdr:cNvPr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-339211" y="1679334"/>
          <a:ext cx="5933333" cy="2695238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6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22" tIns="45710" rIns="91422" bIns="4571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5/19/2022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0" rIns="91422" bIns="4571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6"/>
            <a:ext cx="5438140" cy="3908614"/>
          </a:xfrm>
          <a:prstGeom prst="rect">
            <a:avLst/>
          </a:prstGeom>
        </p:spPr>
        <p:txBody>
          <a:bodyPr vert="horz" lIns="91422" tIns="45710" rIns="91422" bIns="4571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8055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22" tIns="45710" rIns="91422" bIns="4571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40347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7" y="5110617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D1835"/>
                </a:solidFill>
                <a:latin typeface="Palatino Linotype" panose="020405020505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FD1A0E-5473-458E-95A9-824E9E11031B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920586-F59C-4666-97E6-2A7842D6FB79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AA1D8-D759-4161-8D19-77C1D6192F72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914400" y="2130433"/>
            <a:ext cx="103632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9C5314-36F3-41D0-A793-10EE52479CD6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6412270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84291-F88E-49CA-9D35-71C51263BB89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069247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63614" y="4406908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96361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36791-2897-4B28-81C7-A962B0F83D07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762357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609601" y="1600204"/>
            <a:ext cx="54102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199" y="1600204"/>
            <a:ext cx="541020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F0B55C-20BC-4696-B045-A0CBD9C79B68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755337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92841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92841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B240A-7D02-4587-8B4C-F49ECB65D792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6216358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7C895-16EF-4A33-8745-58DD03924F14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85789785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52D5F-63E3-4AD3-A1CC-45D3DAAF993B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181249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767268" y="273052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609600" y="1435102"/>
            <a:ext cx="401161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E7DB2-4C2A-44E8-84B4-D649C5A45D4E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697831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6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6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9D7775-A37F-40CC-8EDF-E561021509F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7BCD7A-E217-403E-8583-616D6360AC5A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825740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5EE628-E07C-4590-916B-A014E014B7BC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2537228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609603" y="274639"/>
            <a:ext cx="80772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962A9-3EBA-46F3-9994-2164E80E6C4A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780417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7" y="5110617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D1835"/>
                </a:solidFill>
                <a:latin typeface="Palatino Linotype" panose="020405020505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4EDC44-6B73-4817-A310-9D25BA37478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4866468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669583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6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6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5A85DB-BDF7-4E74-BAA2-93AD677574F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0047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6" y="2402239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D1835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10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C60B9-1C04-427A-8175-E7CF2C59EE5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62055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B0E28A-7769-4A92-A21F-5C9A70DAF72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0083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1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9"/>
            <a:ext cx="5156201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9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7191CD-4A3A-4341-A819-6A53BAF3E08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283381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EF2B5-8719-43A2-81C0-4E010D78DC5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9688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B9387-D9E0-4A38-B406-AED8FF307E8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3023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6" y="2402239"/>
            <a:ext cx="4508715" cy="2187227"/>
          </a:xfrm>
        </p:spPr>
        <p:txBody>
          <a:bodyPr anchor="ctr">
            <a:noAutofit/>
          </a:bodyPr>
          <a:lstStyle>
            <a:lvl1pPr algn="l">
              <a:defRPr sz="4800">
                <a:solidFill>
                  <a:srgbClr val="DD1835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10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EF0D4E-F370-486B-B73F-A64B2E8B13FD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8" name="Rectangle 7"/>
          <p:cNvSpPr/>
          <p:nvPr userDrawn="1"/>
        </p:nvSpPr>
        <p:spPr>
          <a:xfrm>
            <a:off x="5656882" y="1709738"/>
            <a:ext cx="6535119" cy="357518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2" y="987427"/>
            <a:ext cx="6172201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101850"/>
            <a:ext cx="393223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9D7869-84C4-41B2-A881-1B3E4C067D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025459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2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101850"/>
            <a:ext cx="393223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7107E-5D87-4C29-883E-51666335453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11257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981E15-03DA-4DB0-8142-44B8D3C81938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678330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B47C8-9091-494E-BDEA-44128C21158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10095346" y="0"/>
            <a:ext cx="2096655" cy="68580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96294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12192000" cy="486568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 userDrawn="1"/>
        </p:nvSpPr>
        <p:spPr>
          <a:xfrm>
            <a:off x="0" y="0"/>
            <a:ext cx="12192000" cy="4865688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1" y="2061006"/>
            <a:ext cx="10515600" cy="2387600"/>
          </a:xfrm>
        </p:spPr>
        <p:txBody>
          <a:bodyPr anchor="b">
            <a:normAutofit/>
          </a:bodyPr>
          <a:lstStyle>
            <a:lvl1pPr algn="l">
              <a:defRPr sz="54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4" y="5110611"/>
            <a:ext cx="67055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600"/>
              </a:spcBef>
              <a:buNone/>
              <a:defRPr sz="2800">
                <a:solidFill>
                  <a:srgbClr val="DD1835"/>
                </a:solidFill>
                <a:latin typeface="Palatino Linotype" panose="02040502050505030304" pitchFamily="18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dirty="0"/>
              <a:t>Fare clic per modificare lo stile del sottotitolo dello schema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79F564D6-4EDF-4514-8D21-74BB1B20534A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38553CF9-1A16-4BC5-A7F5-FEAE8182AFF4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7673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 userDrawn="1"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4435" y="0"/>
            <a:ext cx="10749367" cy="1208868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2" y="1825625"/>
            <a:ext cx="4167753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1200"/>
              </a:spcAft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1200"/>
              </a:spcAft>
              <a:defRPr sz="140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1200"/>
              </a:spcAft>
              <a:defRPr sz="12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1200"/>
              </a:spcAft>
              <a:defRPr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D07C1089-FD06-4CDC-877F-C444E16AA78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BB6D4F47-2640-4D7B-A9DF-E32EBEB3C086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283372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3" y="2402239"/>
            <a:ext cx="4508715" cy="2187227"/>
          </a:xfrm>
        </p:spPr>
        <p:txBody>
          <a:bodyPr>
            <a:noAutofit/>
          </a:bodyPr>
          <a:lstStyle>
            <a:lvl1pPr algn="l">
              <a:defRPr sz="4800">
                <a:solidFill>
                  <a:srgbClr val="DD1835"/>
                </a:solidFill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309" y="2402237"/>
            <a:ext cx="5269424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800">
                <a:solidFill>
                  <a:schemeClr val="bg1"/>
                </a:solidFill>
                <a:latin typeface="+mj-lt"/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32ED6A11-FF20-45A4-9D42-FD15AF7B992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92B045B4-DB1A-4D3F-9D2E-0EFE36874491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681493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Rectangle 8"/>
          <p:cNvSpPr/>
          <p:nvPr userDrawn="1"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5B1D4953-4774-4725-9255-D63E80846043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6FA77AC9-3332-44D9-9432-C0E0D7CE830A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247960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9"/>
          <p:cNvSpPr/>
          <p:nvPr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Rectangle 10"/>
          <p:cNvSpPr/>
          <p:nvPr userDrawn="1"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1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9"/>
            <a:ext cx="5156201" cy="3978275"/>
          </a:xfrm>
        </p:spPr>
        <p:txBody>
          <a:bodyPr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9"/>
            <a:ext cx="5157787" cy="3978275"/>
          </a:xfrm>
        </p:spPr>
        <p:txBody>
          <a:bodyPr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9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C84CA8BC-294C-46DC-AF82-648F0D039519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10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6D30E3EF-4BA2-4CAB-916B-81BF1578FFDF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928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/>
          <p:nvPr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Rectangle 6"/>
          <p:cNvSpPr/>
          <p:nvPr userDrawn="1"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5693119B-3D98-4550-BE2C-E92182ED0F2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F84A6C34-97F3-45FD-9749-693BCEA27CA4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24695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1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1" y="1825625"/>
            <a:ext cx="51816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8C8269-FC5C-4DA4-8AA2-B7CA966FD7DC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50011C50-6E14-4489-8034-39E39AA71793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FE041F76-2EAC-46F8-BC09-85F98AA88790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6021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1" cy="4873625"/>
          </a:xfrm>
        </p:spPr>
        <p:txBody>
          <a:bodyPr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01850"/>
            <a:ext cx="393223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C4B982C4-AED7-4468-B977-CC7665A9F30E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B9F16724-CE91-4B83-8100-DD49AC1ACB2B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5854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1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dirty="0"/>
              <a:t>Fare clic sull'icona per inserire un'immagine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9" y="2101850"/>
            <a:ext cx="393223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B624E0F0-764E-4932-BDC8-81127B6CCCC8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6B6E235B-4073-41BA-BD1C-F403519C5B2B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727304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 userDrawn="1"/>
        </p:nvSpPr>
        <p:spPr>
          <a:xfrm>
            <a:off x="0" y="0"/>
            <a:ext cx="12192000" cy="13335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38738A16-1DB1-4A4D-B05D-E5E78090D43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21332DEC-CB0D-47B6-84EA-6627DD5FD16B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811246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10095524" y="0"/>
            <a:ext cx="2096476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Rectangle 7"/>
          <p:cNvSpPr/>
          <p:nvPr userDrawn="1"/>
        </p:nvSpPr>
        <p:spPr>
          <a:xfrm>
            <a:off x="10095524" y="0"/>
            <a:ext cx="2096476" cy="6858000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215419" y="365125"/>
            <a:ext cx="1819564" cy="5811838"/>
          </a:xfrm>
        </p:spPr>
        <p:txBody>
          <a:bodyPr vert="eaVert"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0D211B5A-A33D-4E76-B777-97E67666F2D7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 b="1">
                <a:latin typeface="Tahoma" pitchFamily="34" charset="0"/>
              </a:defRPr>
            </a:lvl1pPr>
          </a:lstStyle>
          <a:p>
            <a:pPr>
              <a:defRPr/>
            </a:pPr>
            <a:fld id="{2A3253DD-A296-42A6-88C3-FBABF0A7CC02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74681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0"/>
            <a:ext cx="1073785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5156201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1851" y="2193929"/>
            <a:ext cx="5156201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9664" y="1489075"/>
            <a:ext cx="5157787" cy="6413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9664" y="2193929"/>
            <a:ext cx="5157787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DBF7A-930B-43E2-BCC9-DD93DCA381F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4" y="1"/>
            <a:ext cx="10744201" cy="1228436"/>
          </a:xfrm>
        </p:spPr>
        <p:txBody>
          <a:bodyPr anchor="b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D80C4-6A22-4797-A275-A970E229660A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12192000" cy="1332854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9270A-C954-42E4-9705-3277330C750E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92" y="987427"/>
            <a:ext cx="6172201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6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40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1100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11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1200"/>
              </a:spcAft>
              <a:buNone/>
            </a:pPr>
            <a:r>
              <a:rPr lang="it-IT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101850"/>
            <a:ext cx="393223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76D49A-6C3E-4755-8544-3B83AF3C63CB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91" y="457200"/>
            <a:ext cx="393223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92" y="987427"/>
            <a:ext cx="6172201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it-IT" dirty="0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91" y="2101850"/>
            <a:ext cx="3932238" cy="3759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18644-1892-4308-88F2-2E6B36AEF6E7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60"/>
            <a:ext cx="3276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7D2A96-AF51-4E21-B7B3-6CFF146F5426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1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1" y="6356360"/>
            <a:ext cx="3276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09600" y="1600204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609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3E4A70-8F9C-45EF-8865-5EBCD42832FA}" type="datetime1">
              <a:rPr lang="en-US" smtClean="0"/>
              <a:t>5/19/2022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165600" y="6356358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737600" y="635635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D5DA17-9F1F-44A1-B77C-8667D646D8F9}" type="slidenum">
              <a:rPr lang="it-IT" smtClean="0"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947191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  <a:p>
            <a:pPr lvl="4"/>
            <a:r>
              <a:rPr lang="it-IT" dirty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199" y="6356360"/>
            <a:ext cx="3276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B5F522-02AB-4A2D-AA63-A9E6229881C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5/19/2022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1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1" y="6356360"/>
            <a:ext cx="3276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104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1" y="365126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lo stile del titolo</a:t>
            </a:r>
            <a:endParaRPr lang="en-US" altLang="it-IT"/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1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/>
              <a:t>Fare clic per modificare stili del testo dello schema</a:t>
            </a:r>
          </a:p>
          <a:p>
            <a:pPr lvl="1"/>
            <a:r>
              <a:rPr lang="it-IT" altLang="it-IT"/>
              <a:t>Secondo livello</a:t>
            </a:r>
          </a:p>
          <a:p>
            <a:pPr lvl="2"/>
            <a:r>
              <a:rPr lang="it-IT" altLang="it-IT"/>
              <a:t>Terzo livello</a:t>
            </a:r>
          </a:p>
          <a:p>
            <a:pPr lvl="3"/>
            <a:r>
              <a:rPr lang="it-IT" altLang="it-IT"/>
              <a:t>Quarto livello</a:t>
            </a:r>
          </a:p>
          <a:p>
            <a:pPr lvl="4"/>
            <a:r>
              <a:rPr lang="it-IT" altLang="it-IT"/>
              <a:t>Quinto livello</a:t>
            </a:r>
            <a:endParaRPr lang="en-US" altLang="it-IT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1" y="6356351"/>
            <a:ext cx="32765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Segoe UI"/>
              </a:defRPr>
            </a:lvl1pPr>
          </a:lstStyle>
          <a:p>
            <a:pPr>
              <a:defRPr/>
            </a:pPr>
            <a:fld id="{13A701F5-D957-4457-BFA7-6E1398562F25}" type="datetime1">
              <a:rPr lang="en-US" smtClean="0"/>
              <a:t>5/19/2022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8201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Segoe UI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7200" y="6356351"/>
            <a:ext cx="32766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prstClr val="black">
                    <a:tint val="75000"/>
                  </a:prstClr>
                </a:solidFill>
                <a:latin typeface="Segoe UI"/>
              </a:defRPr>
            </a:lvl1pPr>
          </a:lstStyle>
          <a:p>
            <a:pPr>
              <a:defRPr/>
            </a:pPr>
            <a:fld id="{3E5796CE-684C-4837-AD85-F9D29B766FBF}" type="slidenum">
              <a:rPr lang="en-US"/>
              <a:pPr>
                <a:defRPr/>
              </a:pPr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4793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Palatino Linotype" panose="02040502050505030304" pitchFamily="18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Palatino Linotype" pitchFamily="18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8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sz="2000"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Palatino Linotype" panose="02040502050505030304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sv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86" y="532854"/>
            <a:ext cx="11394526" cy="5944145"/>
          </a:xfrm>
          <a:prstGeom prst="rect">
            <a:avLst/>
          </a:prstGeom>
        </p:spPr>
      </p:pic>
      <p:sp>
        <p:nvSpPr>
          <p:cNvPr id="5" name="Rectangle 7"/>
          <p:cNvSpPr/>
          <p:nvPr/>
        </p:nvSpPr>
        <p:spPr>
          <a:xfrm>
            <a:off x="5889171" y="0"/>
            <a:ext cx="6302831" cy="1418776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340" name="Titolo 1"/>
          <p:cNvSpPr>
            <a:spLocks noGrp="1"/>
          </p:cNvSpPr>
          <p:nvPr>
            <p:ph type="title"/>
          </p:nvPr>
        </p:nvSpPr>
        <p:spPr>
          <a:xfrm>
            <a:off x="1507532" y="4791755"/>
            <a:ext cx="4509477" cy="2187575"/>
          </a:xfrm>
        </p:spPr>
        <p:txBody>
          <a:bodyPr/>
          <a:lstStyle/>
          <a:p>
            <a:pPr eaLnBrk="1" hangingPunct="1"/>
            <a:r>
              <a:rPr lang="it-IT" altLang="it-IT" sz="4000" b="1" dirty="0">
                <a:solidFill>
                  <a:srgbClr val="FF0000"/>
                </a:solidFill>
              </a:rPr>
              <a:t>Bilancio 2022-2024</a:t>
            </a:r>
            <a:endParaRPr lang="it-IT" altLang="it-IT" sz="4000" dirty="0">
              <a:solidFill>
                <a:srgbClr val="FF0000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6241549" y="251999"/>
            <a:ext cx="5652326" cy="945295"/>
          </a:xfrm>
        </p:spPr>
        <p:txBody>
          <a:bodyPr rtlCol="0">
            <a:noAutofit/>
          </a:bodyPr>
          <a:lstStyle/>
          <a:p>
            <a:pPr algn="ctr"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it-IT" sz="4000" b="1" dirty="0">
                <a:latin typeface="Palatino Linotype" panose="02040502050505030304" pitchFamily="18" charset="0"/>
                <a:ea typeface="+mj-ea"/>
                <a:cs typeface="+mj-cs"/>
              </a:rPr>
              <a:t>Sport e Attrattività</a:t>
            </a:r>
          </a:p>
        </p:txBody>
      </p:sp>
      <p:pic>
        <p:nvPicPr>
          <p:cNvPr id="14342" name="Picture 4" descr="AraldicaComune di Milano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6" y="4780869"/>
            <a:ext cx="1039446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85795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isultati immagini per MILANO SMART CITY"/>
          <p:cNvSpPr>
            <a:spLocks noChangeAspect="1" noChangeArrowheads="1"/>
          </p:cNvSpPr>
          <p:nvPr/>
        </p:nvSpPr>
        <p:spPr bwMode="auto">
          <a:xfrm>
            <a:off x="155499" y="-144463"/>
            <a:ext cx="304641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" name="Titolo 3"/>
          <p:cNvSpPr>
            <a:spLocks noGrp="1"/>
          </p:cNvSpPr>
          <p:nvPr>
            <p:ph type="title"/>
          </p:nvPr>
        </p:nvSpPr>
        <p:spPr>
          <a:xfrm>
            <a:off x="702129" y="136768"/>
            <a:ext cx="10651674" cy="1027615"/>
          </a:xfrm>
        </p:spPr>
        <p:txBody>
          <a:bodyPr>
            <a:noAutofit/>
          </a:bodyPr>
          <a:lstStyle/>
          <a:p>
            <a:pPr algn="ctr"/>
            <a:r>
              <a:rPr lang="it-IT" sz="3000" dirty="0"/>
              <a:t>AREA SPORT E ATTRATTIVITÀ</a:t>
            </a:r>
            <a:br>
              <a:rPr lang="it-IT" sz="3000" dirty="0"/>
            </a:br>
            <a:r>
              <a:rPr lang="it-IT" sz="2400" dirty="0"/>
              <a:t>PRINCIPALI SERVIZI OFFERTI</a:t>
            </a:r>
          </a:p>
        </p:txBody>
      </p:sp>
      <p:sp>
        <p:nvSpPr>
          <p:cNvPr id="8" name="Nuvola 7">
            <a:extLst>
              <a:ext uri="{FF2B5EF4-FFF2-40B4-BE49-F238E27FC236}">
                <a16:creationId xmlns:a16="http://schemas.microsoft.com/office/drawing/2014/main" id="{520A5E3B-5F74-4655-9F0C-74568F95AB4A}"/>
              </a:ext>
            </a:extLst>
          </p:cNvPr>
          <p:cNvSpPr/>
          <p:nvPr/>
        </p:nvSpPr>
        <p:spPr>
          <a:xfrm>
            <a:off x="606828" y="1413165"/>
            <a:ext cx="11033237" cy="5317149"/>
          </a:xfrm>
          <a:prstGeom prst="cloud">
            <a:avLst/>
          </a:prstGeom>
          <a:noFill/>
          <a:ln w="12700" cap="flat" cmpd="sng" algn="ctr">
            <a:solidFill>
              <a:srgbClr val="BC103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600" b="0" i="0" u="none" strike="noStrike" kern="0" cap="none" spc="0" normalizeH="0" baseline="0" noProof="0" err="1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  <a:ea typeface="+mn-ea"/>
              <a:cs typeface="+mn-cs"/>
            </a:endParaRPr>
          </a:p>
        </p:txBody>
      </p:sp>
      <p:sp>
        <p:nvSpPr>
          <p:cNvPr id="17" name="Rettangolo 16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3797517" y="1792384"/>
            <a:ext cx="1857227" cy="903309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 Light"/>
                <a:ea typeface="+mn-ea"/>
                <a:cs typeface="+mn-cs"/>
              </a:rPr>
              <a:t>Programmazione e Gestione Iniziative per il coinvolgimento di Società/Associazioni Sportive e Cittadini  </a:t>
            </a:r>
          </a:p>
        </p:txBody>
      </p:sp>
      <p:sp>
        <p:nvSpPr>
          <p:cNvPr id="21" name="Rettangolo 20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7226924" y="4096950"/>
            <a:ext cx="2343054" cy="845594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Programmazione e realizzazione, anche attraverso il sostegno a soggetti pubblici e privati, di manifestazioni e grandi eventi sportivi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25" name="Rettangolo 24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6183065" y="1918850"/>
            <a:ext cx="1871793" cy="900774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Programmazione e gestione dei piani di intervento per la realizzazione di nuovi impianti e la riqualificazione degli esistenti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1769752" y="3217152"/>
            <a:ext cx="2314831" cy="940277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Gestione degli impianti sportivi anche attraverso concessioni, convenzioni e appalti, anche con l’eventuale coinvolgimento dei Municipi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33" name="Rettangolo 32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8749687" y="5191326"/>
            <a:ext cx="1860439" cy="676871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Gestione dei rapporti con CONI, Federazioni Sportive ed Enti di Promozione Sportiva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37" name="Rettangolo 36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1543579" y="2237449"/>
            <a:ext cx="1725617" cy="698253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Attrarre giovani da tutti i Paesi del mondo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1" name="Rettangolo 40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4693745" y="3055373"/>
            <a:ext cx="2082563" cy="1010379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Ideazione progettuale connessa alla partecipazione a bandi cofinanziati e successiva relativa attuazione, in coordinamento con la Direzione Bilancio ed Entrate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5" name="Rettangolo 44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474374" y="4504447"/>
            <a:ext cx="1865327" cy="876194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Accogliere grandi eventi di carattere nazionale e internazionale, Congressi e rassegne tematiche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49" name="Rettangolo 48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10055018" y="2833696"/>
            <a:ext cx="1429293" cy="469419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Gestione dei rapporti con MilanoSport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3" name="Rettangolo 52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8398451" y="1632284"/>
            <a:ext cx="2236387" cy="1005432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Organizzare attività per la partecipazione di Milano a Fiere internazionali riguardanti settori strategici per lo sviluppo economico del territorio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57" name="Rettangolo 56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4808022" y="4370917"/>
            <a:ext cx="2148017" cy="896686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Attrarre visitatori a Milano, al fine di intercettare target differenti e paesi di provenienza nuovi - Promozione turistica della città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3" name="Rettangolo 62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7671392" y="3055373"/>
            <a:ext cx="1725617" cy="698253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Promuovere un turismo accogliente verso le differenze ed inclusivo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69" name="Rettangolo 68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9877169" y="3685195"/>
            <a:ext cx="1950918" cy="944469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Promuovere le eccellenze cittadine sportive, culturali, storiche, artistiche, legate ai settori della moda, del design, del lusso, dell’enogastronomia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0" name="Rettangolo 69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2711053" y="4454505"/>
            <a:ext cx="1725617" cy="698253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Valorizzazione delle Olimpiadi 2026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1" name="Rettangolo 70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2853028" y="5592663"/>
            <a:ext cx="2377999" cy="940277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Supporto alla Fondazione Milano Cortina 2026 e Infrastrutture Milano-Cortina S.p.A. nella piena realizzazione del loro mandato istituzionale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  <p:sp>
        <p:nvSpPr>
          <p:cNvPr id="72" name="Rettangolo 71">
            <a:extLst>
              <a:ext uri="{FF2B5EF4-FFF2-40B4-BE49-F238E27FC236}">
                <a16:creationId xmlns:a16="http://schemas.microsoft.com/office/drawing/2014/main" id="{A03DF5DE-8C17-458E-8260-C72CA40E1784}"/>
              </a:ext>
            </a:extLst>
          </p:cNvPr>
          <p:cNvSpPr/>
          <p:nvPr/>
        </p:nvSpPr>
        <p:spPr>
          <a:xfrm>
            <a:off x="5950666" y="5505092"/>
            <a:ext cx="2148017" cy="896686"/>
          </a:xfrm>
          <a:prstGeom prst="rect">
            <a:avLst/>
          </a:prstGeom>
          <a:solidFill>
            <a:srgbClr val="BC1030"/>
          </a:solidFill>
          <a:ln w="12700" cap="flat" cmpd="sng" algn="ctr">
            <a:solidFill>
              <a:sysClr val="window" lastClr="FFFFFF"/>
            </a:solidFill>
            <a:prstDash val="solid"/>
            <a:miter lim="800000"/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rtlCol="0" anchor="ctr"/>
          <a:lstStyle/>
          <a:p>
            <a:pPr lvl="0" algn="ctr"/>
            <a:r>
              <a:rPr lang="it-IT" sz="1100" kern="0" dirty="0">
                <a:solidFill>
                  <a:prstClr val="white"/>
                </a:solidFill>
                <a:latin typeface="Calibri Light"/>
              </a:rPr>
              <a:t>Sostenere attività giovanili, riequilibrio di genere e attività sportiva nelle carceri, come mezzo di inclusione sociale</a:t>
            </a:r>
            <a:endParaRPr kumimoji="0" lang="it-IT" sz="1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 Light"/>
            </a:endParaRPr>
          </a:p>
        </p:txBody>
      </p:sp>
    </p:spTree>
    <p:extLst>
      <p:ext uri="{BB962C8B-B14F-4D97-AF65-F5344CB8AC3E}">
        <p14:creationId xmlns:p14="http://schemas.microsoft.com/office/powerpoint/2010/main" val="34505376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609600" y="111270"/>
            <a:ext cx="10737851" cy="1068098"/>
          </a:xfrm>
        </p:spPr>
        <p:txBody>
          <a:bodyPr>
            <a:normAutofit/>
          </a:bodyPr>
          <a:lstStyle/>
          <a:p>
            <a:pPr algn="ctr"/>
            <a:r>
              <a:rPr lang="it-IT" sz="3000" dirty="0"/>
              <a:t>AREA SPORT E ATTRATTIVITÀ</a:t>
            </a:r>
            <a:br>
              <a:rPr lang="it-IT" sz="3000" dirty="0"/>
            </a:br>
            <a:r>
              <a:rPr lang="it-IT" sz="2400" dirty="0"/>
              <a:t>SPESA CORRENTE PER SERVIZI</a:t>
            </a:r>
          </a:p>
        </p:txBody>
      </p:sp>
      <p:sp>
        <p:nvSpPr>
          <p:cNvPr id="2" name="AutoShape 2" descr="Risultati immagini per MILANO SMART CITY"/>
          <p:cNvSpPr>
            <a:spLocks noChangeAspect="1" noChangeArrowheads="1"/>
          </p:cNvSpPr>
          <p:nvPr/>
        </p:nvSpPr>
        <p:spPr bwMode="auto">
          <a:xfrm>
            <a:off x="155499" y="-144463"/>
            <a:ext cx="304641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graphicFrame>
        <p:nvGraphicFramePr>
          <p:cNvPr id="9" name="Grafico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74075906"/>
              </p:ext>
            </p:extLst>
          </p:nvPr>
        </p:nvGraphicFramePr>
        <p:xfrm>
          <a:off x="90844" y="2088706"/>
          <a:ext cx="7406030" cy="456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Segnaposto testo 7"/>
          <p:cNvSpPr>
            <a:spLocks noGrp="1"/>
          </p:cNvSpPr>
          <p:nvPr>
            <p:ph type="body" idx="1"/>
          </p:nvPr>
        </p:nvSpPr>
        <p:spPr>
          <a:xfrm>
            <a:off x="856789" y="1337896"/>
            <a:ext cx="10398644" cy="641350"/>
          </a:xfrm>
        </p:spPr>
        <p:txBody>
          <a:bodyPr>
            <a:noAutofit/>
          </a:bodyPr>
          <a:lstStyle/>
          <a:p>
            <a:pPr algn="ctr">
              <a:lnSpc>
                <a:spcPct val="180000"/>
              </a:lnSpc>
              <a:buClr>
                <a:srgbClr val="FFD200"/>
              </a:buClr>
            </a:pPr>
            <a:r>
              <a:rPr lang="it-IT" dirty="0">
                <a:solidFill>
                  <a:srgbClr val="FF0000"/>
                </a:solidFill>
              </a:rPr>
              <a:t>CENTRI SPORTIVI E IMPIANTI SPORTIVI</a:t>
            </a:r>
          </a:p>
        </p:txBody>
      </p:sp>
      <p:graphicFrame>
        <p:nvGraphicFramePr>
          <p:cNvPr id="5" name="Tabel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538552"/>
              </p:ext>
            </p:extLst>
          </p:nvPr>
        </p:nvGraphicFramePr>
        <p:xfrm>
          <a:off x="7142479" y="3797923"/>
          <a:ext cx="4346633" cy="1143000"/>
        </p:xfrm>
        <a:graphic>
          <a:graphicData uri="http://schemas.openxmlformats.org/drawingml/2006/table">
            <a:tbl>
              <a:tblPr/>
              <a:tblGrid>
                <a:gridCol w="3228709">
                  <a:extLst>
                    <a:ext uri="{9D8B030D-6E8A-4147-A177-3AD203B41FA5}">
                      <a16:colId xmlns:a16="http://schemas.microsoft.com/office/drawing/2014/main" val="3940756421"/>
                    </a:ext>
                  </a:extLst>
                </a:gridCol>
                <a:gridCol w="1117924">
                  <a:extLst>
                    <a:ext uri="{9D8B030D-6E8A-4147-A177-3AD203B41FA5}">
                      <a16:colId xmlns:a16="http://schemas.microsoft.com/office/drawing/2014/main" val="1281013641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CENTRI SPORTIVI E IMPIANTI SPORTIVI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PROPOSTO 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0336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Palestre Scolastiche Città Metropolitana</a:t>
                      </a:r>
                      <a:r>
                        <a:rPr lang="it-IT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(</a:t>
                      </a:r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Utenze e canoni)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584742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Corrispettivo</a:t>
                      </a:r>
                      <a:r>
                        <a:rPr lang="it-IT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Contratto </a:t>
                      </a:r>
                      <a:r>
                        <a:rPr lang="it-IT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Milanosport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5.850.000,00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217569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 (Trasferimenti correnti</a:t>
                      </a:r>
                      <a:r>
                        <a:rPr lang="it-IT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istituzioni sociali private)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0053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Corrispettivo per uso impianti centri sportivi </a:t>
                      </a:r>
                      <a:r>
                        <a:rPr lang="it-IT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Milanosport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07020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7.870.000,00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5053704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965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60140" y="114475"/>
            <a:ext cx="10737851" cy="1068098"/>
          </a:xfrm>
        </p:spPr>
        <p:txBody>
          <a:bodyPr>
            <a:normAutofit/>
          </a:bodyPr>
          <a:lstStyle/>
          <a:p>
            <a:pPr algn="ctr"/>
            <a:r>
              <a:rPr lang="it-IT" sz="3000" dirty="0"/>
              <a:t>AREA SPORT E ATTRATTIVITÀ</a:t>
            </a:r>
            <a:br>
              <a:rPr lang="it-IT" sz="3000" dirty="0"/>
            </a:br>
            <a:r>
              <a:rPr lang="it-IT" sz="2400" dirty="0"/>
              <a:t>SPESA CORRENTE PER SERVIZI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831851" y="1847851"/>
            <a:ext cx="5156201" cy="4324352"/>
          </a:xfrm>
        </p:spPr>
        <p:txBody>
          <a:bodyPr>
            <a:noAutofit/>
          </a:bodyPr>
          <a:lstStyle/>
          <a:p>
            <a:endParaRPr lang="it-IT" dirty="0"/>
          </a:p>
          <a:p>
            <a:pPr marL="356571" lvl="0" indent="-356571">
              <a:buClr>
                <a:srgbClr val="FFD200"/>
              </a:buClr>
              <a:buFont typeface="Arial" panose="020B0604020202020204" pitchFamily="34" charset="0"/>
              <a:buChar char="►"/>
            </a:pPr>
            <a:endParaRPr lang="en-GB" dirty="0">
              <a:solidFill>
                <a:srgbClr val="646464"/>
              </a:solidFill>
            </a:endParaRPr>
          </a:p>
          <a:p>
            <a:pPr lvl="0">
              <a:buClr>
                <a:srgbClr val="FFD200"/>
              </a:buClr>
            </a:pPr>
            <a:endParaRPr lang="it-IT" dirty="0"/>
          </a:p>
          <a:p>
            <a:endParaRPr lang="en-GB" dirty="0"/>
          </a:p>
          <a:p>
            <a:pPr lvl="0">
              <a:buClr>
                <a:srgbClr val="FFD200"/>
              </a:buClr>
            </a:pPr>
            <a:endParaRPr lang="en-GB" dirty="0">
              <a:solidFill>
                <a:srgbClr val="646464"/>
              </a:solidFill>
            </a:endParaRPr>
          </a:p>
          <a:p>
            <a:endParaRPr lang="en-GB" dirty="0"/>
          </a:p>
        </p:txBody>
      </p:sp>
      <p:sp>
        <p:nvSpPr>
          <p:cNvPr id="2" name="AutoShape 2" descr="Risultati immagini per MILANO SMART CITY"/>
          <p:cNvSpPr>
            <a:spLocks noChangeAspect="1" noChangeArrowheads="1"/>
          </p:cNvSpPr>
          <p:nvPr/>
        </p:nvSpPr>
        <p:spPr bwMode="auto">
          <a:xfrm>
            <a:off x="155499" y="-144463"/>
            <a:ext cx="304641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12" name="Segnaposto testo 7"/>
          <p:cNvSpPr>
            <a:spLocks noGrp="1"/>
          </p:cNvSpPr>
          <p:nvPr>
            <p:ph type="body" idx="1"/>
          </p:nvPr>
        </p:nvSpPr>
        <p:spPr>
          <a:xfrm>
            <a:off x="831851" y="1425293"/>
            <a:ext cx="10398644" cy="641350"/>
          </a:xfrm>
        </p:spPr>
        <p:txBody>
          <a:bodyPr>
            <a:noAutofit/>
          </a:bodyPr>
          <a:lstStyle/>
          <a:p>
            <a:pPr algn="ctr">
              <a:lnSpc>
                <a:spcPct val="180000"/>
              </a:lnSpc>
              <a:buClr>
                <a:srgbClr val="FFD200"/>
              </a:buClr>
            </a:pPr>
            <a:r>
              <a:rPr lang="it-IT" dirty="0">
                <a:solidFill>
                  <a:srgbClr val="FF0000"/>
                </a:solidFill>
              </a:rPr>
              <a:t>MANIFESTAZIONI SPORTIVE (SPORT)</a:t>
            </a:r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55937897"/>
              </p:ext>
            </p:extLst>
          </p:nvPr>
        </p:nvGraphicFramePr>
        <p:xfrm>
          <a:off x="7112000" y="4010026"/>
          <a:ext cx="4451119" cy="762000"/>
        </p:xfrm>
        <a:graphic>
          <a:graphicData uri="http://schemas.openxmlformats.org/drawingml/2006/table">
            <a:tbl>
              <a:tblPr/>
              <a:tblGrid>
                <a:gridCol w="3303756">
                  <a:extLst>
                    <a:ext uri="{9D8B030D-6E8A-4147-A177-3AD203B41FA5}">
                      <a16:colId xmlns:a16="http://schemas.microsoft.com/office/drawing/2014/main" val="3626248393"/>
                    </a:ext>
                  </a:extLst>
                </a:gridCol>
                <a:gridCol w="1147363">
                  <a:extLst>
                    <a:ext uri="{9D8B030D-6E8A-4147-A177-3AD203B41FA5}">
                      <a16:colId xmlns:a16="http://schemas.microsoft.com/office/drawing/2014/main" val="216539134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SPORT (MANIFESTAZIONI SPORTIVE)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PROPOSTO 2022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789874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Organizzazione eventi, pubblicità e</a:t>
                      </a:r>
                      <a:r>
                        <a:rPr lang="it-IT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servizi per trasferta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381965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Contributi (Trasferimenti correnti</a:t>
                      </a:r>
                      <a:r>
                        <a:rPr lang="it-IT" sz="10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a istituzioni sociali private)</a:t>
                      </a:r>
                      <a:endParaRPr lang="it-IT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003709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771195"/>
                  </a:ext>
                </a:extLst>
              </a:tr>
            </a:tbl>
          </a:graphicData>
        </a:graphic>
      </p:graphicFrame>
      <p:graphicFrame>
        <p:nvGraphicFramePr>
          <p:cNvPr id="14" name="Grafico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7996420"/>
              </p:ext>
            </p:extLst>
          </p:nvPr>
        </p:nvGraphicFramePr>
        <p:xfrm>
          <a:off x="67460" y="2110309"/>
          <a:ext cx="7406030" cy="456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0497032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09600" y="117164"/>
            <a:ext cx="10737851" cy="1034472"/>
          </a:xfrm>
        </p:spPr>
        <p:txBody>
          <a:bodyPr/>
          <a:lstStyle/>
          <a:p>
            <a:pPr algn="ctr"/>
            <a:r>
              <a:rPr lang="it-IT" sz="3000" dirty="0"/>
              <a:t>AREA SPORT E ATTRATTIVITÀ</a:t>
            </a:r>
            <a:br>
              <a:rPr lang="it-IT" sz="3000" dirty="0"/>
            </a:br>
            <a:r>
              <a:rPr lang="it-IT" sz="2400" dirty="0"/>
              <a:t>SPESA CORRENTE PER SERVIZI</a:t>
            </a:r>
          </a:p>
        </p:txBody>
      </p:sp>
      <p:sp>
        <p:nvSpPr>
          <p:cNvPr id="7" name="Rettangolo 6"/>
          <p:cNvSpPr/>
          <p:nvPr/>
        </p:nvSpPr>
        <p:spPr>
          <a:xfrm>
            <a:off x="3048000" y="2921169"/>
            <a:ext cx="6096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sz="3000" dirty="0">
                <a:solidFill>
                  <a:prstClr val="white"/>
                </a:solidFill>
                <a:latin typeface="Palatino Linotype" panose="02040502050505030304" pitchFamily="18" charset="0"/>
                <a:ea typeface="+mj-ea"/>
                <a:cs typeface="+mj-cs"/>
              </a:rPr>
              <a:t>AREA SPORT TURISMO EQUALITA’ DELLA VITA</a:t>
            </a:r>
            <a:endParaRPr lang="it-IT" dirty="0"/>
          </a:p>
        </p:txBody>
      </p:sp>
      <p:sp>
        <p:nvSpPr>
          <p:cNvPr id="6" name="Segnaposto testo 7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9991320" cy="564169"/>
          </a:xfrm>
        </p:spPr>
        <p:txBody>
          <a:bodyPr>
            <a:noAutofit/>
          </a:bodyPr>
          <a:lstStyle/>
          <a:p>
            <a:pPr algn="ctr">
              <a:lnSpc>
                <a:spcPct val="180000"/>
              </a:lnSpc>
              <a:buClr>
                <a:srgbClr val="FFD200"/>
              </a:buClr>
            </a:pPr>
            <a:r>
              <a:rPr lang="it-IT" dirty="0">
                <a:solidFill>
                  <a:srgbClr val="FF0000"/>
                </a:solidFill>
              </a:rPr>
              <a:t>SVILUPPO E VALORIZZAZIONE DEL TURISMO (ATTRATTIVITÀ)</a:t>
            </a:r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5757380"/>
              </p:ext>
            </p:extLst>
          </p:nvPr>
        </p:nvGraphicFramePr>
        <p:xfrm>
          <a:off x="7255164" y="3775711"/>
          <a:ext cx="4230254" cy="1230630"/>
        </p:xfrm>
        <a:graphic>
          <a:graphicData uri="http://schemas.openxmlformats.org/drawingml/2006/table">
            <a:tbl>
              <a:tblPr/>
              <a:tblGrid>
                <a:gridCol w="3035953">
                  <a:extLst>
                    <a:ext uri="{9D8B030D-6E8A-4147-A177-3AD203B41FA5}">
                      <a16:colId xmlns:a16="http://schemas.microsoft.com/office/drawing/2014/main" val="3711724066"/>
                    </a:ext>
                  </a:extLst>
                </a:gridCol>
                <a:gridCol w="1194301">
                  <a:extLst>
                    <a:ext uri="{9D8B030D-6E8A-4147-A177-3AD203B41FA5}">
                      <a16:colId xmlns:a16="http://schemas.microsoft.com/office/drawing/2014/main" val="2661986184"/>
                    </a:ext>
                  </a:extLst>
                </a:gridCol>
              </a:tblGrid>
              <a:tr h="160288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SVILUPPO E VALORIZZAZIONE DEL TURISMO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PROPOSTO 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3543978"/>
                  </a:ext>
                </a:extLst>
              </a:tr>
              <a:tr h="160288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Organizzazione eventi, pubblicità e</a:t>
                      </a:r>
                      <a:r>
                        <a:rPr lang="it-IT" sz="11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servizi per trasferta</a:t>
                      </a:r>
                      <a:endParaRPr lang="it-IT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297.500,00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3758984"/>
                  </a:ext>
                </a:extLst>
              </a:tr>
              <a:tr h="160288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Manutenzione ordinaria (totem)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1840231"/>
                  </a:ext>
                </a:extLst>
              </a:tr>
              <a:tr h="160288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Quote associative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0403158"/>
                  </a:ext>
                </a:extLst>
              </a:tr>
              <a:tr h="160288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Beni di consumo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5459431"/>
                  </a:ext>
                </a:extLst>
              </a:tr>
              <a:tr h="160288">
                <a:tc>
                  <a:txBody>
                    <a:bodyPr/>
                    <a:lstStyle/>
                    <a:p>
                      <a:pPr algn="l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it-IT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365.500,00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843185"/>
                  </a:ext>
                </a:extLst>
              </a:tr>
            </a:tbl>
          </a:graphicData>
        </a:graphic>
      </p:graphicFrame>
      <p:graphicFrame>
        <p:nvGraphicFramePr>
          <p:cNvPr id="8" name="Grafico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05931879"/>
              </p:ext>
            </p:extLst>
          </p:nvPr>
        </p:nvGraphicFramePr>
        <p:xfrm>
          <a:off x="67460" y="2221145"/>
          <a:ext cx="7406030" cy="456143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7466387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7682753" y="0"/>
            <a:ext cx="4509247" cy="1418776"/>
          </a:xfrm>
          <a:prstGeom prst="rect">
            <a:avLst/>
          </a:prstGeom>
          <a:solidFill>
            <a:srgbClr val="DD183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340" name="Titolo 1"/>
          <p:cNvSpPr>
            <a:spLocks noGrp="1"/>
          </p:cNvSpPr>
          <p:nvPr>
            <p:ph type="title"/>
          </p:nvPr>
        </p:nvSpPr>
        <p:spPr>
          <a:xfrm>
            <a:off x="1507532" y="4791755"/>
            <a:ext cx="4509477" cy="2187575"/>
          </a:xfrm>
        </p:spPr>
        <p:txBody>
          <a:bodyPr/>
          <a:lstStyle/>
          <a:p>
            <a:pPr eaLnBrk="1" hangingPunct="1"/>
            <a:r>
              <a:rPr lang="it-IT" altLang="it-IT" sz="4000" b="1" dirty="0">
                <a:solidFill>
                  <a:srgbClr val="FF0000"/>
                </a:solidFill>
              </a:rPr>
              <a:t>Bilancio 2022-2024</a:t>
            </a:r>
            <a:endParaRPr lang="it-IT" altLang="it-IT" sz="4000" dirty="0">
              <a:solidFill>
                <a:srgbClr val="FF0000"/>
              </a:solidFill>
            </a:endParaRP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840242" y="-362519"/>
            <a:ext cx="5570285" cy="1941876"/>
          </a:xfrm>
        </p:spPr>
        <p:txBody>
          <a:bodyPr rtlCol="0">
            <a:noAutofit/>
          </a:bodyPr>
          <a:lstStyle/>
          <a:p>
            <a:pPr eaLnBrk="1" fontAlgn="auto" hangingPunct="1">
              <a:lnSpc>
                <a:spcPct val="100000"/>
              </a:lnSpc>
              <a:spcAft>
                <a:spcPts val="0"/>
              </a:spcAft>
              <a:defRPr/>
            </a:pPr>
            <a:r>
              <a:rPr lang="it-IT" sz="3000" b="1" i="1" dirty="0">
                <a:latin typeface="Palatino Linotype" panose="02040502050505030304" pitchFamily="18" charset="0"/>
                <a:ea typeface="+mj-ea"/>
                <a:cs typeface="+mj-cs"/>
              </a:rPr>
              <a:t>Promozione Giovanile</a:t>
            </a:r>
            <a:endParaRPr lang="it-IT" sz="1600" i="1" dirty="0">
              <a:latin typeface="+mn-lt"/>
            </a:endParaRPr>
          </a:p>
        </p:txBody>
      </p:sp>
      <p:pic>
        <p:nvPicPr>
          <p:cNvPr id="14342" name="Picture 4" descr="AraldicaComune di Mila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086" y="4780869"/>
            <a:ext cx="1039446" cy="1881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62ECFAAA-1C72-4EEA-90C4-ADE737A227E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045" y="591058"/>
            <a:ext cx="4393491" cy="2950374"/>
          </a:xfrm>
          <a:prstGeom prst="rect">
            <a:avLst/>
          </a:prstGeom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2317C10D-7E67-4472-B958-0021043DB80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7009" y="3217149"/>
            <a:ext cx="3905250" cy="2400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7964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Risultati immagini per MILANO SMART CITY"/>
          <p:cNvSpPr>
            <a:spLocks noChangeAspect="1" noChangeArrowheads="1"/>
          </p:cNvSpPr>
          <p:nvPr/>
        </p:nvSpPr>
        <p:spPr bwMode="auto">
          <a:xfrm>
            <a:off x="155499" y="-144463"/>
            <a:ext cx="304641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>
              <a:solidFill>
                <a:prstClr val="black"/>
              </a:solidFill>
            </a:endParaRPr>
          </a:p>
        </p:txBody>
      </p:sp>
      <p:sp>
        <p:nvSpPr>
          <p:cNvPr id="6" name="Titolo 3"/>
          <p:cNvSpPr>
            <a:spLocks noGrp="1"/>
          </p:cNvSpPr>
          <p:nvPr>
            <p:ph type="title"/>
          </p:nvPr>
        </p:nvSpPr>
        <p:spPr>
          <a:xfrm>
            <a:off x="702129" y="220435"/>
            <a:ext cx="10651674" cy="1027615"/>
          </a:xfrm>
        </p:spPr>
        <p:txBody>
          <a:bodyPr>
            <a:noAutofit/>
          </a:bodyPr>
          <a:lstStyle/>
          <a:p>
            <a:pPr algn="ctr"/>
            <a:r>
              <a:rPr lang="it-IT" sz="2400" dirty="0"/>
              <a:t>DIREZIONE DI PROGETTO PROMOZIONE GIOVANILE </a:t>
            </a:r>
            <a:br>
              <a:rPr lang="it-IT" sz="2400" dirty="0"/>
            </a:br>
            <a:r>
              <a:rPr lang="it-IT" sz="2400" dirty="0"/>
              <a:t>E TRANSIZIONE SCUOLA-LAVORO</a:t>
            </a:r>
            <a:br>
              <a:rPr lang="it-IT" sz="2400" dirty="0"/>
            </a:br>
            <a:r>
              <a:rPr lang="it-IT" sz="2400" dirty="0"/>
              <a:t>Attività</a:t>
            </a: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8E18A96-484E-4D27-9161-D5744B678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1022" y="1389414"/>
            <a:ext cx="11613887" cy="5468586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4EF1E72E-03CD-4728-A97D-BF4873AF55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0140" y="1947246"/>
            <a:ext cx="11662659" cy="4352921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CAD967D2-2CB9-4765-A628-6DA193B14A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6384" y="1582857"/>
            <a:ext cx="2353260" cy="81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3611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609600" y="0"/>
            <a:ext cx="11049000" cy="1228436"/>
          </a:xfrm>
        </p:spPr>
        <p:txBody>
          <a:bodyPr anchor="ctr">
            <a:normAutofit/>
          </a:bodyPr>
          <a:lstStyle/>
          <a:p>
            <a:pPr algn="ctr"/>
            <a:r>
              <a:rPr lang="it-IT" sz="2400" dirty="0"/>
              <a:t>DIREZIONE DI PROGETTO PROMOZIONE GIOVANILE</a:t>
            </a:r>
            <a:br>
              <a:rPr lang="it-IT" sz="2400" dirty="0"/>
            </a:br>
            <a:r>
              <a:rPr lang="it-IT" sz="2400" dirty="0"/>
              <a:t>E TRANSIZIONE SCUOLA-LAVORO</a:t>
            </a:r>
          </a:p>
        </p:txBody>
      </p:sp>
      <p:sp>
        <p:nvSpPr>
          <p:cNvPr id="7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2" name="AutoShape 2" descr="Risultati immagini per MILANO SMART CITY"/>
          <p:cNvSpPr>
            <a:spLocks noChangeAspect="1" noChangeArrowheads="1"/>
          </p:cNvSpPr>
          <p:nvPr/>
        </p:nvSpPr>
        <p:spPr bwMode="auto">
          <a:xfrm>
            <a:off x="155499" y="-144463"/>
            <a:ext cx="304641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t-IT" dirty="0"/>
          </a:p>
        </p:txBody>
      </p:sp>
      <p:graphicFrame>
        <p:nvGraphicFramePr>
          <p:cNvPr id="12" name="Grafico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6279885"/>
              </p:ext>
            </p:extLst>
          </p:nvPr>
        </p:nvGraphicFramePr>
        <p:xfrm>
          <a:off x="339211" y="2130425"/>
          <a:ext cx="7737990" cy="43745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Segnaposto testo 7"/>
          <p:cNvSpPr>
            <a:spLocks noGrp="1"/>
          </p:cNvSpPr>
          <p:nvPr>
            <p:ph type="body" idx="1"/>
          </p:nvPr>
        </p:nvSpPr>
        <p:spPr>
          <a:xfrm>
            <a:off x="831851" y="1489075"/>
            <a:ext cx="10398644" cy="641350"/>
          </a:xfrm>
        </p:spPr>
        <p:txBody>
          <a:bodyPr>
            <a:normAutofit/>
          </a:bodyPr>
          <a:lstStyle/>
          <a:p>
            <a:pPr algn="ctr">
              <a:lnSpc>
                <a:spcPct val="180000"/>
              </a:lnSpc>
              <a:buClr>
                <a:srgbClr val="FFD200"/>
              </a:buClr>
            </a:pPr>
            <a:r>
              <a:rPr lang="it-IT" sz="1800" dirty="0">
                <a:solidFill>
                  <a:srgbClr val="FF0000"/>
                </a:solidFill>
              </a:rPr>
              <a:t>PREVISIONI DI BILANCIO 2022 – Spesa Corrente </a:t>
            </a:r>
            <a:r>
              <a:rPr lang="it-IT" sz="1800" dirty="0"/>
              <a:t>non</a:t>
            </a:r>
            <a:r>
              <a:rPr lang="it-IT" sz="1800" dirty="0">
                <a:solidFill>
                  <a:srgbClr val="FF0000"/>
                </a:solidFill>
              </a:rPr>
              <a:t> vincolata € 536.780,00</a:t>
            </a:r>
          </a:p>
        </p:txBody>
      </p:sp>
      <p:sp>
        <p:nvSpPr>
          <p:cNvPr id="9" name="Rettangolo 8"/>
          <p:cNvSpPr/>
          <p:nvPr/>
        </p:nvSpPr>
        <p:spPr>
          <a:xfrm>
            <a:off x="1494621" y="903167"/>
            <a:ext cx="1151742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0000"/>
              </a:lnSpc>
              <a:spcBef>
                <a:spcPts val="0"/>
              </a:spcBef>
              <a:buClr>
                <a:srgbClr val="FFD200"/>
              </a:buClr>
            </a:pPr>
            <a:r>
              <a:rPr lang="it-IT" sz="1600" dirty="0">
                <a:solidFill>
                  <a:schemeClr val="bg1"/>
                </a:solidFill>
              </a:rPr>
              <a:t>(Nell’analisi non si tiene conto delle spese/entrate Correnti Vincolate e del FPV nel Conto capitale)</a:t>
            </a:r>
          </a:p>
        </p:txBody>
      </p:sp>
      <p:sp>
        <p:nvSpPr>
          <p:cNvPr id="6" name="Freccia angolare in su 5">
            <a:extLst>
              <a:ext uri="{FF2B5EF4-FFF2-40B4-BE49-F238E27FC236}">
                <a16:creationId xmlns:a16="http://schemas.microsoft.com/office/drawing/2014/main" id="{0EB1D02F-91B9-49B3-B09D-AEB12BF40E19}"/>
              </a:ext>
            </a:extLst>
          </p:cNvPr>
          <p:cNvSpPr/>
          <p:nvPr/>
        </p:nvSpPr>
        <p:spPr>
          <a:xfrm>
            <a:off x="6493355" y="5618364"/>
            <a:ext cx="1953415" cy="884415"/>
          </a:xfrm>
          <a:prstGeom prst="bentUpArrow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53C3DCE1-417A-4375-9D89-B9C907E616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6156" y="2370442"/>
            <a:ext cx="5015161" cy="299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9561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AB9AEE9-C9AF-4B91-8B07-5026077C4C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316" y="0"/>
            <a:ext cx="10749367" cy="1208868"/>
          </a:xfrm>
        </p:spPr>
        <p:txBody>
          <a:bodyPr>
            <a:normAutofit/>
          </a:bodyPr>
          <a:lstStyle/>
          <a:p>
            <a:pPr algn="ctr"/>
            <a:r>
              <a:rPr lang="it-IT" sz="2400" dirty="0"/>
              <a:t>DIREZIONE DI PROGETTO PROMOZIONE GIOVANILE</a:t>
            </a:r>
            <a:br>
              <a:rPr lang="it-IT" sz="2400" dirty="0"/>
            </a:br>
            <a:r>
              <a:rPr lang="it-IT" sz="2400" dirty="0"/>
              <a:t>E TRANSIZIONE SCUOLA-LAVORO</a:t>
            </a:r>
            <a:br>
              <a:rPr lang="it-IT" sz="2400" dirty="0"/>
            </a:br>
            <a:r>
              <a:rPr lang="it-IT" sz="2400" dirty="0"/>
              <a:t>Progetti finanziati</a:t>
            </a:r>
          </a:p>
        </p:txBody>
      </p:sp>
      <p:pic>
        <p:nvPicPr>
          <p:cNvPr id="15" name="Elemento grafico 14" descr="Connessioni">
            <a:extLst>
              <a:ext uri="{FF2B5EF4-FFF2-40B4-BE49-F238E27FC236}">
                <a16:creationId xmlns:a16="http://schemas.microsoft.com/office/drawing/2014/main" id="{18F1A7FF-5C96-4213-B024-56EB67410F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670594" y="3465513"/>
            <a:ext cx="3391103" cy="3391103"/>
          </a:xfrm>
          <a:prstGeom prst="rect">
            <a:avLst/>
          </a:prstGeom>
        </p:spPr>
      </p:pic>
      <p:graphicFrame>
        <p:nvGraphicFramePr>
          <p:cNvPr id="16" name="Tabella 15">
            <a:extLst>
              <a:ext uri="{FF2B5EF4-FFF2-40B4-BE49-F238E27FC236}">
                <a16:creationId xmlns:a16="http://schemas.microsoft.com/office/drawing/2014/main" id="{2088BB20-4AFE-4375-B00B-46BAC83EE0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7478722"/>
              </p:ext>
            </p:extLst>
          </p:nvPr>
        </p:nvGraphicFramePr>
        <p:xfrm>
          <a:off x="822712" y="1749096"/>
          <a:ext cx="8026400" cy="2943225"/>
        </p:xfrm>
        <a:graphic>
          <a:graphicData uri="http://schemas.openxmlformats.org/drawingml/2006/table">
            <a:tbl>
              <a:tblPr/>
              <a:tblGrid>
                <a:gridCol w="3616639">
                  <a:extLst>
                    <a:ext uri="{9D8B030D-6E8A-4147-A177-3AD203B41FA5}">
                      <a16:colId xmlns:a16="http://schemas.microsoft.com/office/drawing/2014/main" val="775285199"/>
                    </a:ext>
                  </a:extLst>
                </a:gridCol>
                <a:gridCol w="1132579">
                  <a:extLst>
                    <a:ext uri="{9D8B030D-6E8A-4147-A177-3AD203B41FA5}">
                      <a16:colId xmlns:a16="http://schemas.microsoft.com/office/drawing/2014/main" val="3993650897"/>
                    </a:ext>
                  </a:extLst>
                </a:gridCol>
                <a:gridCol w="1170649">
                  <a:extLst>
                    <a:ext uri="{9D8B030D-6E8A-4147-A177-3AD203B41FA5}">
                      <a16:colId xmlns:a16="http://schemas.microsoft.com/office/drawing/2014/main" val="1776396008"/>
                    </a:ext>
                  </a:extLst>
                </a:gridCol>
                <a:gridCol w="2106533">
                  <a:extLst>
                    <a:ext uri="{9D8B030D-6E8A-4147-A177-3AD203B41FA5}">
                      <a16:colId xmlns:a16="http://schemas.microsoft.com/office/drawing/2014/main" val="282915829"/>
                    </a:ext>
                  </a:extLst>
                </a:gridCol>
              </a:tblGrid>
              <a:tr h="23812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PROGETTI FINANZIATI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Totale budget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FFFF00"/>
                          </a:solidFill>
                          <a:effectLst/>
                          <a:latin typeface="Calibri" panose="020F0502020204030204" pitchFamily="34" charset="0"/>
                        </a:rPr>
                        <a:t>Quota 2022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Finanziamento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164023"/>
                  </a:ext>
                </a:extLst>
              </a:tr>
              <a:tr h="5238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YUS – Youth in Urban Space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201F1E"/>
                          </a:solidFill>
                          <a:effectLst/>
                          <a:latin typeface="Calibri" panose="020F0502020204030204" pitchFamily="34" charset="0"/>
                        </a:rPr>
                        <a:t>24.800,00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15.000,00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fondi Erasmus+ ka2 “Strategic Partnerships”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5293622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201F1E"/>
                          </a:solidFill>
                          <a:effectLst/>
                          <a:latin typeface="Calibri" panose="020F0502020204030204" pitchFamily="34" charset="0"/>
                        </a:rPr>
                        <a:t>Teencity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147.000,00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fondi L.285/97*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9382578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MiG-Work Teen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5D9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45.000,00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fondi L.285/97*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553907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Futuro in Comune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221.200,00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110.000,00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fondi Regione Lombardia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2775979"/>
                  </a:ext>
                </a:extLst>
              </a:tr>
              <a:tr h="485775"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Futuro in comune: </a:t>
                      </a:r>
                    </a:p>
                    <a:p>
                      <a:pPr algn="ctr" fontAlgn="ctr"/>
                      <a:r>
                        <a:rPr lang="it-IT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 essere a fianco di chi è vittima 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42.200,00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42.200,00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it-IT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fondi Regione Lombardia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0061028"/>
                  </a:ext>
                </a:extLst>
              </a:tr>
              <a:tr h="238125">
                <a:tc>
                  <a:txBody>
                    <a:bodyPr/>
                    <a:lstStyle/>
                    <a:p>
                      <a:pPr algn="l" fontAlgn="b"/>
                      <a:r>
                        <a:rPr lang="it-IT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* su capitoli della Direzione Welfare e Salute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it-IT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379372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396400"/>
      </p:ext>
    </p:extLst>
  </p:cSld>
  <p:clrMapOvr>
    <a:masterClrMapping/>
  </p:clrMapOvr>
</p:sld>
</file>

<file path=ppt/theme/theme1.xml><?xml version="1.0" encoding="utf-8"?>
<a:theme xmlns:a="http://schemas.openxmlformats.org/drawingml/2006/main" name="Welcome to PowerPoint_TP10292394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AF3C2725-E792-40C4-98FD-562AC06C582F}" vid="{94A984C3-3099-431C-9D91-059FD31E7162}"/>
    </a:ext>
  </a:extLst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Welcome to PowerPoint_TP10292394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AF3C2725-E792-40C4-98FD-562AC06C582F}" vid="{94A984C3-3099-431C-9D91-059FD31E7162}"/>
    </a:ext>
  </a:extLst>
</a:theme>
</file>

<file path=ppt/theme/theme4.xml><?xml version="1.0" encoding="utf-8"?>
<a:theme xmlns:a="http://schemas.openxmlformats.org/drawingml/2006/main" name="3_Welcome to PowerPoint_TP10292394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AF3C2725-E792-40C4-98FD-562AC06C582F}" vid="{94A984C3-3099-431C-9D91-059FD31E7162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Introduzione a PowerPoint</Template>
  <TotalTime>0</TotalTime>
  <Words>561</Words>
  <Application>Microsoft Office PowerPoint</Application>
  <PresentationFormat>Widescreen</PresentationFormat>
  <Paragraphs>99</Paragraphs>
  <Slides>9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4</vt:i4>
      </vt:variant>
      <vt:variant>
        <vt:lpstr>Titoli diapositive</vt:lpstr>
      </vt:variant>
      <vt:variant>
        <vt:i4>9</vt:i4>
      </vt:variant>
    </vt:vector>
  </HeadingPairs>
  <TitlesOfParts>
    <vt:vector size="20" baseType="lpstr">
      <vt:lpstr>Arial</vt:lpstr>
      <vt:lpstr>Calibri</vt:lpstr>
      <vt:lpstr>Calibri Light</vt:lpstr>
      <vt:lpstr>Palatino Linotype</vt:lpstr>
      <vt:lpstr>Segoe UI</vt:lpstr>
      <vt:lpstr>Segoe UI Light</vt:lpstr>
      <vt:lpstr>Tahoma</vt:lpstr>
      <vt:lpstr>Welcome to PowerPoint_TP102923943</vt:lpstr>
      <vt:lpstr>Personalizza struttura</vt:lpstr>
      <vt:lpstr>2_Welcome to PowerPoint_TP102923943</vt:lpstr>
      <vt:lpstr>3_Welcome to PowerPoint_TP102923943</vt:lpstr>
      <vt:lpstr>Bilancio 2022-2024</vt:lpstr>
      <vt:lpstr>AREA SPORT E ATTRATTIVITÀ PRINCIPALI SERVIZI OFFERTI</vt:lpstr>
      <vt:lpstr>AREA SPORT E ATTRATTIVITÀ SPESA CORRENTE PER SERVIZI</vt:lpstr>
      <vt:lpstr>AREA SPORT E ATTRATTIVITÀ SPESA CORRENTE PER SERVIZI</vt:lpstr>
      <vt:lpstr>AREA SPORT E ATTRATTIVITÀ SPESA CORRENTE PER SERVIZI</vt:lpstr>
      <vt:lpstr>Bilancio 2022-2024</vt:lpstr>
      <vt:lpstr>DIREZIONE DI PROGETTO PROMOZIONE GIOVANILE  E TRANSIZIONE SCUOLA-LAVORO Attività</vt:lpstr>
      <vt:lpstr>DIREZIONE DI PROGETTO PROMOZIONE GIOVANILE E TRANSIZIONE SCUOLA-LAVORO</vt:lpstr>
      <vt:lpstr>DIREZIONE DI PROGETTO PROMOZIONE GIOVANILE E TRANSIZIONE SCUOLA-LAVORO Progetti finanziati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2016-09-21T20:53:25Z</dcterms:created>
  <dcterms:modified xsi:type="dcterms:W3CDTF">2022-05-19T09:06:41Z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