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8"/>
  </p:notesMasterIdLst>
  <p:sldIdLst>
    <p:sldId id="256" r:id="rId3"/>
    <p:sldId id="257" r:id="rId4"/>
    <p:sldId id="258" r:id="rId5"/>
    <p:sldId id="259" r:id="rId6"/>
    <p:sldId id="260" r:id="rId7"/>
    <p:sldId id="262" r:id="rId8"/>
    <p:sldId id="264" r:id="rId9"/>
    <p:sldId id="263" r:id="rId10"/>
    <p:sldId id="265" r:id="rId11"/>
    <p:sldId id="266" r:id="rId12"/>
    <p:sldId id="268" r:id="rId13"/>
    <p:sldId id="269" r:id="rId14"/>
    <p:sldId id="270" r:id="rId15"/>
    <p:sldId id="273" r:id="rId16"/>
    <p:sldId id="272" r:id="rId17"/>
  </p:sldIdLst>
  <p:sldSz cx="12192000" cy="6858000"/>
  <p:notesSz cx="6797675" cy="9926638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zione predefinita" id="{1E484DBB-F9F5-4782-A99F-8ACC10DFC390}">
          <p14:sldIdLst>
            <p14:sldId id="256"/>
            <p14:sldId id="257"/>
            <p14:sldId id="258"/>
            <p14:sldId id="259"/>
            <p14:sldId id="260"/>
            <p14:sldId id="262"/>
            <p14:sldId id="264"/>
            <p14:sldId id="263"/>
            <p14:sldId id="265"/>
            <p14:sldId id="266"/>
            <p14:sldId id="268"/>
            <p14:sldId id="269"/>
            <p14:sldId id="270"/>
            <p14:sldId id="273"/>
            <p14:sldId id="272"/>
          </p14:sldIdLst>
        </p14:section>
        <p14:section name="Sezione senza titolo" id="{7C083783-10A4-4E5E-B8E7-482612457C31}">
          <p14:sldIdLst/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268E7-124E-475D-8179-CE09034C33BC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16E3EA-1228-4116-B44E-0C6710DBDF40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595936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14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>
            <a:lvl1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defTabSz="447675"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7675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7675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1AF644A-0DC8-4678-94AB-085BF2E97A65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7675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072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6B34820A-BD6B-4E1C-BD9C-39ACDDED2B54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07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29916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10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10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49491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11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11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7084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12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12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492415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13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13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52060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14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14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16457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15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15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71569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2D112E17-6AC6-4051-9658-E9DE5BF5201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2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C15C1FFF-C1CD-4A5E-83BD-D087E1E58A42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2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277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43829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3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3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47916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04A70258-0A42-4D07-8EEA-AAF9613D373A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4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DA9D37F2-3F9C-4DCA-9EBD-2380026ED7AA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4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686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48365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48978D98-B58F-4236-8708-FEF186FFB7A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5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B2112D9-EF0F-4BA0-8581-1126793BF66D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5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891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7014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6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6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40889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7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7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dirty="0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81114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8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8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29860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4"/>
          <p:cNvSpPr>
            <a:spLocks noGrp="1" noChangeArrowheads="1"/>
          </p:cNvSpPr>
          <p:nvPr>
            <p:ph type="sldNum" sz="quarter"/>
          </p:nvPr>
        </p:nvSpPr>
        <p:spPr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8C5EC649-BC50-42F0-8B89-51AF77EE5B07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9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10243" name="Text Box 1"/>
          <p:cNvSpPr txBox="1">
            <a:spLocks noChangeArrowheads="1"/>
          </p:cNvSpPr>
          <p:nvPr/>
        </p:nvSpPr>
        <p:spPr bwMode="auto">
          <a:xfrm>
            <a:off x="3815826" y="10238570"/>
            <a:ext cx="2915761" cy="529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spcBef>
                <a:spcPct val="30000"/>
              </a:spcBef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marR="0" lvl="0" indent="0" algn="r" defTabSz="449263" rtl="0" eaLnBrk="1" fontAlgn="base" latinLnBrk="0" hangingPunct="1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Tx/>
              <a:buSzPct val="100000"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/>
            </a:pPr>
            <a:fld id="{189BFD0E-2BA6-4209-8827-4885CB330946}" type="slidenum">
              <a:rPr kumimoji="0" lang="it-IT" altLang="it-IT" sz="14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anose="02020603050405020304" pitchFamily="18" charset="0"/>
                <a:ea typeface="Arial Unicode MS" pitchFamily="34" charset="-128"/>
                <a:cs typeface="+mn-cs"/>
              </a:rPr>
              <a:pPr marL="0" marR="0" lvl="0" indent="0" algn="r" defTabSz="449263" rtl="0" eaLnBrk="1" fontAlgn="base" latinLnBrk="0" hangingPunct="1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Tx/>
                <a:buSzPct val="100000"/>
                <a:buFontTx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  <a:defRPr/>
              </a:pPr>
              <a:t>9</a:t>
            </a:fld>
            <a:endParaRPr kumimoji="0" lang="it-IT" altLang="it-IT" sz="1400" b="0" i="0" u="none" strike="noStrike" kern="1200" cap="none" spc="0" normalizeH="0" baseline="0" noProof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anose="02020603050405020304" pitchFamily="18" charset="0"/>
              <a:ea typeface="Arial Unicode MS" pitchFamily="34" charset="-128"/>
              <a:cs typeface="+mn-cs"/>
            </a:endParaRPr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2250" y="808038"/>
            <a:ext cx="7183438" cy="4041775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3473" y="5118423"/>
            <a:ext cx="5381493" cy="4839236"/>
          </a:xfrm>
          <a:noFill/>
          <a:extLs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it-IT" altLang="it-IT" smtClean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90537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51871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11238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552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1" cy="1470026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38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77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5156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35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192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9031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869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70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370A2C-6B63-4169-B0F9-42867BA50B52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432E2-498D-4AD7-95C4-4227B75172C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485143301"/>
      </p:ext>
    </p:extLst>
  </p:cSld>
  <p:clrMapOvr>
    <a:masterClrMapping/>
  </p:clrMapOvr>
  <p:hf hd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25CC0-97B3-40F4-A691-B5F28BBF5A5B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DC2F2-A36C-45D8-AE90-2C00D263F47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745633418"/>
      </p:ext>
    </p:extLst>
  </p:cSld>
  <p:clrMapOvr>
    <a:masterClrMapping/>
  </p:clrMapOvr>
  <p:hf hd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4233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1" cy="1500187"/>
          </a:xfrm>
        </p:spPr>
        <p:txBody>
          <a:bodyPr anchor="b"/>
          <a:lstStyle>
            <a:lvl1pPr marL="0" indent="0">
              <a:buNone/>
              <a:defRPr sz="2117">
                <a:solidFill>
                  <a:schemeClr val="tx1">
                    <a:tint val="75000"/>
                  </a:schemeClr>
                </a:solidFill>
              </a:defRPr>
            </a:lvl1pPr>
            <a:lvl2pPr marL="483855" indent="0">
              <a:buNone/>
              <a:defRPr sz="1905">
                <a:solidFill>
                  <a:schemeClr val="tx1">
                    <a:tint val="75000"/>
                  </a:schemeClr>
                </a:solidFill>
              </a:defRPr>
            </a:lvl2pPr>
            <a:lvl3pPr marL="967710" indent="0">
              <a:buNone/>
              <a:defRPr sz="1693">
                <a:solidFill>
                  <a:schemeClr val="tx1">
                    <a:tint val="75000"/>
                  </a:schemeClr>
                </a:solidFill>
              </a:defRPr>
            </a:lvl3pPr>
            <a:lvl4pPr marL="1451564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4pPr>
            <a:lvl5pPr marL="1935419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5pPr>
            <a:lvl6pPr marL="2419274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6pPr>
            <a:lvl7pPr marL="2903129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7pPr>
            <a:lvl8pPr marL="3386983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8pPr>
            <a:lvl9pPr marL="3870838" indent="0">
              <a:buNone/>
              <a:defRPr sz="1482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7E6D7-8AFB-4188-AC10-684BEA63517C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DFE2C4-8C23-46FD-BA60-D9DF1F094F2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130462874"/>
      </p:ext>
    </p:extLst>
  </p:cSld>
  <p:clrMapOvr>
    <a:masterClrMapping/>
  </p:clrMapOvr>
  <p:hf hd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2963"/>
            </a:lvl1pPr>
            <a:lvl2pPr>
              <a:defRPr sz="2540"/>
            </a:lvl2pPr>
            <a:lvl3pPr>
              <a:defRPr sz="2117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2963"/>
            </a:lvl1pPr>
            <a:lvl2pPr>
              <a:defRPr sz="2540"/>
            </a:lvl2pPr>
            <a:lvl3pPr>
              <a:defRPr sz="2117"/>
            </a:lvl3pPr>
            <a:lvl4pPr>
              <a:defRPr sz="1905"/>
            </a:lvl4pPr>
            <a:lvl5pPr>
              <a:defRPr sz="1905"/>
            </a:lvl5pPr>
            <a:lvl6pPr>
              <a:defRPr sz="1905"/>
            </a:lvl6pPr>
            <a:lvl7pPr>
              <a:defRPr sz="1905"/>
            </a:lvl7pPr>
            <a:lvl8pPr>
              <a:defRPr sz="1905"/>
            </a:lvl8pPr>
            <a:lvl9pPr>
              <a:defRPr sz="1905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1327EB-1E55-4080-8BA6-2773246DB916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7D5D8-29EA-46CA-8973-163C8F23254F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844508195"/>
      </p:ext>
    </p:extLst>
  </p:cSld>
  <p:clrMapOvr>
    <a:masterClrMapping/>
  </p:clrMapOvr>
  <p:hf hd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540" b="1"/>
            </a:lvl1pPr>
            <a:lvl2pPr marL="483855" indent="0">
              <a:buNone/>
              <a:defRPr sz="2117" b="1"/>
            </a:lvl2pPr>
            <a:lvl3pPr marL="967710" indent="0">
              <a:buNone/>
              <a:defRPr sz="1905" b="1"/>
            </a:lvl3pPr>
            <a:lvl4pPr marL="1451564" indent="0">
              <a:buNone/>
              <a:defRPr sz="1693" b="1"/>
            </a:lvl4pPr>
            <a:lvl5pPr marL="1935419" indent="0">
              <a:buNone/>
              <a:defRPr sz="1693" b="1"/>
            </a:lvl5pPr>
            <a:lvl6pPr marL="2419274" indent="0">
              <a:buNone/>
              <a:defRPr sz="1693" b="1"/>
            </a:lvl6pPr>
            <a:lvl7pPr marL="2903129" indent="0">
              <a:buNone/>
              <a:defRPr sz="1693" b="1"/>
            </a:lvl7pPr>
            <a:lvl8pPr marL="3386983" indent="0">
              <a:buNone/>
              <a:defRPr sz="1693" b="1"/>
            </a:lvl8pPr>
            <a:lvl9pPr marL="3870838" indent="0">
              <a:buNone/>
              <a:defRPr sz="1693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6"/>
            <a:ext cx="5386917" cy="3951288"/>
          </a:xfrm>
        </p:spPr>
        <p:txBody>
          <a:bodyPr/>
          <a:lstStyle>
            <a:lvl1pPr>
              <a:defRPr sz="2540"/>
            </a:lvl1pPr>
            <a:lvl2pPr>
              <a:defRPr sz="2117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540" b="1"/>
            </a:lvl1pPr>
            <a:lvl2pPr marL="483855" indent="0">
              <a:buNone/>
              <a:defRPr sz="2117" b="1"/>
            </a:lvl2pPr>
            <a:lvl3pPr marL="967710" indent="0">
              <a:buNone/>
              <a:defRPr sz="1905" b="1"/>
            </a:lvl3pPr>
            <a:lvl4pPr marL="1451564" indent="0">
              <a:buNone/>
              <a:defRPr sz="1693" b="1"/>
            </a:lvl4pPr>
            <a:lvl5pPr marL="1935419" indent="0">
              <a:buNone/>
              <a:defRPr sz="1693" b="1"/>
            </a:lvl5pPr>
            <a:lvl6pPr marL="2419274" indent="0">
              <a:buNone/>
              <a:defRPr sz="1693" b="1"/>
            </a:lvl6pPr>
            <a:lvl7pPr marL="2903129" indent="0">
              <a:buNone/>
              <a:defRPr sz="1693" b="1"/>
            </a:lvl7pPr>
            <a:lvl8pPr marL="3386983" indent="0">
              <a:buNone/>
              <a:defRPr sz="1693" b="1"/>
            </a:lvl8pPr>
            <a:lvl9pPr marL="3870838" indent="0">
              <a:buNone/>
              <a:defRPr sz="1693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540"/>
            </a:lvl1pPr>
            <a:lvl2pPr>
              <a:defRPr sz="2117"/>
            </a:lvl2pPr>
            <a:lvl3pPr>
              <a:defRPr sz="1905"/>
            </a:lvl3pPr>
            <a:lvl4pPr>
              <a:defRPr sz="1693"/>
            </a:lvl4pPr>
            <a:lvl5pPr>
              <a:defRPr sz="1693"/>
            </a:lvl5pPr>
            <a:lvl6pPr>
              <a:defRPr sz="1693"/>
            </a:lvl6pPr>
            <a:lvl7pPr>
              <a:defRPr sz="1693"/>
            </a:lvl7pPr>
            <a:lvl8pPr>
              <a:defRPr sz="1693"/>
            </a:lvl8pPr>
            <a:lvl9pPr>
              <a:defRPr sz="1693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C89D9E-DB21-41BF-9CD8-9F204E4171A8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8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E3DFA7-DBBB-4A8D-A292-7F88766BB69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4173608882"/>
      </p:ext>
    </p:extLst>
  </p:cSld>
  <p:clrMapOvr>
    <a:masterClrMapping/>
  </p:clrMapOvr>
  <p:hf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63872A-2F7F-4CB5-897A-E18254F517E2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4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FC43E8-7B6E-4C42-B2FD-BE2830D0AC20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302486557"/>
      </p:ext>
    </p:extLst>
  </p:cSld>
  <p:clrMapOvr>
    <a:masterClrMapping/>
  </p:clrMapOvr>
  <p:hf hd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010568-12AE-48FF-BEB4-16B7007CB179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3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91F6A-E80E-420B-A95F-827A65E8793D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10288544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085" cy="1162050"/>
          </a:xfrm>
        </p:spPr>
        <p:txBody>
          <a:bodyPr anchor="b"/>
          <a:lstStyle>
            <a:lvl1pPr algn="l">
              <a:defRPr sz="2117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6734" y="273050"/>
            <a:ext cx="6815667" cy="5853113"/>
          </a:xfrm>
        </p:spPr>
        <p:txBody>
          <a:bodyPr/>
          <a:lstStyle>
            <a:lvl1pPr>
              <a:defRPr sz="3387"/>
            </a:lvl1pPr>
            <a:lvl2pPr>
              <a:defRPr sz="2963"/>
            </a:lvl2pPr>
            <a:lvl3pPr>
              <a:defRPr sz="2540"/>
            </a:lvl3pPr>
            <a:lvl4pPr>
              <a:defRPr sz="2117"/>
            </a:lvl4pPr>
            <a:lvl5pPr>
              <a:defRPr sz="2117"/>
            </a:lvl5pPr>
            <a:lvl6pPr>
              <a:defRPr sz="2117"/>
            </a:lvl6pPr>
            <a:lvl7pPr>
              <a:defRPr sz="2117"/>
            </a:lvl7pPr>
            <a:lvl8pPr>
              <a:defRPr sz="2117"/>
            </a:lvl8pPr>
            <a:lvl9pPr>
              <a:defRPr sz="2117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085" cy="4691063"/>
          </a:xfrm>
        </p:spPr>
        <p:txBody>
          <a:bodyPr/>
          <a:lstStyle>
            <a:lvl1pPr marL="0" indent="0">
              <a:buNone/>
              <a:defRPr sz="1482"/>
            </a:lvl1pPr>
            <a:lvl2pPr marL="483855" indent="0">
              <a:buNone/>
              <a:defRPr sz="1270"/>
            </a:lvl2pPr>
            <a:lvl3pPr marL="967710" indent="0">
              <a:buNone/>
              <a:defRPr sz="1058"/>
            </a:lvl3pPr>
            <a:lvl4pPr marL="1451564" indent="0">
              <a:buNone/>
              <a:defRPr sz="952"/>
            </a:lvl4pPr>
            <a:lvl5pPr marL="1935419" indent="0">
              <a:buNone/>
              <a:defRPr sz="952"/>
            </a:lvl5pPr>
            <a:lvl6pPr marL="2419274" indent="0">
              <a:buNone/>
              <a:defRPr sz="952"/>
            </a:lvl6pPr>
            <a:lvl7pPr marL="2903129" indent="0">
              <a:buNone/>
              <a:defRPr sz="952"/>
            </a:lvl7pPr>
            <a:lvl8pPr marL="3386983" indent="0">
              <a:buNone/>
              <a:defRPr sz="952"/>
            </a:lvl8pPr>
            <a:lvl9pPr marL="3870838" indent="0">
              <a:buNone/>
              <a:defRPr sz="95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87FBBE-C8E9-4753-AA03-66B6F4B6FA4E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173B9E-E075-41A2-9430-A7F5E35F8CD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50114540"/>
      </p:ext>
    </p:extLst>
  </p:cSld>
  <p:clrMapOvr>
    <a:masterClrMapping/>
  </p:clrMapOvr>
  <p:hf hd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380676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117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717" y="612776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387"/>
            </a:lvl1pPr>
            <a:lvl2pPr marL="483855" indent="0">
              <a:buNone/>
              <a:defRPr sz="2963"/>
            </a:lvl2pPr>
            <a:lvl3pPr marL="967710" indent="0">
              <a:buNone/>
              <a:defRPr sz="2540"/>
            </a:lvl3pPr>
            <a:lvl4pPr marL="1451564" indent="0">
              <a:buNone/>
              <a:defRPr sz="2117"/>
            </a:lvl4pPr>
            <a:lvl5pPr marL="1935419" indent="0">
              <a:buNone/>
              <a:defRPr sz="2117"/>
            </a:lvl5pPr>
            <a:lvl6pPr marL="2419274" indent="0">
              <a:buNone/>
              <a:defRPr sz="2117"/>
            </a:lvl6pPr>
            <a:lvl7pPr marL="2903129" indent="0">
              <a:buNone/>
              <a:defRPr sz="2117"/>
            </a:lvl7pPr>
            <a:lvl8pPr marL="3386983" indent="0">
              <a:buNone/>
              <a:defRPr sz="2117"/>
            </a:lvl8pPr>
            <a:lvl9pPr marL="3870838" indent="0">
              <a:buNone/>
              <a:defRPr sz="2117"/>
            </a:lvl9pPr>
          </a:lstStyle>
          <a:p>
            <a:pPr lvl="0"/>
            <a:endParaRPr lang="it-IT" noProof="0" smtClean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82"/>
            </a:lvl1pPr>
            <a:lvl2pPr marL="483855" indent="0">
              <a:buNone/>
              <a:defRPr sz="1270"/>
            </a:lvl2pPr>
            <a:lvl3pPr marL="967710" indent="0">
              <a:buNone/>
              <a:defRPr sz="1058"/>
            </a:lvl3pPr>
            <a:lvl4pPr marL="1451564" indent="0">
              <a:buNone/>
              <a:defRPr sz="952"/>
            </a:lvl4pPr>
            <a:lvl5pPr marL="1935419" indent="0">
              <a:buNone/>
              <a:defRPr sz="952"/>
            </a:lvl5pPr>
            <a:lvl6pPr marL="2419274" indent="0">
              <a:buNone/>
              <a:defRPr sz="952"/>
            </a:lvl6pPr>
            <a:lvl7pPr marL="2903129" indent="0">
              <a:buNone/>
              <a:defRPr sz="952"/>
            </a:lvl7pPr>
            <a:lvl8pPr marL="3386983" indent="0">
              <a:buNone/>
              <a:defRPr sz="952"/>
            </a:lvl8pPr>
            <a:lvl9pPr marL="3870838" indent="0">
              <a:buNone/>
              <a:defRPr sz="952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98ABA-6467-4FCF-8818-D813687E6948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6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4CCF4-B9AB-4436-BE1C-39E35ABC20A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648917446"/>
      </p:ext>
    </p:extLst>
  </p:cSld>
  <p:clrMapOvr>
    <a:masterClrMapping/>
  </p:clrMapOvr>
  <p:hf hd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71585-9C8B-4152-BC00-DBADC3681068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81888-0148-47EC-B3E0-7594FCFBB2E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2016708756"/>
      </p:ext>
    </p:extLst>
  </p:cSld>
  <p:clrMapOvr>
    <a:masterClrMapping/>
  </p:clrMapOvr>
  <p:hf hd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1" y="274639"/>
            <a:ext cx="27432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D1535B-59A8-4EA7-96E7-DD17F0E130EE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30DE4-6D7A-4EAA-B498-3E6B9EE5C7B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649578053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551918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504073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72274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00787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06791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6158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Modifica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41613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Modifica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27407E-0952-4EDD-AA4F-393AF834DD77}" type="datetimeFigureOut">
              <a:rPr lang="it-IT" smtClean="0"/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C5FEF4-9B21-44EE-8A6B-93D5B8D2FFE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007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Segnaposto titolo 1"/>
          <p:cNvSpPr>
            <a:spLocks noGrp="1"/>
          </p:cNvSpPr>
          <p:nvPr>
            <p:ph type="title"/>
          </p:nvPr>
        </p:nvSpPr>
        <p:spPr bwMode="auto">
          <a:xfrm>
            <a:off x="609302" y="273850"/>
            <a:ext cx="10973397" cy="11441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Segnaposto testo 2"/>
          <p:cNvSpPr>
            <a:spLocks noGrp="1"/>
          </p:cNvSpPr>
          <p:nvPr>
            <p:ph type="body" idx="1"/>
          </p:nvPr>
        </p:nvSpPr>
        <p:spPr bwMode="auto">
          <a:xfrm>
            <a:off x="609302" y="1599417"/>
            <a:ext cx="10973397" cy="45260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301" y="6355663"/>
            <a:ext cx="2845398" cy="366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hangingPunct="1">
              <a:defRPr sz="127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fld id="{F56F3208-872E-4B2D-8CAC-F72E66B22F14}" type="datetimeFigureOut">
              <a:rPr lang="it-IT"/>
              <a:pPr>
                <a:defRPr/>
              </a:pPr>
              <a:t>20/05/2022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551" y="6355663"/>
            <a:ext cx="3860900" cy="3662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hangingPunct="1">
              <a:defRPr sz="1270">
                <a:solidFill>
                  <a:schemeClr val="tx1">
                    <a:tint val="75000"/>
                  </a:schemeClr>
                </a:solidFill>
                <a:latin typeface="Calibri" pitchFamily="32" charset="0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301" y="6355663"/>
            <a:ext cx="2845398" cy="366253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70">
                <a:solidFill>
                  <a:srgbClr val="898989"/>
                </a:solidFill>
                <a:ea typeface="Arial Unicode MS" pitchFamily="34" charset="-128"/>
              </a:defRPr>
            </a:lvl1pPr>
          </a:lstStyle>
          <a:p>
            <a:pPr>
              <a:defRPr/>
            </a:pPr>
            <a:fld id="{3B6DBB37-84C4-4CF4-8B26-9E08811DC2AA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  <p:extLst>
      <p:ext uri="{BB962C8B-B14F-4D97-AF65-F5344CB8AC3E}">
        <p14:creationId xmlns:p14="http://schemas.microsoft.com/office/powerpoint/2010/main" val="3112161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657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5pPr>
      <a:lvl6pPr marL="483855" algn="ctr" rtl="0" fontAlgn="base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6pPr>
      <a:lvl7pPr marL="967710" algn="ctr" rtl="0" fontAlgn="base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7pPr>
      <a:lvl8pPr marL="1451564" algn="ctr" rtl="0" fontAlgn="base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8pPr>
      <a:lvl9pPr marL="1935419" algn="ctr" rtl="0" fontAlgn="base">
        <a:spcBef>
          <a:spcPct val="0"/>
        </a:spcBef>
        <a:spcAft>
          <a:spcPct val="0"/>
        </a:spcAft>
        <a:defRPr sz="4657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62891" indent="-362891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387" kern="1200">
          <a:solidFill>
            <a:schemeClr val="tx1"/>
          </a:solidFill>
          <a:latin typeface="+mn-lt"/>
          <a:ea typeface="+mn-ea"/>
          <a:cs typeface="+mn-cs"/>
        </a:defRPr>
      </a:lvl1pPr>
      <a:lvl2pPr marL="786264" indent="-302409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963" kern="1200">
          <a:solidFill>
            <a:schemeClr val="tx1"/>
          </a:solidFill>
          <a:latin typeface="+mn-lt"/>
          <a:ea typeface="+mn-ea"/>
          <a:cs typeface="+mn-cs"/>
        </a:defRPr>
      </a:lvl2pPr>
      <a:lvl3pPr marL="1209637" indent="-24192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540" kern="1200">
          <a:solidFill>
            <a:schemeClr val="tx1"/>
          </a:solidFill>
          <a:latin typeface="+mn-lt"/>
          <a:ea typeface="+mn-ea"/>
          <a:cs typeface="+mn-cs"/>
        </a:defRPr>
      </a:lvl3pPr>
      <a:lvl4pPr marL="1693492" indent="-24192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117" kern="1200">
          <a:solidFill>
            <a:schemeClr val="tx1"/>
          </a:solidFill>
          <a:latin typeface="+mn-lt"/>
          <a:ea typeface="+mn-ea"/>
          <a:cs typeface="+mn-cs"/>
        </a:defRPr>
      </a:lvl4pPr>
      <a:lvl5pPr marL="2177346" indent="-241927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117" kern="1200">
          <a:solidFill>
            <a:schemeClr val="tx1"/>
          </a:solidFill>
          <a:latin typeface="+mn-lt"/>
          <a:ea typeface="+mn-ea"/>
          <a:cs typeface="+mn-cs"/>
        </a:defRPr>
      </a:lvl5pPr>
      <a:lvl6pPr marL="2661201" indent="-241927" algn="l" defTabSz="9677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7" kern="1200">
          <a:solidFill>
            <a:schemeClr val="tx1"/>
          </a:solidFill>
          <a:latin typeface="+mn-lt"/>
          <a:ea typeface="+mn-ea"/>
          <a:cs typeface="+mn-cs"/>
        </a:defRPr>
      </a:lvl6pPr>
      <a:lvl7pPr marL="3145056" indent="-241927" algn="l" defTabSz="9677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7" kern="1200">
          <a:solidFill>
            <a:schemeClr val="tx1"/>
          </a:solidFill>
          <a:latin typeface="+mn-lt"/>
          <a:ea typeface="+mn-ea"/>
          <a:cs typeface="+mn-cs"/>
        </a:defRPr>
      </a:lvl7pPr>
      <a:lvl8pPr marL="3628911" indent="-241927" algn="l" defTabSz="9677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7" kern="1200">
          <a:solidFill>
            <a:schemeClr val="tx1"/>
          </a:solidFill>
          <a:latin typeface="+mn-lt"/>
          <a:ea typeface="+mn-ea"/>
          <a:cs typeface="+mn-cs"/>
        </a:defRPr>
      </a:lvl8pPr>
      <a:lvl9pPr marL="4112765" indent="-241927" algn="l" defTabSz="967710" rtl="0" eaLnBrk="1" latinLnBrk="0" hangingPunct="1">
        <a:spcBef>
          <a:spcPct val="20000"/>
        </a:spcBef>
        <a:buFont typeface="Arial" panose="020B0604020202020204" pitchFamily="34" charset="0"/>
        <a:buChar char="•"/>
        <a:defRPr sz="211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1pPr>
      <a:lvl2pPr marL="483855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2pPr>
      <a:lvl3pPr marL="967710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3pPr>
      <a:lvl4pPr marL="1451564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4pPr>
      <a:lvl5pPr marL="1935419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5pPr>
      <a:lvl6pPr marL="2419274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6pPr>
      <a:lvl7pPr marL="2903129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7pPr>
      <a:lvl8pPr marL="3386983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8pPr>
      <a:lvl9pPr marL="3870838" algn="l" defTabSz="967710" rtl="0" eaLnBrk="1" latinLnBrk="0" hangingPunct="1">
        <a:defRPr sz="19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698" name="Gruppo 1"/>
          <p:cNvGrpSpPr>
            <a:grpSpLocks/>
          </p:cNvGrpSpPr>
          <p:nvPr/>
        </p:nvGrpSpPr>
        <p:grpSpPr bwMode="auto">
          <a:xfrm>
            <a:off x="647701" y="200026"/>
            <a:ext cx="10766528" cy="6477000"/>
            <a:chOff x="-86434" y="0"/>
            <a:chExt cx="9806581" cy="6756629"/>
          </a:xfrm>
        </p:grpSpPr>
        <p:sp>
          <p:nvSpPr>
            <p:cNvPr id="29701" name="Rettangolo 1"/>
            <p:cNvSpPr>
              <a:spLocks noChangeArrowheads="1"/>
            </p:cNvSpPr>
            <p:nvPr/>
          </p:nvSpPr>
          <p:spPr bwMode="auto">
            <a:xfrm>
              <a:off x="-86434" y="2909549"/>
              <a:ext cx="9749759" cy="3847080"/>
            </a:xfrm>
            <a:prstGeom prst="rect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miter lim="800000"/>
              <a:headEnd/>
              <a:tailEnd/>
            </a:ln>
          </p:spPr>
          <p:txBody>
            <a:bodyPr/>
            <a:lstStyle/>
            <a:p>
              <a:pPr defTabSz="475455"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 sz="1905">
                <a:solidFill>
                  <a:srgbClr val="FFFFFF"/>
                </a:solidFill>
                <a:latin typeface="Calibri" panose="020F0502020204030204" pitchFamily="34" charset="0"/>
                <a:ea typeface="MS PGothic" panose="020B0600070205080204" pitchFamily="34" charset="-128"/>
              </a:endParaRPr>
            </a:p>
          </p:txBody>
        </p:sp>
        <p:sp>
          <p:nvSpPr>
            <p:cNvPr id="29702" name="Rettangolo 1"/>
            <p:cNvSpPr>
              <a:spLocks noChangeArrowheads="1"/>
            </p:cNvSpPr>
            <p:nvPr/>
          </p:nvSpPr>
          <p:spPr bwMode="auto">
            <a:xfrm>
              <a:off x="1279" y="0"/>
              <a:ext cx="9718868" cy="287977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</p:spPr>
          <p:txBody>
            <a:bodyPr/>
            <a:lstStyle>
              <a:lvl1pPr defTabSz="508000"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1pPr>
              <a:lvl2pPr defTabSz="508000"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2pPr>
              <a:lvl3pPr defTabSz="508000"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3pPr>
              <a:lvl4pPr defTabSz="508000"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4pPr>
              <a:lvl5pPr defTabSz="508000"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5pPr>
              <a:lvl6pPr marL="2514600" indent="-228600" defTabSz="508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6pPr>
              <a:lvl7pPr marL="2971800" indent="-228600" defTabSz="508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7pPr>
              <a:lvl8pPr marL="3429000" indent="-228600" defTabSz="508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8pPr>
              <a:lvl9pPr marL="3886200" indent="-228600" defTabSz="5080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bg1"/>
                  </a:solidFill>
                  <a:latin typeface="Calibri" panose="020F0502020204030204" pitchFamily="34" charset="0"/>
                  <a:ea typeface="MS PGothic" panose="020B0600070205080204" pitchFamily="34" charset="-128"/>
                </a:defRPr>
              </a:lvl9pPr>
            </a:lstStyle>
            <a:p>
              <a:pPr defTabSz="537616" fontAlgn="base">
                <a:spcBef>
                  <a:spcPct val="0"/>
                </a:spcBef>
                <a:spcAft>
                  <a:spcPct val="0"/>
                </a:spcAft>
              </a:pPr>
              <a:endParaRPr lang="it-IT" altLang="it-IT" sz="1905">
                <a:solidFill>
                  <a:srgbClr val="FFFFFF"/>
                </a:solidFill>
              </a:endParaRPr>
            </a:p>
          </p:txBody>
        </p:sp>
      </p:grpSp>
      <p:sp>
        <p:nvSpPr>
          <p:cNvPr id="29699" name="Text Box 2"/>
          <p:cNvSpPr txBox="1">
            <a:spLocks noChangeArrowheads="1"/>
          </p:cNvSpPr>
          <p:nvPr/>
        </p:nvSpPr>
        <p:spPr bwMode="auto">
          <a:xfrm>
            <a:off x="1905095" y="4038862"/>
            <a:ext cx="8585100" cy="1305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07981" tIns="56149" rIns="107981" bIns="56149">
            <a:spAutoFit/>
          </a:bodyPr>
          <a:lstStyle>
            <a:lvl1pPr defTabSz="1866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defTabSz="1866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defTabSz="1866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defTabSz="1866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defTabSz="1866900"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defTabSz="1866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defTabSz="1866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defTabSz="1866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defTabSz="1866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bg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defTabSz="197574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altLang="it-IT" sz="2540" b="1" dirty="0" smtClean="0">
                <a:solidFill>
                  <a:srgbClr val="000000"/>
                </a:solidFill>
              </a:rPr>
              <a:t>DIREZIONE DI PROGETTO PROMOZIONE GIOVANILE E TRANSIZIONE SCUOLA-LAVORO</a:t>
            </a:r>
            <a:endParaRPr lang="it-IT" altLang="it-IT" sz="2540" b="1" dirty="0" smtClean="0">
              <a:solidFill>
                <a:srgbClr val="000000"/>
              </a:solidFill>
            </a:endParaRPr>
          </a:p>
          <a:p>
            <a:pPr algn="ctr" defTabSz="1975740" fontAlgn="base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it-IT" altLang="it-IT" sz="2540" b="1" dirty="0" smtClean="0">
                <a:solidFill>
                  <a:srgbClr val="000000"/>
                </a:solidFill>
              </a:rPr>
              <a:t>I </a:t>
            </a:r>
            <a:r>
              <a:rPr lang="it-IT" altLang="it-IT" sz="2540" b="1" dirty="0">
                <a:solidFill>
                  <a:srgbClr val="000000"/>
                </a:solidFill>
              </a:rPr>
              <a:t>PROGETTI </a:t>
            </a:r>
            <a:r>
              <a:rPr lang="it-IT" altLang="it-IT" sz="2540" b="1" dirty="0" smtClean="0">
                <a:solidFill>
                  <a:srgbClr val="000000"/>
                </a:solidFill>
              </a:rPr>
              <a:t>FINANZIATI</a:t>
            </a:r>
            <a:endParaRPr lang="it-IT" altLang="it-IT" sz="2540" b="1" dirty="0">
              <a:solidFill>
                <a:srgbClr val="000000"/>
              </a:solidFill>
            </a:endParaRPr>
          </a:p>
        </p:txBody>
      </p:sp>
      <p:pic>
        <p:nvPicPr>
          <p:cNvPr id="29700" name="Immagin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9434" y="-1001314"/>
            <a:ext cx="2693135" cy="381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52479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“MIG-WORK”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NOVEMBRE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26205" y="1755748"/>
            <a:ext cx="9032270" cy="3742087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Finalità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b="1" dirty="0">
              <a:solidFill>
                <a:prstClr val="black"/>
              </a:solidFill>
              <a:latin typeface="Calibri"/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</a:rPr>
              <a:t>Il progetto </a:t>
            </a:r>
            <a:r>
              <a:rPr lang="it-IT" sz="1482" b="1" dirty="0">
                <a:solidFill>
                  <a:prstClr val="black"/>
                </a:solidFill>
              </a:rPr>
              <a:t>MIG-WORK</a:t>
            </a:r>
            <a:r>
              <a:rPr lang="it-IT" sz="1482" dirty="0">
                <a:solidFill>
                  <a:prstClr val="black"/>
                </a:solidFill>
              </a:rPr>
              <a:t> </a:t>
            </a:r>
            <a:r>
              <a:rPr lang="it-IT" sz="1482" dirty="0" smtClean="0">
                <a:solidFill>
                  <a:prstClr val="black"/>
                </a:solidFill>
              </a:rPr>
              <a:t>– </a:t>
            </a:r>
            <a:r>
              <a:rPr lang="it-IT" sz="1482" b="1" dirty="0" err="1" smtClean="0">
                <a:solidFill>
                  <a:prstClr val="black"/>
                </a:solidFill>
              </a:rPr>
              <a:t>MiGeneration</a:t>
            </a:r>
            <a:r>
              <a:rPr lang="it-IT" sz="1482" b="1" dirty="0" smtClean="0">
                <a:solidFill>
                  <a:prstClr val="black"/>
                </a:solidFill>
              </a:rPr>
              <a:t>-Work</a:t>
            </a:r>
            <a:r>
              <a:rPr lang="it-IT" sz="1482" dirty="0" smtClean="0">
                <a:solidFill>
                  <a:prstClr val="black"/>
                </a:solidFill>
              </a:rPr>
              <a:t> persegue </a:t>
            </a:r>
            <a:r>
              <a:rPr lang="it-IT" sz="1482" dirty="0">
                <a:solidFill>
                  <a:prstClr val="black"/>
                </a:solidFill>
              </a:rPr>
              <a:t>un duplice ordine di </a:t>
            </a:r>
            <a:r>
              <a:rPr lang="it-IT" sz="1482" dirty="0" smtClean="0">
                <a:solidFill>
                  <a:prstClr val="black"/>
                </a:solidFill>
              </a:rPr>
              <a:t>finalità</a:t>
            </a:r>
            <a:r>
              <a:rPr lang="it-IT" sz="1482" dirty="0">
                <a:solidFill>
                  <a:prstClr val="black"/>
                </a:solidFill>
              </a:rPr>
              <a:t>:</a:t>
            </a:r>
            <a:endParaRPr lang="it-IT" sz="1482" dirty="0" smtClean="0">
              <a:solidFill>
                <a:prstClr val="black"/>
              </a:solidFill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482" dirty="0" smtClean="0">
              <a:solidFill>
                <a:prstClr val="black"/>
              </a:solidFill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La prima </a:t>
            </a:r>
            <a:r>
              <a:rPr lang="it-IT" sz="1482" dirty="0">
                <a:solidFill>
                  <a:prstClr val="black"/>
                </a:solidFill>
              </a:rPr>
              <a:t>è quella di sviluppare processi innovativi di intercettazione, ingaggio e impatto sui ragazzi/e che non studiano e non lavorano (c.d. </a:t>
            </a:r>
            <a:r>
              <a:rPr lang="it-IT" sz="1482" b="1" dirty="0">
                <a:solidFill>
                  <a:prstClr val="black"/>
                </a:solidFill>
              </a:rPr>
              <a:t>NEE</a:t>
            </a:r>
            <a:r>
              <a:rPr lang="it-IT" sz="1482" dirty="0">
                <a:solidFill>
                  <a:prstClr val="black"/>
                </a:solidFill>
              </a:rPr>
              <a:t>T), di coloro che hanno lasciato precocemente gli studi (c.d. </a:t>
            </a:r>
            <a:r>
              <a:rPr lang="it-IT" sz="1482" b="1" dirty="0">
                <a:solidFill>
                  <a:prstClr val="black"/>
                </a:solidFill>
              </a:rPr>
              <a:t>ELET</a:t>
            </a:r>
            <a:r>
              <a:rPr lang="it-IT" sz="1482" dirty="0">
                <a:solidFill>
                  <a:prstClr val="black"/>
                </a:solidFill>
              </a:rPr>
              <a:t>) e dei ragazzi/e che sono prossimi a sviluppare la condizione di NEET o ELET, lavorando in contemporanea ed in modo reciprocamente arricchente a livello cittadino e di prossimità territoriale, valorizzando reti esistenti ed individuando e tenendo vive nuove connessioni, favorendo l’ibridazione tra profit e non profit, pubblico-privato, comunità educante-famiglia, riducendo le barriere di accesso all’occupazione a breve e lungo termine. </a:t>
            </a:r>
            <a:endParaRPr lang="it-IT" sz="1482" dirty="0" smtClean="0">
              <a:solidFill>
                <a:prstClr val="black"/>
              </a:solidFill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482" dirty="0">
              <a:solidFill>
                <a:prstClr val="black"/>
              </a:solidFill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La seconda è quella di ampliare </a:t>
            </a:r>
            <a:r>
              <a:rPr lang="it-IT" sz="1482" dirty="0">
                <a:solidFill>
                  <a:prstClr val="black"/>
                </a:solidFill>
              </a:rPr>
              <a:t>ed approfondire la conoscenza del fenomeno dei NEET nella città di Milano per promuovere poi un lavoro culturale sugli stereotipi e i pregiudizi relativi al mondo del lavoro, alle professioni, alle prospettive di futuro emersi.</a:t>
            </a:r>
          </a:p>
        </p:txBody>
      </p:sp>
    </p:spTree>
    <p:extLst>
      <p:ext uri="{BB962C8B-B14F-4D97-AF65-F5344CB8AC3E}">
        <p14:creationId xmlns:p14="http://schemas.microsoft.com/office/powerpoint/2010/main" val="314708810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“MIG-WORK”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NOVEMBRE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26205" y="1258057"/>
            <a:ext cx="9032270" cy="5066544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Obiettivi generali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b="1" dirty="0">
              <a:solidFill>
                <a:prstClr val="black"/>
              </a:solidFill>
              <a:latin typeface="Calibri"/>
            </a:endParaRP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Potenziare </a:t>
            </a:r>
            <a:r>
              <a:rPr lang="it-IT" sz="1400" dirty="0">
                <a:solidFill>
                  <a:prstClr val="black"/>
                </a:solidFill>
              </a:rPr>
              <a:t>l'intercettazione e l'aggancio dei ragazzi/e nella condizione di NEET e di quelli che sono prossimi ad entrarvi, attraverso strategie diversificate a seconda della tipologia dei ragazzi/e </a:t>
            </a:r>
            <a:r>
              <a:rPr lang="it-IT" sz="1400" dirty="0" err="1">
                <a:solidFill>
                  <a:prstClr val="black"/>
                </a:solidFill>
              </a:rPr>
              <a:t>e</a:t>
            </a:r>
            <a:r>
              <a:rPr lang="it-IT" sz="1400" dirty="0">
                <a:solidFill>
                  <a:prstClr val="black"/>
                </a:solidFill>
              </a:rPr>
              <a:t> con particolare attenzione a coloro che frequentemente rimangono "fuori dai radar" dei servizi e progetti sui NEET.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Riattivare </a:t>
            </a:r>
            <a:r>
              <a:rPr lang="it-IT" sz="1400" dirty="0">
                <a:solidFill>
                  <a:prstClr val="black"/>
                </a:solidFill>
              </a:rPr>
              <a:t>nei ragazzi/e la motivazione a ricercare e costruire il proprio futuro, a partire dalla consapevolezza e la fiducia nelle proprie attitudini e capacità e nelle possibilità presenti nel tessuto sociale e produttivo.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Accrescere </a:t>
            </a:r>
            <a:r>
              <a:rPr lang="it-IT" sz="1400" dirty="0">
                <a:solidFill>
                  <a:prstClr val="black"/>
                </a:solidFill>
              </a:rPr>
              <a:t>le competenze e le soft </a:t>
            </a:r>
            <a:r>
              <a:rPr lang="it-IT" sz="1400" dirty="0" err="1">
                <a:solidFill>
                  <a:prstClr val="black"/>
                </a:solidFill>
              </a:rPr>
              <a:t>skill</a:t>
            </a:r>
            <a:r>
              <a:rPr lang="it-IT" sz="1400" dirty="0">
                <a:solidFill>
                  <a:prstClr val="black"/>
                </a:solidFill>
              </a:rPr>
              <a:t> dei ragazzi tra i 14 e i 18 anni funzionali al percorso formativo/lavorativo individuato con il ragazzo.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Migliorare </a:t>
            </a:r>
            <a:r>
              <a:rPr lang="it-IT" sz="1400" dirty="0">
                <a:solidFill>
                  <a:prstClr val="black"/>
                </a:solidFill>
              </a:rPr>
              <a:t>la qualità delle relazioni del e attorno al ragazzo, coinvolgendo la comunità educante.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Aumentare </a:t>
            </a:r>
            <a:r>
              <a:rPr lang="it-IT" sz="1400" dirty="0">
                <a:solidFill>
                  <a:prstClr val="black"/>
                </a:solidFill>
              </a:rPr>
              <a:t>la sensibilizzazione e l’ingaggio di imprese e realtà profit in percorsi di formazione/orientamento/inserimento lavorativo capaci di far esplorare ai ragazzi/e in condizione di NEET mondi lavorativi e formativi che non conoscono e abilità e potenzialità che non sono consapevoli di possedere. 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Implementare </a:t>
            </a:r>
            <a:r>
              <a:rPr lang="it-IT" sz="1400" dirty="0">
                <a:solidFill>
                  <a:prstClr val="black"/>
                </a:solidFill>
              </a:rPr>
              <a:t>la comunicazione e la collaborazione tra le realtà e i progetti che si occupano di ragazzi/e in condizione di NEET, creando procedure e prassi per un lavoro continuativo multidisciplinare, in cui, in funzione dei bisogni rilevati, ciascuno assuma un ruolo nella rete, interdipendente e sinergico con quello degli altri attori.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Destrutturare </a:t>
            </a:r>
            <a:r>
              <a:rPr lang="it-IT" sz="1400" dirty="0">
                <a:solidFill>
                  <a:prstClr val="black"/>
                </a:solidFill>
              </a:rPr>
              <a:t>i pregiudizi e i luoghi comuni di adulti e ragazzi rispetto al mondo del lavoro, le professioni, il futuro. </a:t>
            </a:r>
          </a:p>
        </p:txBody>
      </p:sp>
    </p:spTree>
    <p:extLst>
      <p:ext uri="{BB962C8B-B14F-4D97-AF65-F5344CB8AC3E}">
        <p14:creationId xmlns:p14="http://schemas.microsoft.com/office/powerpoint/2010/main" val="9600075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“MIG-WORK”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NOVEMBRE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96494" y="1362832"/>
            <a:ext cx="9032270" cy="1808993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Aree d’intervento: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b="1" dirty="0">
              <a:solidFill>
                <a:prstClr val="black"/>
              </a:solidFill>
              <a:latin typeface="Calibri"/>
            </a:endParaRP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>
                <a:solidFill>
                  <a:prstClr val="black"/>
                </a:solidFill>
              </a:rPr>
              <a:t>Intercettazione ed aggancio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>
                <a:solidFill>
                  <a:prstClr val="black"/>
                </a:solidFill>
              </a:rPr>
              <a:t>Progettazione e realizzazione di percorsi formativi, di volontariato e di inserimento lavorativo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>
                <a:solidFill>
                  <a:prstClr val="black"/>
                </a:solidFill>
              </a:rPr>
              <a:t>Presa in </a:t>
            </a:r>
            <a:r>
              <a:rPr lang="it-IT" sz="1482" dirty="0" smtClean="0">
                <a:solidFill>
                  <a:prstClr val="black"/>
                </a:solidFill>
              </a:rPr>
              <a:t>carico </a:t>
            </a:r>
            <a:r>
              <a:rPr lang="it-IT" sz="1482" dirty="0">
                <a:solidFill>
                  <a:prstClr val="black"/>
                </a:solidFill>
              </a:rPr>
              <a:t>e definizione di percorsi individualizzati con i ragazzi/e in condizione di </a:t>
            </a:r>
            <a:r>
              <a:rPr lang="it-IT" sz="1482" dirty="0" err="1">
                <a:solidFill>
                  <a:prstClr val="black"/>
                </a:solidFill>
              </a:rPr>
              <a:t>neet</a:t>
            </a:r>
            <a:r>
              <a:rPr lang="it-IT" sz="1482" dirty="0">
                <a:solidFill>
                  <a:prstClr val="black"/>
                </a:solidFill>
              </a:rPr>
              <a:t>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>
                <a:solidFill>
                  <a:prstClr val="black"/>
                </a:solidFill>
              </a:rPr>
              <a:t>Valutazione partecipata con il ragazzo/a e ridefinizione del progetto di supporto e potenziamento</a:t>
            </a:r>
          </a:p>
        </p:txBody>
      </p:sp>
      <p:sp>
        <p:nvSpPr>
          <p:cNvPr id="7" name="Rettangolo con angoli arrotondati in diagonale 18"/>
          <p:cNvSpPr/>
          <p:nvPr/>
        </p:nvSpPr>
        <p:spPr>
          <a:xfrm>
            <a:off x="1668068" y="3351845"/>
            <a:ext cx="9032270" cy="248526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b="1" dirty="0" smtClean="0">
                <a:solidFill>
                  <a:prstClr val="black"/>
                </a:solidFill>
                <a:latin typeface="Calibri"/>
              </a:rPr>
              <a:t>Professionalità che saranno coinvolte:</a:t>
            </a:r>
          </a:p>
          <a:p>
            <a:pPr defTabSz="475455" eaLnBrk="0" fontAlgn="base" hangingPunct="0">
              <a:spcBef>
                <a:spcPct val="0"/>
              </a:spcBef>
              <a:defRPr/>
            </a:pPr>
            <a:endParaRPr lang="it-IT" b="1" dirty="0">
              <a:solidFill>
                <a:prstClr val="black"/>
              </a:solidFill>
              <a:latin typeface="Calibri"/>
            </a:endParaRP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coordinatore </a:t>
            </a:r>
            <a:r>
              <a:rPr lang="it-IT" sz="1482" dirty="0">
                <a:solidFill>
                  <a:prstClr val="black"/>
                </a:solidFill>
              </a:rPr>
              <a:t>di progetto, con esperienza nel ruolo;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educatori</a:t>
            </a:r>
            <a:r>
              <a:rPr lang="it-IT" sz="1482" dirty="0">
                <a:solidFill>
                  <a:prstClr val="black"/>
                </a:solidFill>
              </a:rPr>
              <a:t>, psicologi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mediatori </a:t>
            </a:r>
            <a:r>
              <a:rPr lang="it-IT" sz="1482" dirty="0">
                <a:solidFill>
                  <a:prstClr val="black"/>
                </a:solidFill>
              </a:rPr>
              <a:t>culturali,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orientatori</a:t>
            </a:r>
            <a:r>
              <a:rPr lang="it-IT" sz="1482" dirty="0">
                <a:solidFill>
                  <a:prstClr val="black"/>
                </a:solidFill>
              </a:rPr>
              <a:t>, </a:t>
            </a:r>
            <a:r>
              <a:rPr lang="it-IT" sz="1482" dirty="0" err="1">
                <a:solidFill>
                  <a:prstClr val="black"/>
                </a:solidFill>
              </a:rPr>
              <a:t>counselor</a:t>
            </a:r>
            <a:r>
              <a:rPr lang="it-IT" sz="1482" dirty="0">
                <a:solidFill>
                  <a:prstClr val="black"/>
                </a:solidFill>
              </a:rPr>
              <a:t>, tutor, case manager, mentori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esperti </a:t>
            </a:r>
            <a:r>
              <a:rPr lang="it-IT" sz="1482" dirty="0">
                <a:solidFill>
                  <a:prstClr val="black"/>
                </a:solidFill>
              </a:rPr>
              <a:t>del mercato del lavoro locale, formatori negli ambiti specialistici dei percorsi formativi proposti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err="1" smtClean="0">
                <a:solidFill>
                  <a:prstClr val="black"/>
                </a:solidFill>
              </a:rPr>
              <a:t>scouter</a:t>
            </a:r>
            <a:r>
              <a:rPr lang="it-IT" sz="1482" dirty="0" smtClean="0">
                <a:solidFill>
                  <a:prstClr val="black"/>
                </a:solidFill>
              </a:rPr>
              <a:t> </a:t>
            </a:r>
            <a:r>
              <a:rPr lang="it-IT" sz="1482" dirty="0">
                <a:solidFill>
                  <a:prstClr val="black"/>
                </a:solidFill>
              </a:rPr>
              <a:t>aziendali ed esperti di “</a:t>
            </a:r>
            <a:r>
              <a:rPr lang="it-IT" sz="1482" dirty="0" err="1">
                <a:solidFill>
                  <a:prstClr val="black"/>
                </a:solidFill>
              </a:rPr>
              <a:t>matching</a:t>
            </a:r>
            <a:r>
              <a:rPr lang="it-IT" sz="1482" dirty="0">
                <a:solidFill>
                  <a:prstClr val="black"/>
                </a:solidFill>
              </a:rPr>
              <a:t>” tra domanda e offerta di lavoro/tirocini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buFont typeface="Wingdings" panose="05000000000000000000" pitchFamily="2" charset="2"/>
              <a:buChar char="v"/>
              <a:defRPr/>
            </a:pPr>
            <a:r>
              <a:rPr lang="it-IT" sz="1482" dirty="0" smtClean="0">
                <a:solidFill>
                  <a:prstClr val="black"/>
                </a:solidFill>
              </a:rPr>
              <a:t>facilitatori </a:t>
            </a:r>
            <a:r>
              <a:rPr lang="it-IT" sz="1482" dirty="0">
                <a:solidFill>
                  <a:prstClr val="black"/>
                </a:solidFill>
              </a:rPr>
              <a:t>per le reti, community manager</a:t>
            </a:r>
          </a:p>
        </p:txBody>
      </p:sp>
    </p:spTree>
    <p:extLst>
      <p:ext uri="{BB962C8B-B14F-4D97-AF65-F5344CB8AC3E}">
        <p14:creationId xmlns:p14="http://schemas.microsoft.com/office/powerpoint/2010/main" val="347597637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23636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“YUS – YOUTH IN URBAN SPACE”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DURATA 26 MESI dall’1/2/2021 al 31/3/2023)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.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Finanziato nell’ambito del bando Erasmus+ “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Partenariati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strategici nel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settore dell’istruzione, della formazione e della gioventù– 2020”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Azione chiave 2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— Cooperazione per l’innovazione e lo scambio di buone prassi.</a:t>
            </a:r>
            <a:endParaRPr lang="it-IT" sz="1600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26205" y="1785328"/>
            <a:ext cx="9032270" cy="2681897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b="1" dirty="0">
                <a:solidFill>
                  <a:prstClr val="black"/>
                </a:solidFill>
              </a:rPr>
              <a:t>PARTNERSHIP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</a:rPr>
              <a:t>Capofila</a:t>
            </a:r>
            <a:r>
              <a:rPr lang="it-IT" sz="1500" b="1" dirty="0">
                <a:solidFill>
                  <a:prstClr val="black"/>
                </a:solidFill>
              </a:rPr>
              <a:t>: </a:t>
            </a:r>
            <a:r>
              <a:rPr lang="it-IT" sz="1500" dirty="0" err="1">
                <a:solidFill>
                  <a:prstClr val="black"/>
                </a:solidFill>
              </a:rPr>
              <a:t>Verein</a:t>
            </a:r>
            <a:r>
              <a:rPr lang="it-IT" sz="1500" dirty="0">
                <a:solidFill>
                  <a:prstClr val="black"/>
                </a:solidFill>
              </a:rPr>
              <a:t> </a:t>
            </a:r>
            <a:r>
              <a:rPr lang="it-IT" sz="1500" dirty="0" err="1">
                <a:solidFill>
                  <a:prstClr val="black"/>
                </a:solidFill>
              </a:rPr>
              <a:t>Wiener</a:t>
            </a:r>
            <a:r>
              <a:rPr lang="it-IT" sz="1500" dirty="0">
                <a:solidFill>
                  <a:prstClr val="black"/>
                </a:solidFill>
              </a:rPr>
              <a:t> </a:t>
            </a:r>
            <a:r>
              <a:rPr lang="it-IT" sz="1500" dirty="0" err="1">
                <a:solidFill>
                  <a:prstClr val="black"/>
                </a:solidFill>
              </a:rPr>
              <a:t>Jugendzentren</a:t>
            </a:r>
            <a:r>
              <a:rPr lang="it-IT" sz="1500" dirty="0">
                <a:solidFill>
                  <a:prstClr val="black"/>
                </a:solidFill>
              </a:rPr>
              <a:t> – Vienna - Austria (www.jugendzentren.at)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</a:rPr>
              <a:t>Partner: 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 err="1" smtClean="0">
                <a:solidFill>
                  <a:prstClr val="black"/>
                </a:solidFill>
              </a:rPr>
              <a:t>Donau</a:t>
            </a:r>
            <a:r>
              <a:rPr lang="it-IT" sz="1500" dirty="0" smtClean="0">
                <a:solidFill>
                  <a:prstClr val="black"/>
                </a:solidFill>
              </a:rPr>
              <a:t> </a:t>
            </a:r>
            <a:r>
              <a:rPr lang="it-IT" sz="1500" dirty="0" err="1">
                <a:solidFill>
                  <a:prstClr val="black"/>
                </a:solidFill>
              </a:rPr>
              <a:t>Universität</a:t>
            </a:r>
            <a:r>
              <a:rPr lang="it-IT" sz="1500" dirty="0">
                <a:solidFill>
                  <a:prstClr val="black"/>
                </a:solidFill>
              </a:rPr>
              <a:t> </a:t>
            </a:r>
            <a:r>
              <a:rPr lang="it-IT" sz="1500" dirty="0" err="1">
                <a:solidFill>
                  <a:prstClr val="black"/>
                </a:solidFill>
              </a:rPr>
              <a:t>Krems</a:t>
            </a:r>
            <a:r>
              <a:rPr lang="it-IT" sz="1500" dirty="0">
                <a:solidFill>
                  <a:prstClr val="black"/>
                </a:solidFill>
              </a:rPr>
              <a:t> – Austria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Municipalità di Helsinki (Dipartimento Politiche Giovanili) – </a:t>
            </a:r>
            <a:r>
              <a:rPr lang="it-IT" sz="1500" dirty="0" smtClean="0">
                <a:solidFill>
                  <a:prstClr val="black"/>
                </a:solidFill>
              </a:rPr>
              <a:t>Finlandia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Stuttgart </a:t>
            </a:r>
            <a:r>
              <a:rPr lang="it-IT" sz="1500" dirty="0" err="1">
                <a:solidFill>
                  <a:prstClr val="black"/>
                </a:solidFill>
              </a:rPr>
              <a:t>Jugendhaus</a:t>
            </a:r>
            <a:r>
              <a:rPr lang="it-IT" sz="1500" dirty="0">
                <a:solidFill>
                  <a:prstClr val="black"/>
                </a:solidFill>
              </a:rPr>
              <a:t> </a:t>
            </a:r>
            <a:r>
              <a:rPr lang="it-IT" sz="1500" dirty="0" err="1" smtClean="0">
                <a:solidFill>
                  <a:prstClr val="black"/>
                </a:solidFill>
              </a:rPr>
              <a:t>gGmbh</a:t>
            </a:r>
            <a:r>
              <a:rPr lang="it-IT" sz="1500" dirty="0" smtClean="0">
                <a:solidFill>
                  <a:prstClr val="black"/>
                </a:solidFill>
              </a:rPr>
              <a:t> – Germania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Comune di Milano – D.P. Promozione Giovanile e Transizione Scuola-Lavoro – Italia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Tempo Per L’Infanzia Cooperativa </a:t>
            </a:r>
            <a:r>
              <a:rPr lang="it-IT" sz="1500" dirty="0" smtClean="0">
                <a:solidFill>
                  <a:prstClr val="black"/>
                </a:solidFill>
              </a:rPr>
              <a:t>Sociale - Italia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500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619374" y="2223798"/>
            <a:ext cx="7705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  <p:sp>
        <p:nvSpPr>
          <p:cNvPr id="9" name="Rettangolo con angoli arrotondati in diagonale 18"/>
          <p:cNvSpPr/>
          <p:nvPr/>
        </p:nvSpPr>
        <p:spPr>
          <a:xfrm>
            <a:off x="1626205" y="4632203"/>
            <a:ext cx="9032270" cy="153999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b="1" dirty="0" smtClean="0">
                <a:solidFill>
                  <a:prstClr val="black"/>
                </a:solidFill>
              </a:rPr>
              <a:t>Destinatari</a:t>
            </a:r>
            <a:endParaRPr lang="it-IT" b="1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Il target principale che si intende raggiungere è quello degli operatori che lavorano con giovani.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Target secondario saranno i giovani stessi, prevalentemente per la fascia di età 15-25, intervistati e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“letti” attraverso lo sguardo degli operatori che con loro sono attivi quotidianamente.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3715757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23636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“YUS – YOUTH IN URBAN SPACE”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DURATA 26 MESI dall’1/2/2021 al 31/3/2023)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.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Finanziato nell’ambito del bando Erasmus+ “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Partenariati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strategici nel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settore dell’istruzione, della formazione e della gioventù– 2020”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Azione chiave 2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— Cooperazione per l’innovazione e lo scambio di buone prassi.</a:t>
            </a:r>
            <a:endParaRPr lang="it-IT" sz="1600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26205" y="1785328"/>
            <a:ext cx="8994170" cy="4253522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b="1" dirty="0" smtClean="0">
                <a:solidFill>
                  <a:prstClr val="black"/>
                </a:solidFill>
              </a:rPr>
              <a:t>Obiettivi</a:t>
            </a:r>
            <a:endParaRPr lang="it-IT" b="1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Il focus del progetto è l'utilizzo degli spazi pubblici da parte dei giovani di alcune importanti città europee, idea nata prima dell'emergenza </a:t>
            </a:r>
            <a:r>
              <a:rPr lang="it-IT" sz="1500" dirty="0" err="1">
                <a:solidFill>
                  <a:prstClr val="black"/>
                </a:solidFill>
              </a:rPr>
              <a:t>Covid</a:t>
            </a:r>
            <a:r>
              <a:rPr lang="it-IT" sz="1500" dirty="0">
                <a:solidFill>
                  <a:prstClr val="black"/>
                </a:solidFill>
              </a:rPr>
              <a:t> 19, ma che alla luce della situazione degli ultimi due anni assume un'importanza particolarmente significativa.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Il progetto è stato finanziato - a valere sui fondi Erasmus+ "Strategic Partnership" - dall'Agenzia Nazionale </a:t>
            </a:r>
            <a:r>
              <a:rPr lang="it-IT" sz="1500" dirty="0" smtClean="0">
                <a:solidFill>
                  <a:prstClr val="black"/>
                </a:solidFill>
              </a:rPr>
              <a:t>Austriaca. </a:t>
            </a:r>
            <a:r>
              <a:rPr lang="it-IT" sz="1500" dirty="0">
                <a:solidFill>
                  <a:prstClr val="black"/>
                </a:solidFill>
              </a:rPr>
              <a:t>Il capofila è </a:t>
            </a:r>
            <a:r>
              <a:rPr lang="it-IT" sz="1500" dirty="0" smtClean="0">
                <a:solidFill>
                  <a:prstClr val="black"/>
                </a:solidFill>
              </a:rPr>
              <a:t>un’importante </a:t>
            </a:r>
            <a:r>
              <a:rPr lang="it-IT" sz="1500" dirty="0">
                <a:solidFill>
                  <a:prstClr val="black"/>
                </a:solidFill>
              </a:rPr>
              <a:t>organizzazione di Vienna che gestisce oltre l'80% dei centri di aggregazione giovanile della città</a:t>
            </a:r>
            <a:r>
              <a:rPr lang="it-IT" sz="1500" dirty="0" smtClean="0">
                <a:solidFill>
                  <a:prstClr val="black"/>
                </a:solidFill>
              </a:rPr>
              <a:t>.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Il progetto </a:t>
            </a:r>
            <a:r>
              <a:rPr lang="it-IT" sz="1500" dirty="0">
                <a:solidFill>
                  <a:prstClr val="black"/>
                </a:solidFill>
              </a:rPr>
              <a:t>di ricerca </a:t>
            </a:r>
            <a:r>
              <a:rPr lang="it-IT" sz="1500" dirty="0" smtClean="0">
                <a:solidFill>
                  <a:prstClr val="black"/>
                </a:solidFill>
              </a:rPr>
              <a:t>prevede </a:t>
            </a:r>
            <a:r>
              <a:rPr lang="it-IT" sz="1500" dirty="0">
                <a:solidFill>
                  <a:prstClr val="black"/>
                </a:solidFill>
              </a:rPr>
              <a:t>momenti di confronto tra i partner internazionali, sia a livello di gruppo di progetto che di operatori. L'intenzione è quella di condividere la metodologia di ricerca impostata dall'Università di </a:t>
            </a:r>
            <a:r>
              <a:rPr lang="it-IT" sz="1500" dirty="0" err="1">
                <a:solidFill>
                  <a:prstClr val="black"/>
                </a:solidFill>
              </a:rPr>
              <a:t>Krems</a:t>
            </a:r>
            <a:r>
              <a:rPr lang="it-IT" sz="1500" dirty="0">
                <a:solidFill>
                  <a:prstClr val="black"/>
                </a:solidFill>
              </a:rPr>
              <a:t>, attuare in loco la ricerca e produrre un "</a:t>
            </a:r>
            <a:r>
              <a:rPr lang="it-IT" sz="1500" dirty="0" err="1">
                <a:solidFill>
                  <a:prstClr val="black"/>
                </a:solidFill>
              </a:rPr>
              <a:t>intellectual</a:t>
            </a:r>
            <a:r>
              <a:rPr lang="it-IT" sz="1500" dirty="0">
                <a:solidFill>
                  <a:prstClr val="black"/>
                </a:solidFill>
              </a:rPr>
              <a:t> </a:t>
            </a:r>
            <a:r>
              <a:rPr lang="it-IT" sz="1500" dirty="0" err="1">
                <a:solidFill>
                  <a:prstClr val="black"/>
                </a:solidFill>
              </a:rPr>
              <a:t>outup</a:t>
            </a:r>
            <a:r>
              <a:rPr lang="it-IT" sz="1500" dirty="0">
                <a:solidFill>
                  <a:prstClr val="black"/>
                </a:solidFill>
              </a:rPr>
              <a:t>" (costituito da vari elementi tra cui video, interviste e un documento di ricerca</a:t>
            </a:r>
            <a:r>
              <a:rPr lang="it-IT" sz="1500" dirty="0" smtClean="0">
                <a:solidFill>
                  <a:prstClr val="black"/>
                </a:solidFill>
              </a:rPr>
              <a:t>).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>
                <a:solidFill>
                  <a:prstClr val="black"/>
                </a:solidFill>
              </a:rPr>
              <a:t>Per la città di Milano, oltre all'Amministrazione comunale, è stata coinvolta anche la coop. </a:t>
            </a:r>
            <a:r>
              <a:rPr lang="it-IT" sz="1500" dirty="0" err="1">
                <a:solidFill>
                  <a:prstClr val="black"/>
                </a:solidFill>
              </a:rPr>
              <a:t>soc</a:t>
            </a:r>
            <a:r>
              <a:rPr lang="it-IT" sz="1500" dirty="0">
                <a:solidFill>
                  <a:prstClr val="black"/>
                </a:solidFill>
              </a:rPr>
              <a:t>. Tempo per l'Infanzia che gestisce un CAG accreditato nel Municipio 2 (e partecipa attivamente alla rete dei CAG accreditati). 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619374" y="2223798"/>
            <a:ext cx="7705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414038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236364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“YUS – YOUTH IN URBAN SPACE”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DURATA 26 MESI dall’1/2/2021 al 31/3/2023)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.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Finanziato nell’ambito del bando Erasmus+ “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Partenariati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strategici nel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settore dell’istruzione, della formazione e della gioventù– 2020” </a:t>
            </a:r>
            <a:r>
              <a:rPr lang="it-IT" sz="1600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Azione chiave 2 </a:t>
            </a:r>
            <a:r>
              <a:rPr lang="it-IT" sz="1600" b="1" dirty="0">
                <a:solidFill>
                  <a:prstClr val="white"/>
                </a:solidFill>
                <a:cs typeface="Calibri" panose="020F0502020204030204" pitchFamily="34" charset="0"/>
              </a:rPr>
              <a:t>— Cooperazione per l’innovazione e lo scambio di buone prassi.</a:t>
            </a:r>
            <a:endParaRPr lang="it-IT" sz="1600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0" name="Rettangolo con angoli arrotondati in diagonale 18"/>
          <p:cNvSpPr/>
          <p:nvPr/>
        </p:nvSpPr>
        <p:spPr>
          <a:xfrm>
            <a:off x="1626205" y="1785328"/>
            <a:ext cx="9032270" cy="4844185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b="1" dirty="0" smtClean="0">
                <a:solidFill>
                  <a:prstClr val="black"/>
                </a:solidFill>
              </a:rPr>
              <a:t>Azioni del progetto e prossime iniziative:</a:t>
            </a:r>
            <a:endParaRPr lang="it-IT" b="1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Realizzazione di 4 incontri </a:t>
            </a:r>
            <a:r>
              <a:rPr lang="it-IT" sz="1500" dirty="0">
                <a:solidFill>
                  <a:prstClr val="black"/>
                </a:solidFill>
              </a:rPr>
              <a:t>di “</a:t>
            </a:r>
            <a:r>
              <a:rPr lang="it-IT" sz="1500" dirty="0" err="1">
                <a:solidFill>
                  <a:prstClr val="black"/>
                </a:solidFill>
              </a:rPr>
              <a:t>study-visit</a:t>
            </a:r>
            <a:r>
              <a:rPr lang="it-IT" sz="1500" dirty="0">
                <a:solidFill>
                  <a:prstClr val="black"/>
                </a:solidFill>
              </a:rPr>
              <a:t> / job </a:t>
            </a:r>
            <a:r>
              <a:rPr lang="it-IT" sz="1500" dirty="0" err="1">
                <a:solidFill>
                  <a:prstClr val="black"/>
                </a:solidFill>
              </a:rPr>
              <a:t>shadowing</a:t>
            </a:r>
            <a:r>
              <a:rPr lang="it-IT" sz="1500" dirty="0">
                <a:solidFill>
                  <a:prstClr val="black"/>
                </a:solidFill>
              </a:rPr>
              <a:t>” </a:t>
            </a:r>
            <a:r>
              <a:rPr lang="it-IT" sz="1500" dirty="0" smtClean="0">
                <a:solidFill>
                  <a:prstClr val="black"/>
                </a:solidFill>
              </a:rPr>
              <a:t>nelle diverse </a:t>
            </a:r>
            <a:r>
              <a:rPr lang="it-IT" sz="1500" dirty="0">
                <a:solidFill>
                  <a:prstClr val="black"/>
                </a:solidFill>
              </a:rPr>
              <a:t>città partner. Gli incontri prevedono 6 operatori giovanili per ogni città partner, e </a:t>
            </a:r>
            <a:r>
              <a:rPr lang="it-IT" sz="1500" dirty="0" smtClean="0">
                <a:solidFill>
                  <a:prstClr val="black"/>
                </a:solidFill>
              </a:rPr>
              <a:t>sono </a:t>
            </a:r>
            <a:r>
              <a:rPr lang="it-IT" sz="1500" dirty="0">
                <a:solidFill>
                  <a:prstClr val="black"/>
                </a:solidFill>
              </a:rPr>
              <a:t>strutturati con alcuni elementi comuni </a:t>
            </a:r>
            <a:r>
              <a:rPr lang="it-IT" sz="1500" dirty="0" smtClean="0">
                <a:solidFill>
                  <a:prstClr val="black"/>
                </a:solidFill>
              </a:rPr>
              <a:t>:</a:t>
            </a:r>
            <a:endParaRPr lang="it-IT" sz="1500" dirty="0">
              <a:solidFill>
                <a:prstClr val="black"/>
              </a:solidFill>
            </a:endParaRP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3 </a:t>
            </a:r>
            <a:r>
              <a:rPr lang="it-IT" sz="1500" dirty="0">
                <a:solidFill>
                  <a:prstClr val="black"/>
                </a:solidFill>
              </a:rPr>
              <a:t>giorni di osservazione nei luoghi pubblici frequentati dai giovani, significativi per gli operatori giovanili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Momenti </a:t>
            </a:r>
            <a:r>
              <a:rPr lang="it-IT" sz="1500" dirty="0">
                <a:solidFill>
                  <a:prstClr val="black"/>
                </a:solidFill>
              </a:rPr>
              <a:t>di lavoro in comune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Brevi </a:t>
            </a:r>
            <a:r>
              <a:rPr lang="it-IT" sz="1500" dirty="0">
                <a:solidFill>
                  <a:prstClr val="black"/>
                </a:solidFill>
              </a:rPr>
              <a:t>visite a “</a:t>
            </a:r>
            <a:r>
              <a:rPr lang="it-IT" sz="1500" dirty="0" err="1">
                <a:solidFill>
                  <a:prstClr val="black"/>
                </a:solidFill>
              </a:rPr>
              <a:t>youth</a:t>
            </a:r>
            <a:r>
              <a:rPr lang="it-IT" sz="1500" dirty="0">
                <a:solidFill>
                  <a:prstClr val="black"/>
                </a:solidFill>
              </a:rPr>
              <a:t> work </a:t>
            </a:r>
            <a:r>
              <a:rPr lang="it-IT" sz="1500" dirty="0" err="1">
                <a:solidFill>
                  <a:prstClr val="black"/>
                </a:solidFill>
              </a:rPr>
              <a:t>units</a:t>
            </a:r>
            <a:r>
              <a:rPr lang="it-IT" sz="1500" dirty="0">
                <a:solidFill>
                  <a:prstClr val="black"/>
                </a:solidFill>
              </a:rPr>
              <a:t>” (es: una giornata in un CAG)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ts val="60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Breve </a:t>
            </a:r>
            <a:r>
              <a:rPr lang="it-IT" sz="1500" dirty="0">
                <a:solidFill>
                  <a:prstClr val="black"/>
                </a:solidFill>
              </a:rPr>
              <a:t>meeting finale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L’incontro di job </a:t>
            </a:r>
            <a:r>
              <a:rPr lang="it-IT" sz="1500" dirty="0" err="1" smtClean="0">
                <a:solidFill>
                  <a:prstClr val="black"/>
                </a:solidFill>
              </a:rPr>
              <a:t>shadowing</a:t>
            </a:r>
            <a:r>
              <a:rPr lang="it-IT" sz="1500" dirty="0" smtClean="0">
                <a:solidFill>
                  <a:prstClr val="black"/>
                </a:solidFill>
              </a:rPr>
              <a:t> previsto  </a:t>
            </a:r>
            <a:r>
              <a:rPr lang="it-IT" sz="1500" dirty="0">
                <a:solidFill>
                  <a:prstClr val="black"/>
                </a:solidFill>
              </a:rPr>
              <a:t>a Milano </a:t>
            </a:r>
            <a:r>
              <a:rPr lang="it-IT" sz="1500" dirty="0" smtClean="0">
                <a:solidFill>
                  <a:prstClr val="black"/>
                </a:solidFill>
              </a:rPr>
              <a:t>si è svolto dall’8 </a:t>
            </a:r>
            <a:r>
              <a:rPr lang="it-IT" sz="1500" dirty="0">
                <a:solidFill>
                  <a:prstClr val="black"/>
                </a:solidFill>
              </a:rPr>
              <a:t>al 14 </a:t>
            </a:r>
            <a:r>
              <a:rPr lang="it-IT" sz="1500" dirty="0" smtClean="0">
                <a:solidFill>
                  <a:prstClr val="black"/>
                </a:solidFill>
              </a:rPr>
              <a:t>maggio. Sono stati coinvolti gli operatori dei Centri di Aggregazione </a:t>
            </a:r>
            <a:r>
              <a:rPr lang="it-IT" sz="1500" dirty="0">
                <a:solidFill>
                  <a:prstClr val="black"/>
                </a:solidFill>
              </a:rPr>
              <a:t>Giovanile milanesi </a:t>
            </a:r>
            <a:r>
              <a:rPr lang="it-IT" sz="1500" dirty="0" smtClean="0">
                <a:solidFill>
                  <a:prstClr val="black"/>
                </a:solidFill>
              </a:rPr>
              <a:t>come occasione </a:t>
            </a:r>
            <a:r>
              <a:rPr lang="it-IT" sz="1500" dirty="0">
                <a:solidFill>
                  <a:prstClr val="black"/>
                </a:solidFill>
              </a:rPr>
              <a:t>di formazione e di confronto in una dimensione europea con realtà e colleghi che operano in contesti analoghi. </a:t>
            </a:r>
            <a:endParaRPr lang="it-IT" sz="1500" dirty="0" smtClean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Il prossimo incontro è previsto ad Helsinki nel mese di giugno, mentre a Stoccarda e a Vienna si sono già svolti (marzo e aprile 2022).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60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Nel </a:t>
            </a:r>
            <a:r>
              <a:rPr lang="it-IT" sz="1500" dirty="0">
                <a:solidFill>
                  <a:prstClr val="black"/>
                </a:solidFill>
              </a:rPr>
              <a:t>contempo il gruppo di lavoro sta entrando adesso nel vivo delle azioni previste dalla ricerca: </a:t>
            </a:r>
            <a:r>
              <a:rPr lang="it-IT" sz="1500" dirty="0" smtClean="0">
                <a:solidFill>
                  <a:prstClr val="black"/>
                </a:solidFill>
              </a:rPr>
              <a:t> (ricerca </a:t>
            </a:r>
            <a:r>
              <a:rPr lang="it-IT" sz="1500" dirty="0">
                <a:solidFill>
                  <a:prstClr val="black"/>
                </a:solidFill>
              </a:rPr>
              <a:t>desk di secondo </a:t>
            </a:r>
            <a:r>
              <a:rPr lang="it-IT" sz="1500" dirty="0" smtClean="0">
                <a:solidFill>
                  <a:prstClr val="black"/>
                </a:solidFill>
              </a:rPr>
              <a:t>livello, costruzione </a:t>
            </a:r>
            <a:r>
              <a:rPr lang="it-IT" sz="1500" dirty="0">
                <a:solidFill>
                  <a:prstClr val="black"/>
                </a:solidFill>
              </a:rPr>
              <a:t>questionari e focus per i </a:t>
            </a:r>
            <a:r>
              <a:rPr lang="it-IT" sz="1500" dirty="0" smtClean="0">
                <a:solidFill>
                  <a:prstClr val="black"/>
                </a:solidFill>
              </a:rPr>
              <a:t>giovani, costruzione </a:t>
            </a:r>
            <a:r>
              <a:rPr lang="it-IT" sz="1500" dirty="0">
                <a:solidFill>
                  <a:prstClr val="black"/>
                </a:solidFill>
              </a:rPr>
              <a:t>questionari e focus </a:t>
            </a:r>
            <a:r>
              <a:rPr lang="it-IT" sz="1500" dirty="0" err="1">
                <a:solidFill>
                  <a:prstClr val="black"/>
                </a:solidFill>
              </a:rPr>
              <a:t>groups</a:t>
            </a:r>
            <a:r>
              <a:rPr lang="it-IT" sz="1500" dirty="0">
                <a:solidFill>
                  <a:prstClr val="black"/>
                </a:solidFill>
              </a:rPr>
              <a:t> per gli operatori </a:t>
            </a:r>
            <a:r>
              <a:rPr lang="it-IT" sz="1500" dirty="0" smtClean="0">
                <a:solidFill>
                  <a:prstClr val="black"/>
                </a:solidFill>
              </a:rPr>
              <a:t>giovanili, ricerca </a:t>
            </a:r>
            <a:r>
              <a:rPr lang="it-IT" sz="1500" dirty="0">
                <a:solidFill>
                  <a:prstClr val="black"/>
                </a:solidFill>
              </a:rPr>
              <a:t>partecipata con giovani e operatori </a:t>
            </a:r>
            <a:r>
              <a:rPr lang="it-IT" sz="1500" dirty="0" smtClean="0">
                <a:solidFill>
                  <a:prstClr val="black"/>
                </a:solidFill>
              </a:rPr>
              <a:t>giovanili)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Ad ottobre Milano ospiterà un incontro del Gruppo di Coordinamento del Progetto (16 partecipanti).</a:t>
            </a:r>
            <a:endParaRPr lang="it-IT" sz="1500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500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  <a:latin typeface="Calibri"/>
              </a:rPr>
              <a:t> </a:t>
            </a:r>
          </a:p>
        </p:txBody>
      </p:sp>
      <p:sp>
        <p:nvSpPr>
          <p:cNvPr id="2" name="Rettangolo 1"/>
          <p:cNvSpPr/>
          <p:nvPr/>
        </p:nvSpPr>
        <p:spPr>
          <a:xfrm>
            <a:off x="2619374" y="2223798"/>
            <a:ext cx="7705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it-IT" dirty="0"/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0716767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1748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ttangolo con angoli arrotondati in diagonale 17"/>
          <p:cNvSpPr/>
          <p:nvPr/>
        </p:nvSpPr>
        <p:spPr>
          <a:xfrm>
            <a:off x="1626205" y="1404530"/>
            <a:ext cx="9102559" cy="1871585"/>
          </a:xfrm>
          <a:prstGeom prst="round2DiagRect">
            <a:avLst>
              <a:gd name="adj1" fmla="val 8793"/>
              <a:gd name="adj2" fmla="val 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PARTNERSHIP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b="1" dirty="0">
                <a:solidFill>
                  <a:prstClr val="black"/>
                </a:solidFill>
                <a:latin typeface="Calibri"/>
              </a:rPr>
              <a:t>Capofila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Regione Lombardia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b="1" dirty="0" err="1">
                <a:solidFill>
                  <a:prstClr val="black"/>
                </a:solidFill>
                <a:latin typeface="Calibri"/>
              </a:rPr>
              <a:t>Partners</a:t>
            </a:r>
            <a:r>
              <a:rPr lang="it-IT" sz="1482" b="1" dirty="0">
                <a:solidFill>
                  <a:prstClr val="black"/>
                </a:solidFill>
                <a:latin typeface="Calibri"/>
              </a:rPr>
              <a:t> 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Comune di Milano-Unità Centro Giustizia Riparativa e Mediazione Penale e Unità Mediazione e Prevenzione Progetti Trasversali – Area Sicurezza Integrata e Protezione Civile  - in partenariato con Dike, CIPM, A&amp;I .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Il Comune di Milano svolge ruolo di coordinamento e raccordo con le progettazioni presentate dai Comuni lombardi afferenti la propria corte d’Appello (Pavia, Lodi, Varese, Como, Monza, Rozzano, Lecco)</a:t>
            </a:r>
          </a:p>
        </p:txBody>
      </p:sp>
      <p:sp>
        <p:nvSpPr>
          <p:cNvPr id="19" name="Rettangolo con angoli arrotondati in diagonale 18"/>
          <p:cNvSpPr/>
          <p:nvPr/>
        </p:nvSpPr>
        <p:spPr>
          <a:xfrm>
            <a:off x="6068280" y="3469323"/>
            <a:ext cx="4593281" cy="2291600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Ambito di riferimento</a:t>
            </a: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«Un Futuro in Comune» procede sul solco tracciato dalla precedente progettazione FSE Chiaroscuro (vedi slide successiva), tesa alla messa a sistema dell’insieme delle attività esistenti e già operative presso i servizi comunali nell’ambito della giustizia riparativa e volto a raggiungere la modellizzazione di un sistema di Giustizia Riparativa  integrato e omogeneo. 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626205" y="137765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PROGETTO REGIONALE PER LO SVILUPPO DI SERVIZI PUBBLICI PER IL SOSTEGNO ALLE VITTIME DI REATI, PER LA GIUSTIZIA RIPARATIVA E LA MEDIAZIONE PENALE “UN FUTURO IN COMUNE”  - </a:t>
            </a:r>
            <a:r>
              <a:rPr lang="it-IT" sz="2117" b="1" u="sng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OTTOBRE 21/DICEMBRE 23</a:t>
            </a:r>
          </a:p>
        </p:txBody>
      </p:sp>
      <p:sp>
        <p:nvSpPr>
          <p:cNvPr id="13" name="Rettangolo con angoli arrotondati in diagonale 18"/>
          <p:cNvSpPr/>
          <p:nvPr/>
        </p:nvSpPr>
        <p:spPr>
          <a:xfrm>
            <a:off x="1609404" y="4791529"/>
            <a:ext cx="3516363" cy="1837984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Destinatari</a:t>
            </a:r>
          </a:p>
          <a:p>
            <a:pPr marL="302409" indent="-302409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Autori di reato adulti in esecuzione intramuraria e in esecuzione esterna</a:t>
            </a:r>
          </a:p>
          <a:p>
            <a:pPr marL="302409" indent="-302409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Autori di reato minori in esecuzione penale in comunità o sul territorio</a:t>
            </a:r>
          </a:p>
          <a:p>
            <a:pPr marL="302409" indent="-302409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Vittime</a:t>
            </a:r>
          </a:p>
          <a:p>
            <a:pPr marL="302409" indent="-302409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Collettività</a:t>
            </a:r>
          </a:p>
        </p:txBody>
      </p:sp>
      <p:sp>
        <p:nvSpPr>
          <p:cNvPr id="14" name="Rettangolo con angoli arrotondati in diagonale 17"/>
          <p:cNvSpPr/>
          <p:nvPr/>
        </p:nvSpPr>
        <p:spPr>
          <a:xfrm>
            <a:off x="1619485" y="3469323"/>
            <a:ext cx="3657487" cy="1179401"/>
          </a:xfrm>
          <a:prstGeom prst="round2DiagRect">
            <a:avLst>
              <a:gd name="adj1" fmla="val 8793"/>
              <a:gd name="adj2" fmla="val 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Concertazione e Adesione dei Servizi della Giustizia 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USSM, UEPE Milano, CC  S. VITTORE, CR BOLLATE, IPM Beccaria</a:t>
            </a:r>
          </a:p>
        </p:txBody>
      </p:sp>
    </p:spTree>
    <p:extLst>
      <p:ext uri="{BB962C8B-B14F-4D97-AF65-F5344CB8AC3E}">
        <p14:creationId xmlns:p14="http://schemas.microsoft.com/office/powerpoint/2010/main" val="723372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ttangolo con angoli arrotondati in diagonale 19"/>
          <p:cNvSpPr/>
          <p:nvPr/>
        </p:nvSpPr>
        <p:spPr>
          <a:xfrm>
            <a:off x="1626204" y="3096350"/>
            <a:ext cx="8889191" cy="338027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Obiettivi Specifici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Realizzazione di programmi di giustizia riparativa e di mediazione penale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Realizzazione di sportelli di ascolto e supporto delle vittime: incrementare le attività di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victim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support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offerte dal Comune di Milano nei servizi già operativi nel territorio e procedere con studio di fattibilità/implementazione di nuovi  punti di ascolto presso: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Tribunale Ordinario di Milano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Tribunale per i Minorenni di Milano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Sportello per le vittime dirette ed indirette di violenza domestica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Commissariato di PS o di PL: ascolto e supporto, anche informativo e orientativo, rivolto alle vittime di reato che sporgono denuncia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Sportello pilota a chiamata in un contesto scolastico periferico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Sperimentazione della giustizia riparativa nei contesti educativi e con gruppi giovanili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Realizzazione di percorsi di sensibilizzazione, informazione e formazione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it-IT" sz="1693" dirty="0">
              <a:solidFill>
                <a:prstClr val="black"/>
              </a:solidFill>
              <a:latin typeface="Calibri"/>
            </a:endParaRP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it-IT" sz="1693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626205" y="137766"/>
            <a:ext cx="9102559" cy="1395510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PROGETTO REGIONALE PER LO SVILUPPO DI SERVIZI PUBBLICI PER IL SOSTEGNO ALLE VITTIME DI REATI, PER LA GIUSTIZIA RIPARATIVA E LA MEDIAZIONE PENALE “UN FUTURO IN COMUNE” - </a:t>
            </a:r>
            <a:r>
              <a:rPr lang="it-IT" sz="2117" b="1" u="sng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OTTOBRE 21/DICEMBRE 23</a:t>
            </a:r>
          </a:p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3" name="Rettangolo con angoli arrotondati in diagonale 18"/>
          <p:cNvSpPr/>
          <p:nvPr/>
        </p:nvSpPr>
        <p:spPr>
          <a:xfrm>
            <a:off x="1626204" y="1496933"/>
            <a:ext cx="8889191" cy="1402849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Obiettivo</a:t>
            </a: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definizione di un sistema di giustizia riparativa omogeneo e uniforme su base territoriale – sovracomunale - che possa assicurare omogeneità di governo e coerenza programmatica per lo sviluppo e l’implementazione di servizi pubblici di Giustizia Riparativa – percorsi riparativi e interventi di mediazione penale - e di sostegno e supporto alle vittime di reato.</a:t>
            </a:r>
          </a:p>
        </p:txBody>
      </p:sp>
    </p:spTree>
    <p:extLst>
      <p:ext uri="{BB962C8B-B14F-4D97-AF65-F5344CB8AC3E}">
        <p14:creationId xmlns:p14="http://schemas.microsoft.com/office/powerpoint/2010/main" val="32521794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5844" name="Immagin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ttangolo con angoli arrotondati in diagonale 17"/>
          <p:cNvSpPr/>
          <p:nvPr/>
        </p:nvSpPr>
        <p:spPr>
          <a:xfrm>
            <a:off x="1797571" y="2012712"/>
            <a:ext cx="9102559" cy="1575895"/>
          </a:xfrm>
          <a:prstGeom prst="round2DiagRect">
            <a:avLst>
              <a:gd name="adj1" fmla="val 8793"/>
              <a:gd name="adj2" fmla="val 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PARTNERSHIP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b="1" dirty="0">
                <a:solidFill>
                  <a:prstClr val="black"/>
                </a:solidFill>
                <a:latin typeface="Calibri"/>
              </a:rPr>
              <a:t>Capofila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Regione Lombardia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b="1" dirty="0" err="1">
                <a:solidFill>
                  <a:prstClr val="black"/>
                </a:solidFill>
                <a:latin typeface="Calibri"/>
              </a:rPr>
              <a:t>Partners</a:t>
            </a:r>
            <a:r>
              <a:rPr lang="it-IT" sz="1482" b="1" dirty="0">
                <a:solidFill>
                  <a:prstClr val="black"/>
                </a:solidFill>
                <a:latin typeface="Calibri"/>
              </a:rPr>
              <a:t> 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Comune di Milano-Unità Centro Giustizia Riparativa e Mediazione Penale e Unità Mediazione e Prevenzione Progetti Trasversali – Area Sicurezza Integrata e Protezione Civile  - in partenariato con Dike, CIPM, A&amp;I  Il Comune di Milano svolge ruolo di coordinamento e raccordo con le progettazioni presentate dai Comuni lombardi afferenti la propria corte d’Appello (Pavia, Lodi, Varese, Como, Monza, Rozzano, Lecco)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482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Rettangolo con angoli arrotondati in diagonale 18"/>
          <p:cNvSpPr/>
          <p:nvPr/>
        </p:nvSpPr>
        <p:spPr>
          <a:xfrm>
            <a:off x="1876532" y="4344633"/>
            <a:ext cx="8946314" cy="1713660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Ambito di riferimento</a:t>
            </a: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l progetto si propone di incrementare le attività di supporto dedicate alle vittime di reato offerte dal Comune di Milano nei servizi già operativi sul territorio e previsti dal progetto “Un futuro in Comune” (dislocati presso gli uffici del Tribunale Ordinario, Tribunale per i Minorenni, Commissariati di Polizia Locale del Comune di Milano) e sperimentarne di nuovi in un’ottica integrata (Sportello pilota a chiamata in un contesto scolastico periferico). </a:t>
            </a:r>
          </a:p>
        </p:txBody>
      </p:sp>
      <p:sp>
        <p:nvSpPr>
          <p:cNvPr id="21" name="CasellaDiTesto 20"/>
          <p:cNvSpPr txBox="1"/>
          <p:nvPr/>
        </p:nvSpPr>
        <p:spPr>
          <a:xfrm>
            <a:off x="1797571" y="124325"/>
            <a:ext cx="9102559" cy="1264962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1905" b="1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PROGETTO “UN FUTURO IN COMUNE: PER ESSERE A FIANCO DI CHI E’ VITTIMA” PER L’MPLEMENTAZIONE DEI SERVIZI PUBBLICI PER L’ASSISTENZA GENERALE ALLE VITTIME DI REATO A CARATTERE GENERALISTA AD INTEGRAZIONE DEL PROGETTO REGIONALE “UN FUTURO IN COMUNE” ( ex d.d.s.10759/2021). </a:t>
            </a:r>
            <a:r>
              <a:rPr lang="it-IT" sz="1905" b="1" u="sng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NOVEMBRE 21/NOVEMBRE 22</a:t>
            </a:r>
          </a:p>
        </p:txBody>
      </p:sp>
    </p:spTree>
    <p:extLst>
      <p:ext uri="{BB962C8B-B14F-4D97-AF65-F5344CB8AC3E}">
        <p14:creationId xmlns:p14="http://schemas.microsoft.com/office/powerpoint/2010/main" val="1231845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7891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892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ttangolo con angoli arrotondati in diagonale 19"/>
          <p:cNvSpPr/>
          <p:nvPr/>
        </p:nvSpPr>
        <p:spPr>
          <a:xfrm>
            <a:off x="1626204" y="3002266"/>
            <a:ext cx="8889191" cy="339875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Obiettivi Specifici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Incrementare le attività di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victim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support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(per le vittime primarie e secondarie, sia individuali che collettive) offerte dal Comune di Milano nei servizi già operativi, migliorandone al contempo l’accessibilità e svilupparne di nuovi anche in raccordo con progettazioni già attive; 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 Incrementare l’orario di apertura degli sportelli di supporto alle vittime, sia di quelli già attivi sul territorio cittadino, sia di quelli previsti nel progetto “Un futuro in Comune” 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Integrare gli sportelli con la presenza di figure educative che possano supportare e accompagnare i soggetti intercettati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Rendere più efficiente il lavoro di rete attraverso raccordo e collaborazione fra Istituzioni finalizzati alla definizione di Protocolli operativi e alla condivisione di buone prassi in merito alle attività di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Victim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support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 </a:t>
            </a:r>
          </a:p>
          <a:p>
            <a:pPr marL="302409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Sperimentare modalità innovative per l’intercettazione delle vittime vulnerabili con particolare riferimento al contesto scolastico </a:t>
            </a:r>
          </a:p>
          <a:p>
            <a:pPr marL="1088673" lvl="1" indent="-302409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/>
            </a:pPr>
            <a:endParaRPr lang="it-IT" sz="1693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CasellaDiTesto 20"/>
          <p:cNvSpPr txBox="1"/>
          <p:nvPr/>
        </p:nvSpPr>
        <p:spPr>
          <a:xfrm>
            <a:off x="1626205" y="137765"/>
            <a:ext cx="9042076" cy="159075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1905" b="1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PROGETTO “UN FUTURO IN COMUNE: PER ESSERE A FIANCO DI CHI E’ VITTIMA” PER L’MPLEMENTAZIONE DEI SERVIZI PUBBLICI PER L’ASSISTENZA GENERALE ALLE VITTIME DI REATO A CARATTERE GENERALISTA AD INTEGRAZIONE DEL PROGETTO REGIONALE “UN FUTURO IN COMUNE” ( ex d.d.s.10759/2021). </a:t>
            </a:r>
            <a:r>
              <a:rPr lang="it-IT" sz="1905" b="1" u="sng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NOVEMBRE 21/NOVEMBRE 22</a:t>
            </a:r>
          </a:p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3" name="Rettangolo con angoli arrotondati in diagonale 18"/>
          <p:cNvSpPr/>
          <p:nvPr/>
        </p:nvSpPr>
        <p:spPr>
          <a:xfrm>
            <a:off x="1626204" y="1874947"/>
            <a:ext cx="8889191" cy="1019796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Obiettivo</a:t>
            </a: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  <a:latin typeface="Calibri"/>
              </a:rPr>
              <a:t>Implementare il supporto e l’ascolto offerto alle vittime di reato e rendere più efficiente il sistema di </a:t>
            </a:r>
            <a:r>
              <a:rPr lang="it-IT" sz="1482" dirty="0" err="1">
                <a:solidFill>
                  <a:prstClr val="black"/>
                </a:solidFill>
                <a:latin typeface="Calibri"/>
              </a:rPr>
              <a:t>governance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, garantendo l’integrazione tra il sistema dei servizi alla persona e il sistema dei servizi alla giustizia </a:t>
            </a:r>
          </a:p>
        </p:txBody>
      </p:sp>
    </p:spTree>
    <p:extLst>
      <p:ext uri="{BB962C8B-B14F-4D97-AF65-F5344CB8AC3E}">
        <p14:creationId xmlns:p14="http://schemas.microsoft.com/office/powerpoint/2010/main" val="264316769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PROGETTO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“TEENCITY</a:t>
            </a:r>
            <a:r>
              <a:rPr lang="it-IT" sz="2117" b="1" dirty="0" smtClean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” – </a:t>
            </a:r>
            <a:r>
              <a:rPr lang="it-IT" sz="2117" b="1" u="sng" dirty="0" smtClean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SETTEMBRE 2022-DICEMBRE 2024 (CON PROBABILE PROROGA FINO A SETTEMBRE 2025)</a:t>
            </a:r>
            <a:r>
              <a:rPr lang="it-IT" sz="2117" b="1" dirty="0" smtClean="0">
                <a:solidFill>
                  <a:prstClr val="white"/>
                </a:solidFill>
                <a:latin typeface="Calibri"/>
                <a:cs typeface="Calibri" panose="020F0502020204030204" pitchFamily="34" charset="0"/>
              </a:rPr>
              <a:t> Finanziamento Legge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3" name="Rettangolo con angoli arrotondati in diagonale 18"/>
          <p:cNvSpPr/>
          <p:nvPr/>
        </p:nvSpPr>
        <p:spPr>
          <a:xfrm>
            <a:off x="1844280" y="7156600"/>
            <a:ext cx="9251345" cy="3174699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  <a:latin typeface="Calibri"/>
              </a:rPr>
              <a:t>Obiettivi specifici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Potenziare le occasioni di socialità e aggregazione positiva per i ragazzi/e.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Trovare strategie e metodologie per favorire nei ragazzi/e l’acquisizione di nuove competenze sociali e relazionali, di partecipazione alla vita del territorio e della comunità.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Rafforzare la capacità delle reti territoriali, intese come reti di enti formali e informali presenti e attivi nei quartieri, di riconoscere i bisogni, le capacità e le risorse dei ragazzi e di valorizzarne la partecipazione e le competenze.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/>
              <a:t>realizzare di un processo di ricerca che consenta di conoscere ed analizzare la condizione dei ragazzi/e tra gli 11 e i 18 anni della città di Milano in riferimento all’area della socialità e partecipazione contestualmente situate.</a:t>
            </a:r>
            <a:endParaRPr lang="it-IT" sz="1500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Rettangolo con angoli arrotondati in diagonale 18"/>
          <p:cNvSpPr/>
          <p:nvPr/>
        </p:nvSpPr>
        <p:spPr>
          <a:xfrm>
            <a:off x="1558530" y="2572590"/>
            <a:ext cx="9170234" cy="1481814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</a:rPr>
              <a:t>Destinatari 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adolescenti </a:t>
            </a:r>
            <a:r>
              <a:rPr lang="it-IT" sz="1500" dirty="0">
                <a:solidFill>
                  <a:prstClr val="black"/>
                </a:solidFill>
              </a:rPr>
              <a:t>(ragazzi dai 14 ai 18 anni) - destinatari </a:t>
            </a:r>
            <a:r>
              <a:rPr lang="it-IT" sz="1500" dirty="0" smtClean="0">
                <a:solidFill>
                  <a:prstClr val="black"/>
                </a:solidFill>
              </a:rPr>
              <a:t>principali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preadolescenti </a:t>
            </a:r>
            <a:endParaRPr lang="it-IT" sz="1500" dirty="0">
              <a:solidFill>
                <a:prstClr val="black"/>
              </a:solidFill>
            </a:endParaRP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le </a:t>
            </a:r>
            <a:r>
              <a:rPr lang="it-IT" sz="1500" dirty="0">
                <a:solidFill>
                  <a:prstClr val="black"/>
                </a:solidFill>
              </a:rPr>
              <a:t>reti prossimali dei ragazzi/e (famiglie, scuole, gruppi informali reali e/o virtuali…)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le </a:t>
            </a:r>
            <a:r>
              <a:rPr lang="it-IT" sz="1500" dirty="0">
                <a:solidFill>
                  <a:prstClr val="black"/>
                </a:solidFill>
              </a:rPr>
              <a:t>reti sociali del territorio che interagiscono con/si occupano dei </a:t>
            </a:r>
            <a:r>
              <a:rPr lang="it-IT" sz="1500" dirty="0" smtClean="0">
                <a:solidFill>
                  <a:prstClr val="black"/>
                </a:solidFill>
              </a:rPr>
              <a:t>ragazzi/e</a:t>
            </a:r>
            <a:endParaRPr lang="it-IT" sz="1500" dirty="0">
              <a:solidFill>
                <a:prstClr val="black"/>
              </a:solidFill>
            </a:endParaRPr>
          </a:p>
        </p:txBody>
      </p:sp>
      <p:sp>
        <p:nvSpPr>
          <p:cNvPr id="10" name="Rettangolo con angoli arrotondati in diagonale 9"/>
          <p:cNvSpPr/>
          <p:nvPr/>
        </p:nvSpPr>
        <p:spPr>
          <a:xfrm>
            <a:off x="1601005" y="1326027"/>
            <a:ext cx="9127759" cy="1128018"/>
          </a:xfrm>
          <a:prstGeom prst="round2DiagRect">
            <a:avLst>
              <a:gd name="adj1" fmla="val 8793"/>
              <a:gd name="adj2" fmla="val 74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PARTNERSHIP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it-IT" sz="1482" b="1" dirty="0" smtClean="0">
                <a:solidFill>
                  <a:prstClr val="black"/>
                </a:solidFill>
                <a:latin typeface="Calibri"/>
              </a:rPr>
              <a:t>In corso di individuazione attraverso appositi Avvisi Pubblici (sub-progetto A, scadenza 17/6/2022 – sub-progetto B, scadenza 4/7/2022)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. </a:t>
            </a:r>
            <a:br>
              <a:rPr lang="it-IT" sz="1482" dirty="0" smtClean="0">
                <a:solidFill>
                  <a:prstClr val="black"/>
                </a:solidFill>
                <a:latin typeface="Calibri"/>
              </a:rPr>
            </a:b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Il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Comune di Milano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coordina la co-progettazione e svolge un ruolo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di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supervisione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e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monitoraggio </a:t>
            </a:r>
            <a:endParaRPr lang="it-IT" sz="1482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ttangolo con angoli arrotondati in diagonale 18"/>
          <p:cNvSpPr/>
          <p:nvPr/>
        </p:nvSpPr>
        <p:spPr>
          <a:xfrm>
            <a:off x="1558530" y="4177327"/>
            <a:ext cx="9170234" cy="2366037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  <a:latin typeface="Calibri"/>
              </a:rPr>
              <a:t>Finalità</a:t>
            </a:r>
            <a:endParaRPr lang="it-IT" sz="1693" b="1" dirty="0">
              <a:solidFill>
                <a:prstClr val="black"/>
              </a:solidFill>
              <a:latin typeface="Calibri"/>
            </a:endParaRPr>
          </a:p>
          <a:p>
            <a:pPr algn="just"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482" dirty="0">
                <a:solidFill>
                  <a:prstClr val="black"/>
                </a:solidFill>
              </a:rPr>
              <a:t>Creare connessioni tra adolescenti, territorio reale e virtuale, adulti e comunità e promuovere cambiamenti positivi in ciascuno di essi. Il progetto si propone di sviluppare e diffondere nuove conoscenze e forme innovative di azioni rispetto a tali aree, alla luce dei cambiamenti che l’emergenza pandemica ha generato nei singoli e nella </a:t>
            </a:r>
            <a:r>
              <a:rPr lang="it-IT" sz="1482" dirty="0" smtClean="0">
                <a:solidFill>
                  <a:prstClr val="black"/>
                </a:solidFill>
              </a:rPr>
              <a:t>collettività </a:t>
            </a:r>
            <a:r>
              <a:rPr lang="it-IT" sz="1482" dirty="0">
                <a:solidFill>
                  <a:prstClr val="black"/>
                </a:solidFill>
              </a:rPr>
              <a:t>in termini di disagio ma anche di esperienze resilienti, e delle criticità che ha evidenziato nel preesistente sistema rappresentazionale e relazionale adolescenti-adulti-società. Il progetto intende valorizzare la logica di Welfare Comunitario, un sistema di collaborazioni e condivisioni capace di coinvolgere tutti gli attori della comunità educante per promuovere cultura e partecipazione a favore dei ragazzi/e nelle comunità cui appartengono.</a:t>
            </a:r>
          </a:p>
        </p:txBody>
      </p:sp>
    </p:spTree>
    <p:extLst>
      <p:ext uri="{BB962C8B-B14F-4D97-AF65-F5344CB8AC3E}">
        <p14:creationId xmlns:p14="http://schemas.microsoft.com/office/powerpoint/2010/main" val="163599041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“TEENCITY” –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SETTEMBRE 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13" name="Rettangolo con angoli arrotondati in diagonale 18"/>
          <p:cNvSpPr/>
          <p:nvPr/>
        </p:nvSpPr>
        <p:spPr>
          <a:xfrm>
            <a:off x="1844280" y="7156600"/>
            <a:ext cx="9251345" cy="3174699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  <a:latin typeface="Calibri"/>
              </a:rPr>
              <a:t>Obiettivi specifici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 smtClean="0">
              <a:solidFill>
                <a:prstClr val="black"/>
              </a:solidFill>
              <a:latin typeface="Calibri"/>
            </a:endParaRP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Potenziare le occasioni di socialità e aggregazione positiva per i ragazzi/e.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Trovare strategie e metodologie per favorire nei ragazzi/e l’acquisizione di nuove competenze sociali e relazionali, di partecipazione alla vita del territorio e della comunità.</a:t>
            </a:r>
          </a:p>
          <a:p>
            <a:pPr marL="285750" lvl="0" indent="-285750" algn="just">
              <a:buFont typeface="Wingdings" panose="05000000000000000000" pitchFamily="2" charset="2"/>
              <a:buChar char="v"/>
            </a:pPr>
            <a:r>
              <a:rPr lang="it-IT" sz="1500" dirty="0"/>
              <a:t>Rafforzare la capacità delle reti territoriali, intese come reti di enti formali e informali presenti e attivi nei quartieri, di riconoscere i bisogni, le capacità e le risorse dei ragazzi e di valorizzarne la partecipazione e le competenze.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/>
              <a:t>realizzare di un processo di ricerca che consenta di conoscere ed analizzare la condizione dei ragazzi/e tra gli 11 e i 18 anni della città di Milano in riferimento all’area della socialità e partecipazione contestualmente situate.</a:t>
            </a:r>
            <a:endParaRPr lang="it-IT" sz="1500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Rettangolo con angoli arrotondati in diagonale 18"/>
          <p:cNvSpPr/>
          <p:nvPr/>
        </p:nvSpPr>
        <p:spPr>
          <a:xfrm>
            <a:off x="1625205" y="1255108"/>
            <a:ext cx="9170234" cy="521236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  <a:latin typeface="Calibri"/>
              </a:rPr>
              <a:t>Obiettivi: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Implementare </a:t>
            </a:r>
            <a:r>
              <a:rPr lang="it-IT" sz="1400" dirty="0">
                <a:solidFill>
                  <a:prstClr val="black"/>
                </a:solidFill>
              </a:rPr>
              <a:t>nei ragazzi/e lo sviluppo di legami di appartenenza e il senso di comunità, favorendo la rappresentazione dei contesti territoriali come luoghi di connessione, di supporto e cura.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Favorire </a:t>
            </a:r>
            <a:r>
              <a:rPr lang="it-IT" sz="1400" dirty="0">
                <a:solidFill>
                  <a:prstClr val="black"/>
                </a:solidFill>
              </a:rPr>
              <a:t>nei ragazzi/e l'assunzione di un ruolo informato ed attivo nella società, fornendo loro l’opportunità di sviluppare progressivamente le conoscenze, competenze sociali ed attitudini necessarie e potenziando le occasioni di partecipazione e protagonismo nei territori di residenza o frequentazione (luoghi, non luoghi, luoghi virtuali).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Incrementare </a:t>
            </a:r>
            <a:r>
              <a:rPr lang="it-IT" sz="1400" dirty="0">
                <a:solidFill>
                  <a:prstClr val="black"/>
                </a:solidFill>
              </a:rPr>
              <a:t>il benessere </a:t>
            </a:r>
            <a:r>
              <a:rPr lang="it-IT" sz="1400" dirty="0" err="1">
                <a:solidFill>
                  <a:prstClr val="black"/>
                </a:solidFill>
              </a:rPr>
              <a:t>bio</a:t>
            </a:r>
            <a:r>
              <a:rPr lang="it-IT" sz="1400" dirty="0">
                <a:solidFill>
                  <a:prstClr val="black"/>
                </a:solidFill>
              </a:rPr>
              <a:t>-</a:t>
            </a:r>
            <a:r>
              <a:rPr lang="it-IT" sz="1400" dirty="0" err="1">
                <a:solidFill>
                  <a:prstClr val="black"/>
                </a:solidFill>
              </a:rPr>
              <a:t>psico</a:t>
            </a:r>
            <a:r>
              <a:rPr lang="it-IT" sz="1400" dirty="0">
                <a:solidFill>
                  <a:prstClr val="black"/>
                </a:solidFill>
              </a:rPr>
              <a:t>-sociale dei ragazzi/e, intesi come “soggetti della relazione”, interdipendenti con il contesto prossimale e sociale che deve quindi essere considerato e coinvolto.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Diffondere </a:t>
            </a:r>
            <a:r>
              <a:rPr lang="it-IT" sz="1400" dirty="0">
                <a:solidFill>
                  <a:prstClr val="black"/>
                </a:solidFill>
              </a:rPr>
              <a:t>tra adulti e ragazzi/e una cultura contestuale e valori che favoriscano la promozione di comportamenti orientati alla ricerca del senso di bene collettivo, di responsabilità sociale e di più alti livelli di spirito critico e di interesse sociale, a partire dai luoghi reali e virtuali dove si svolge la vita quotidiana. 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Sollecitare </a:t>
            </a:r>
            <a:r>
              <a:rPr lang="it-IT" sz="1400" dirty="0">
                <a:solidFill>
                  <a:prstClr val="black"/>
                </a:solidFill>
              </a:rPr>
              <a:t>il mondo adulto a ripensare la cultura prevalente e la rappresentazione che rimanda dei ragazzi/e, valorizzando l’impegno e </a:t>
            </a:r>
            <a:r>
              <a:rPr lang="it-IT" sz="1400" dirty="0" err="1">
                <a:solidFill>
                  <a:prstClr val="black"/>
                </a:solidFill>
              </a:rPr>
              <a:t>l’empowerment</a:t>
            </a:r>
            <a:r>
              <a:rPr lang="it-IT" sz="1400" dirty="0">
                <a:solidFill>
                  <a:prstClr val="black"/>
                </a:solidFill>
              </a:rPr>
              <a:t> dei più giovani.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Promuovere </a:t>
            </a:r>
            <a:r>
              <a:rPr lang="it-IT" sz="1400" dirty="0">
                <a:solidFill>
                  <a:prstClr val="black"/>
                </a:solidFill>
              </a:rPr>
              <a:t>la riqualificazione e la coesione sociale intesa come incremento della relazionale tra persone, servizi, progetti, reti, infrastrutture e spazi pubblici del territorio.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Facilitare </a:t>
            </a:r>
            <a:r>
              <a:rPr lang="it-IT" sz="1400" dirty="0">
                <a:solidFill>
                  <a:prstClr val="black"/>
                </a:solidFill>
              </a:rPr>
              <a:t>forme di relazione diretta tra soggetti singoli e collettivi formali/informali (individui, associazioni, gruppi, servizi pubblici, privati e del privato sociale).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Promuovere </a:t>
            </a:r>
            <a:r>
              <a:rPr lang="it-IT" sz="1400" dirty="0">
                <a:solidFill>
                  <a:prstClr val="black"/>
                </a:solidFill>
              </a:rPr>
              <a:t>lo scambio generazionale e la contaminazione tra provenienze culturali differenti, ampliare i confini del quartiere e creare relazioni con la città.</a:t>
            </a:r>
          </a:p>
          <a:p>
            <a:pPr marL="285750" indent="-285750" algn="just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400" dirty="0" smtClean="0">
                <a:solidFill>
                  <a:prstClr val="black"/>
                </a:solidFill>
              </a:rPr>
              <a:t>Creare </a:t>
            </a:r>
            <a:r>
              <a:rPr lang="it-IT" sz="1400" dirty="0">
                <a:solidFill>
                  <a:prstClr val="black"/>
                </a:solidFill>
              </a:rPr>
              <a:t>nuovi ponti tra i cittadini e le istituzioni, favorendo la domanda dal basso di politiche per l'innovazione e l’inclusione sociale.</a:t>
            </a:r>
          </a:p>
        </p:txBody>
      </p:sp>
    </p:spTree>
    <p:extLst>
      <p:ext uri="{BB962C8B-B14F-4D97-AF65-F5344CB8AC3E}">
        <p14:creationId xmlns:p14="http://schemas.microsoft.com/office/powerpoint/2010/main" val="171559613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“TEENCITY” –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SETTEMBRE 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9" name="Rettangolo con angoli arrotondati in diagonale 18"/>
          <p:cNvSpPr/>
          <p:nvPr/>
        </p:nvSpPr>
        <p:spPr>
          <a:xfrm>
            <a:off x="1664306" y="1282212"/>
            <a:ext cx="9213244" cy="5137638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0" b="1" dirty="0" err="1" smtClean="0">
                <a:solidFill>
                  <a:prstClr val="black"/>
                </a:solidFill>
              </a:rPr>
              <a:t>Teencity</a:t>
            </a:r>
            <a:r>
              <a:rPr lang="it-IT" sz="1690" b="1" dirty="0" smtClean="0">
                <a:solidFill>
                  <a:prstClr val="black"/>
                </a:solidFill>
              </a:rPr>
              <a:t> è articolato in due sub-progetti, A e B: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400" b="1" dirty="0">
              <a:solidFill>
                <a:prstClr val="black"/>
              </a:solidFill>
            </a:endParaRPr>
          </a:p>
          <a:p>
            <a:pPr defTabSz="47545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</a:rPr>
              <a:t>A): </a:t>
            </a:r>
            <a:r>
              <a:rPr lang="it-IT" sz="1500" dirty="0" smtClean="0">
                <a:solidFill>
                  <a:prstClr val="black"/>
                </a:solidFill>
              </a:rPr>
              <a:t>realizzazione </a:t>
            </a:r>
            <a:r>
              <a:rPr lang="it-IT" sz="1500" dirty="0">
                <a:solidFill>
                  <a:prstClr val="black"/>
                </a:solidFill>
              </a:rPr>
              <a:t>di un processo di osservazione/ricerca che consenta di conoscere ed analizzare la condizione dei ragazzi/e tra gli 11 e i 18 anni della città di Milano in riferimento all’area della </a:t>
            </a:r>
            <a:r>
              <a:rPr lang="it-IT" sz="1500" dirty="0" smtClean="0">
                <a:solidFill>
                  <a:prstClr val="black"/>
                </a:solidFill>
              </a:rPr>
              <a:t>socialità e partecipazione; supporto </a:t>
            </a:r>
            <a:r>
              <a:rPr lang="it-IT" sz="1500" dirty="0">
                <a:solidFill>
                  <a:prstClr val="black"/>
                </a:solidFill>
              </a:rPr>
              <a:t>alla comunità locale per l’acquisizione di strumenti e capacità funzionali a soddisfare i bisogni dei ragazzi/e </a:t>
            </a:r>
            <a:r>
              <a:rPr lang="it-IT" sz="1500" dirty="0" err="1">
                <a:solidFill>
                  <a:prstClr val="black"/>
                </a:solidFill>
              </a:rPr>
              <a:t>e</a:t>
            </a:r>
            <a:r>
              <a:rPr lang="it-IT" sz="1500" dirty="0">
                <a:solidFill>
                  <a:prstClr val="black"/>
                </a:solidFill>
              </a:rPr>
              <a:t> ad elaborare soluzioni ai problemi rilevanti emersi dalla ricerca e dagli interventi </a:t>
            </a:r>
            <a:r>
              <a:rPr lang="it-IT" sz="1500" dirty="0" smtClean="0">
                <a:solidFill>
                  <a:prstClr val="black"/>
                </a:solidFill>
              </a:rPr>
              <a:t>dei sub-progetti B; raccordo tra i progetti, valutazione e modellizzazione</a:t>
            </a:r>
          </a:p>
          <a:p>
            <a:pPr defTabSz="475455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500" b="1" dirty="0" smtClean="0">
                <a:solidFill>
                  <a:prstClr val="black"/>
                </a:solidFill>
              </a:rPr>
              <a:t>B): </a:t>
            </a:r>
            <a:r>
              <a:rPr lang="it-IT" sz="1500" dirty="0" smtClean="0">
                <a:solidFill>
                  <a:prstClr val="black"/>
                </a:solidFill>
              </a:rPr>
              <a:t>realizzazione delle azioni direttamente rivolte ai giovani su tre territori cittadini (saranno selezionati i tre migliori progetti purché proposti su tre territori diversi – 1 NIL o 2 NIL adiacenti)</a:t>
            </a:r>
            <a:endParaRPr lang="it-IT" sz="1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66003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1"/>
          <p:cNvSpPr txBox="1">
            <a:spLocks noChangeArrowheads="1"/>
          </p:cNvSpPr>
          <p:nvPr/>
        </p:nvSpPr>
        <p:spPr bwMode="auto">
          <a:xfrm>
            <a:off x="2286467" y="611542"/>
            <a:ext cx="7795473" cy="4250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95247" tIns="47624" rIns="95247" bIns="47624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49263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defTabSz="475455" fontAlgn="base">
              <a:spcBef>
                <a:spcPct val="0"/>
              </a:spcBef>
              <a:spcAft>
                <a:spcPct val="0"/>
              </a:spcAft>
              <a:buNone/>
              <a:tabLst>
                <a:tab pos="0" algn="l"/>
                <a:tab pos="473774" algn="l"/>
                <a:tab pos="949229" algn="l"/>
                <a:tab pos="1424683" algn="l"/>
                <a:tab pos="1900138" algn="l"/>
                <a:tab pos="2375592" algn="l"/>
                <a:tab pos="2851048" algn="l"/>
                <a:tab pos="3326501" algn="l"/>
                <a:tab pos="3801957" algn="l"/>
                <a:tab pos="4277410" algn="l"/>
                <a:tab pos="4752866" algn="l"/>
                <a:tab pos="5228319" algn="l"/>
                <a:tab pos="5703775" algn="l"/>
                <a:tab pos="6179228" algn="l"/>
                <a:tab pos="6654684" algn="l"/>
                <a:tab pos="7130138" algn="l"/>
                <a:tab pos="7605593" algn="l"/>
                <a:tab pos="8081047" algn="l"/>
                <a:tab pos="8556502" algn="l"/>
                <a:tab pos="9031956" algn="l"/>
                <a:tab pos="9507411" algn="l"/>
              </a:tabLst>
              <a:defRPr/>
            </a:pPr>
            <a:endParaRPr lang="it-IT" altLang="it-IT" sz="2540">
              <a:solidFill>
                <a:srgbClr val="FF0000"/>
              </a:solidFill>
              <a:latin typeface="Frutiger 75 Black" panose="02000A03050000020004" pitchFamily="2" charset="0"/>
              <a:ea typeface="MS PGothic" panose="020B0600070205080204" pitchFamily="34" charset="-128"/>
              <a:cs typeface="Arial Unicode MS" panose="020B0604020202020204" pitchFamily="34" charset="-128"/>
            </a:endParaRPr>
          </a:p>
        </p:txBody>
      </p:sp>
      <p:pic>
        <p:nvPicPr>
          <p:cNvPr id="33795" name="Picture 8" descr="\\gs.fs.comune.milano.local\ProgettiComunicazione2020\Comunicazione\IdentitaLuoghi\media\template\AreeVerdiParchi\jpg\TEMPLATE_AreeVerdei_70X50_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2133" y="-1332288"/>
            <a:ext cx="1142440" cy="8165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796" name="Immagin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" y="5487073"/>
            <a:ext cx="808109" cy="1142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CasellaDiTesto 20"/>
          <p:cNvSpPr txBox="1"/>
          <p:nvPr/>
        </p:nvSpPr>
        <p:spPr>
          <a:xfrm>
            <a:off x="1626205" y="137766"/>
            <a:ext cx="9102559" cy="1069716"/>
          </a:xfrm>
          <a:prstGeom prst="rect">
            <a:avLst/>
          </a:prstGeom>
          <a:solidFill>
            <a:srgbClr val="FF0000"/>
          </a:solidFill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defTabSz="475455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defRPr/>
            </a:pP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PROGETTO 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“MIG-WORK” 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– </a:t>
            </a:r>
            <a:r>
              <a:rPr lang="it-IT" sz="2117" b="1" u="sng" dirty="0" smtClean="0">
                <a:solidFill>
                  <a:prstClr val="white"/>
                </a:solidFill>
                <a:cs typeface="Calibri" panose="020F0502020204030204" pitchFamily="34" charset="0"/>
              </a:rPr>
              <a:t>NOVEMBRE </a:t>
            </a:r>
            <a:r>
              <a:rPr lang="it-IT" sz="2117" b="1" u="sng" dirty="0">
                <a:solidFill>
                  <a:prstClr val="white"/>
                </a:solidFill>
                <a:cs typeface="Calibri" panose="020F0502020204030204" pitchFamily="34" charset="0"/>
              </a:rPr>
              <a:t>2022-DICEMBRE 2024 (CON PROBABILE PROROGA FINO A SETTEMBRE 2025)</a:t>
            </a:r>
            <a:r>
              <a:rPr lang="it-IT" sz="2117" b="1" dirty="0">
                <a:solidFill>
                  <a:prstClr val="white"/>
                </a:solidFill>
                <a:cs typeface="Calibri" panose="020F0502020204030204" pitchFamily="34" charset="0"/>
              </a:rPr>
              <a:t> Finanziamento Legge 285/97 "Disposizione per la promozione di diritti e di opportunità per l'infanzia e l'adolescenza</a:t>
            </a:r>
            <a:r>
              <a:rPr lang="it-IT" sz="2117" b="1" dirty="0" smtClean="0">
                <a:solidFill>
                  <a:prstClr val="white"/>
                </a:solidFill>
                <a:cs typeface="Calibri" panose="020F0502020204030204" pitchFamily="34" charset="0"/>
              </a:rPr>
              <a:t>"</a:t>
            </a:r>
            <a:endParaRPr lang="it-IT" sz="2117" b="1" dirty="0">
              <a:solidFill>
                <a:prstClr val="white"/>
              </a:solidFill>
              <a:latin typeface="Calibri"/>
              <a:cs typeface="Calibri" panose="020F0502020204030204" pitchFamily="34" charset="0"/>
            </a:endParaRPr>
          </a:p>
        </p:txBody>
      </p:sp>
      <p:sp>
        <p:nvSpPr>
          <p:cNvPr id="7" name="Rettangolo con angoli arrotondati in diagonale 6"/>
          <p:cNvSpPr/>
          <p:nvPr/>
        </p:nvSpPr>
        <p:spPr>
          <a:xfrm>
            <a:off x="1760608" y="1405086"/>
            <a:ext cx="8968155" cy="976218"/>
          </a:xfrm>
          <a:prstGeom prst="round2DiagRect">
            <a:avLst>
              <a:gd name="adj1" fmla="val 8793"/>
              <a:gd name="adj2" fmla="val 7400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>
                <a:solidFill>
                  <a:prstClr val="black"/>
                </a:solidFill>
                <a:latin typeface="Calibri"/>
              </a:rPr>
              <a:t>PARTNERSHIP</a:t>
            </a:r>
          </a:p>
          <a:p>
            <a:pPr defTabSz="475455" eaLnBrk="0" fontAlgn="base" hangingPunct="0">
              <a:spcBef>
                <a:spcPct val="0"/>
              </a:spcBef>
              <a:spcAft>
                <a:spcPts val="1200"/>
              </a:spcAft>
              <a:defRPr/>
            </a:pPr>
            <a:r>
              <a:rPr lang="it-IT" sz="1482" b="1" dirty="0" smtClean="0">
                <a:solidFill>
                  <a:prstClr val="black"/>
                </a:solidFill>
                <a:latin typeface="Calibri"/>
              </a:rPr>
              <a:t>Da individuare con apposito Avviso pubblico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/>
            </a:r>
            <a:br>
              <a:rPr lang="it-IT" sz="1482" dirty="0" smtClean="0">
                <a:solidFill>
                  <a:prstClr val="black"/>
                </a:solidFill>
                <a:latin typeface="Calibri"/>
              </a:rPr>
            </a:b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Il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Comune di Milano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coordina la co-progettazione e svolge un ruolo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di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supervisione </a:t>
            </a:r>
            <a:r>
              <a:rPr lang="it-IT" sz="1482" dirty="0">
                <a:solidFill>
                  <a:prstClr val="black"/>
                </a:solidFill>
                <a:latin typeface="Calibri"/>
              </a:rPr>
              <a:t>e </a:t>
            </a:r>
            <a:r>
              <a:rPr lang="it-IT" sz="1482" dirty="0" smtClean="0">
                <a:solidFill>
                  <a:prstClr val="black"/>
                </a:solidFill>
                <a:latin typeface="Calibri"/>
              </a:rPr>
              <a:t>monitoraggio </a:t>
            </a:r>
            <a:endParaRPr lang="it-IT" sz="1482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Rettangolo con angoli arrotondati in diagonale 18"/>
          <p:cNvSpPr/>
          <p:nvPr/>
        </p:nvSpPr>
        <p:spPr>
          <a:xfrm>
            <a:off x="1760607" y="2490750"/>
            <a:ext cx="8968155" cy="3957675"/>
          </a:xfrm>
          <a:prstGeom prst="round2Diag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</a:rPr>
              <a:t>Destinatari diretti:</a:t>
            </a:r>
            <a:endParaRPr lang="it-IT" sz="1693" b="1" dirty="0">
              <a:solidFill>
                <a:prstClr val="black"/>
              </a:solidFill>
            </a:endParaRP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>
                <a:solidFill>
                  <a:prstClr val="black"/>
                </a:solidFill>
              </a:rPr>
              <a:t>I ragazzi/e di età compresa tra i 14 e i 18 anni che si trovano: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in </a:t>
            </a:r>
            <a:r>
              <a:rPr lang="it-IT" sz="1500" dirty="0">
                <a:solidFill>
                  <a:prstClr val="black"/>
                </a:solidFill>
              </a:rPr>
              <a:t>una fase cruciale di transizione (es. fine del periodo scolastico, ricerca del lavoro, desiderio di cambiare il proprio percorso professionale o di studi) 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in </a:t>
            </a:r>
            <a:r>
              <a:rPr lang="it-IT" sz="1500" dirty="0">
                <a:solidFill>
                  <a:prstClr val="black"/>
                </a:solidFill>
              </a:rPr>
              <a:t>situazione di crisi e/o fragilità (es. ragazzi con inadempienza scolastica o già fuoriusciti dal sistema scolastico e non entrati in quello lavorativo – c.d. NEET, minori stranieri di recente immigrazione, ragazzi con minori opportunità oppure in situazione di precarietà o insoddisfazione lavorativa e formativa). </a:t>
            </a:r>
            <a:endParaRPr lang="it-IT" sz="1500" dirty="0" smtClean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 smtClean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it-IT" sz="1693" b="1" dirty="0" smtClean="0">
                <a:solidFill>
                  <a:prstClr val="black"/>
                </a:solidFill>
              </a:rPr>
              <a:t>Destinatari indiretti: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Famiglie </a:t>
            </a:r>
            <a:r>
              <a:rPr lang="it-IT" sz="1500" dirty="0">
                <a:solidFill>
                  <a:prstClr val="black"/>
                </a:solidFill>
              </a:rPr>
              <a:t>dei ragazzi/e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Gruppo </a:t>
            </a:r>
            <a:r>
              <a:rPr lang="it-IT" sz="1500" dirty="0">
                <a:solidFill>
                  <a:prstClr val="black"/>
                </a:solidFill>
              </a:rPr>
              <a:t>dei pari, tra cui compagni che permangono oltre la maggiore età nel sistema scolastico e presentano un elevato rischio di diventare NEET.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Giovani </a:t>
            </a:r>
            <a:r>
              <a:rPr lang="it-IT" sz="1500" dirty="0">
                <a:solidFill>
                  <a:prstClr val="black"/>
                </a:solidFill>
              </a:rPr>
              <a:t>fuoriusciti dalla condizione di NEET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Comunità </a:t>
            </a:r>
            <a:r>
              <a:rPr lang="it-IT" sz="1500" dirty="0">
                <a:solidFill>
                  <a:prstClr val="black"/>
                </a:solidFill>
              </a:rPr>
              <a:t>educante (Insegnanti, educatori, cittadini)</a:t>
            </a:r>
          </a:p>
          <a:p>
            <a:pPr marL="285750" indent="-285750" defTabSz="475455" eaLnBrk="0" fontAlgn="base" hangingPunct="0">
              <a:spcBef>
                <a:spcPct val="0"/>
              </a:spcBef>
              <a:spcAft>
                <a:spcPct val="0"/>
              </a:spcAft>
              <a:buFont typeface="Wingdings" panose="05000000000000000000" pitchFamily="2" charset="2"/>
              <a:buChar char="v"/>
              <a:defRPr/>
            </a:pPr>
            <a:r>
              <a:rPr lang="it-IT" sz="1500" dirty="0" smtClean="0">
                <a:solidFill>
                  <a:prstClr val="black"/>
                </a:solidFill>
              </a:rPr>
              <a:t>Realtà </a:t>
            </a:r>
            <a:r>
              <a:rPr lang="it-IT" sz="1500" dirty="0">
                <a:solidFill>
                  <a:prstClr val="black"/>
                </a:solidFill>
              </a:rPr>
              <a:t>produttive e di servizi</a:t>
            </a: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693" b="1" dirty="0">
              <a:solidFill>
                <a:prstClr val="black"/>
              </a:solidFill>
            </a:endParaRPr>
          </a:p>
          <a:p>
            <a:pPr defTabSz="475455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it-IT" sz="15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71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</TotalTime>
  <Words>3382</Words>
  <Application>Microsoft Office PowerPoint</Application>
  <PresentationFormat>Widescreen</PresentationFormat>
  <Paragraphs>197</Paragraphs>
  <Slides>15</Slides>
  <Notes>15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15</vt:i4>
      </vt:variant>
    </vt:vector>
  </HeadingPairs>
  <TitlesOfParts>
    <vt:vector size="25" baseType="lpstr">
      <vt:lpstr>MS PGothic</vt:lpstr>
      <vt:lpstr>Arial</vt:lpstr>
      <vt:lpstr>Arial Unicode MS</vt:lpstr>
      <vt:lpstr>Calibri</vt:lpstr>
      <vt:lpstr>Calibri Light</vt:lpstr>
      <vt:lpstr>Frutiger 75 Black</vt:lpstr>
      <vt:lpstr>Times New Roman</vt:lpstr>
      <vt:lpstr>Wingdings</vt:lpstr>
      <vt:lpstr>Tema di Office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Comune di Milano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Dalla Cia</dc:creator>
  <cp:lastModifiedBy>Cinzia Maria Stella Caldarulo</cp:lastModifiedBy>
  <cp:revision>18</cp:revision>
  <cp:lastPrinted>2022-05-20T08:06:10Z</cp:lastPrinted>
  <dcterms:created xsi:type="dcterms:W3CDTF">2022-05-19T08:47:18Z</dcterms:created>
  <dcterms:modified xsi:type="dcterms:W3CDTF">2022-05-20T08:20:33Z</dcterms:modified>
</cp:coreProperties>
</file>