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59" r:id="rId5"/>
    <p:sldId id="260" r:id="rId6"/>
    <p:sldId id="266" r:id="rId7"/>
    <p:sldId id="264" r:id="rId8"/>
    <p:sldId id="265" r:id="rId9"/>
    <p:sldId id="267"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C5F95E7A-5550-4C02-B344-982261A9F20B}">
          <p14:sldIdLst>
            <p14:sldId id="256"/>
            <p14:sldId id="261"/>
            <p14:sldId id="262"/>
            <p14:sldId id="259"/>
            <p14:sldId id="260"/>
            <p14:sldId id="266"/>
            <p14:sldId id="264"/>
            <p14:sldId id="265"/>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7247"/>
    <a:srgbClr val="2A99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53"/>
    <p:restoredTop sz="96327"/>
  </p:normalViewPr>
  <p:slideViewPr>
    <p:cSldViewPr snapToGrid="0">
      <p:cViewPr varScale="1">
        <p:scale>
          <a:sx n="137" d="100"/>
          <a:sy n="137" d="100"/>
        </p:scale>
        <p:origin x="216"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876342-BBE2-1B3A-D389-A8BE38F66D5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B709400-11F8-4515-C20C-30FEAD6513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BEBD980-C7E2-C2E2-2AF9-69254A6963A9}"/>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5" name="Segnaposto piè di pagina 4">
            <a:extLst>
              <a:ext uri="{FF2B5EF4-FFF2-40B4-BE49-F238E27FC236}">
                <a16:creationId xmlns:a16="http://schemas.microsoft.com/office/drawing/2014/main" id="{00E44BE7-FE3F-CE66-9227-B8D532C48EE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434F5C-7A33-EF79-C4D3-E475CED30BB5}"/>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2880756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885DC9-8B77-6772-D916-1184A88C018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9EDA639-CB84-435C-1E86-75C81B863B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5D9AF3-18A5-0F18-3249-56F0A5352E6F}"/>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5" name="Segnaposto piè di pagina 4">
            <a:extLst>
              <a:ext uri="{FF2B5EF4-FFF2-40B4-BE49-F238E27FC236}">
                <a16:creationId xmlns:a16="http://schemas.microsoft.com/office/drawing/2014/main" id="{4D142E64-0473-3EB4-480D-4EF9D94E608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70FC1B0-2BC4-4635-F7FE-CA199B1FEAA5}"/>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2763807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2ABA0A2-403A-45F2-4F91-5BD6C86BD29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183B045-B493-7729-E4D6-3BFDFDBC65C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55C072-464F-0DFF-1EAE-F89CE17D473D}"/>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5" name="Segnaposto piè di pagina 4">
            <a:extLst>
              <a:ext uri="{FF2B5EF4-FFF2-40B4-BE49-F238E27FC236}">
                <a16:creationId xmlns:a16="http://schemas.microsoft.com/office/drawing/2014/main" id="{935BA674-3DD3-3214-3E49-FB5CD951749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616406-CF1E-FDBF-A746-1A71FFE2B567}"/>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213032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4A84A-400D-C495-5DC7-D9D32259556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BDC2B1F-F89B-664A-0778-F63D3A8C11A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6FA7D8E-CBDF-B56F-369E-0CDDD83D3590}"/>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5" name="Segnaposto piè di pagina 4">
            <a:extLst>
              <a:ext uri="{FF2B5EF4-FFF2-40B4-BE49-F238E27FC236}">
                <a16:creationId xmlns:a16="http://schemas.microsoft.com/office/drawing/2014/main" id="{C1D666B5-824F-A4E2-3C76-DBA16B3D4DC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20C0F0-FF61-2E1F-CA8E-54EE4EE65950}"/>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212534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03C0E5-D59E-2C6A-1E15-AFF47A30319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1EDA870-6847-0BFB-8B71-B86D1C7AFC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EBAC514-337F-86D3-FFBF-0969E99D3DAB}"/>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5" name="Segnaposto piè di pagina 4">
            <a:extLst>
              <a:ext uri="{FF2B5EF4-FFF2-40B4-BE49-F238E27FC236}">
                <a16:creationId xmlns:a16="http://schemas.microsoft.com/office/drawing/2014/main" id="{1934FB0B-57EB-0118-DA55-F315515A9B0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A490FCC-D07D-50D4-C853-2AB0F3317EF0}"/>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2158936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A4E164-5C23-175E-17D9-A3C917B7ADC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9240026-9BB3-183B-0CC8-4610C6960A0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3014EEE-6950-C152-16E6-50802A94F8C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0E60A5E-F7B6-73E2-A92E-91BF26A22B6E}"/>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6" name="Segnaposto piè di pagina 5">
            <a:extLst>
              <a:ext uri="{FF2B5EF4-FFF2-40B4-BE49-F238E27FC236}">
                <a16:creationId xmlns:a16="http://schemas.microsoft.com/office/drawing/2014/main" id="{3CB5A0A4-0F42-47C9-A04C-FD84AF27E0A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63ED161-984C-D997-C7BF-3BDD9DCC1C33}"/>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1365345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3DCA70-7E1F-0B7D-9D97-F982445941B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FFE307-7252-F42C-4F3D-A28E7C8C01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8A60FC8-ED83-F5E7-2F37-CDF3559E09B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9586E3D-67A2-BAFD-825F-D6329FF7EA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836882D-A2AD-1E3C-29B1-280C51F63C0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82A43-2EA5-B7FE-4485-4FA0B9032430}"/>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8" name="Segnaposto piè di pagina 7">
            <a:extLst>
              <a:ext uri="{FF2B5EF4-FFF2-40B4-BE49-F238E27FC236}">
                <a16:creationId xmlns:a16="http://schemas.microsoft.com/office/drawing/2014/main" id="{DC58EFC3-57F3-D546-3CD3-B301AA4EA67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3A076EF-C71F-61D7-1017-25ADB9B97CD6}"/>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329766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0146C-9CB8-E916-743F-CEA3EDD8BE0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F10DA57-D153-21A1-A050-B0F937A65426}"/>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4" name="Segnaposto piè di pagina 3">
            <a:extLst>
              <a:ext uri="{FF2B5EF4-FFF2-40B4-BE49-F238E27FC236}">
                <a16:creationId xmlns:a16="http://schemas.microsoft.com/office/drawing/2014/main" id="{48210088-6B45-85F3-F7D7-3AECFB8154F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5A2E29D-ACE5-8FF7-FDCC-D553F6FD7840}"/>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243654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CB2533-8DC1-30F6-C390-9FFB2A833F7A}"/>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3" name="Segnaposto piè di pagina 2">
            <a:extLst>
              <a:ext uri="{FF2B5EF4-FFF2-40B4-BE49-F238E27FC236}">
                <a16:creationId xmlns:a16="http://schemas.microsoft.com/office/drawing/2014/main" id="{9C65B8DE-F2B2-980D-8402-4AF85D1E3B5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B65C523-ADDF-E190-628F-51EDCC69BB01}"/>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1135115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528E69-6C39-2BD5-AEA9-2F084461CCB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01C1FE0-D18A-79F7-319E-6D585B57F9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AF9E1E4-8099-66A0-F992-9600191930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7C445A1-8AB8-B427-24C1-9BD9DAEBD319}"/>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6" name="Segnaposto piè di pagina 5">
            <a:extLst>
              <a:ext uri="{FF2B5EF4-FFF2-40B4-BE49-F238E27FC236}">
                <a16:creationId xmlns:a16="http://schemas.microsoft.com/office/drawing/2014/main" id="{4F14A642-3994-3B7E-FBD9-4A3F01AE822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A0D9F59-A157-6B57-3A3F-661F306510ED}"/>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3085950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183020-0A00-22E3-58C9-21B7DEA14B2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B8124B3-CCE0-93F4-FE14-5C80E6A2D4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913B2FF-5B5F-659B-89AF-ECB757B8C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509F3D9-41FA-7F74-91AA-D34F29AEF22E}"/>
              </a:ext>
            </a:extLst>
          </p:cNvPr>
          <p:cNvSpPr>
            <a:spLocks noGrp="1"/>
          </p:cNvSpPr>
          <p:nvPr>
            <p:ph type="dt" sz="half" idx="10"/>
          </p:nvPr>
        </p:nvSpPr>
        <p:spPr/>
        <p:txBody>
          <a:bodyPr/>
          <a:lstStyle/>
          <a:p>
            <a:fld id="{990C1299-EC1C-F241-98CA-DB793BCF2858}" type="datetimeFigureOut">
              <a:rPr lang="it-IT" smtClean="0"/>
              <a:t>03/08/22</a:t>
            </a:fld>
            <a:endParaRPr lang="it-IT"/>
          </a:p>
        </p:txBody>
      </p:sp>
      <p:sp>
        <p:nvSpPr>
          <p:cNvPr id="6" name="Segnaposto piè di pagina 5">
            <a:extLst>
              <a:ext uri="{FF2B5EF4-FFF2-40B4-BE49-F238E27FC236}">
                <a16:creationId xmlns:a16="http://schemas.microsoft.com/office/drawing/2014/main" id="{A82F656E-E795-402B-A605-B851E6D34A3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D046EFC-6C3C-B566-8B88-FF69865FD5C1}"/>
              </a:ext>
            </a:extLst>
          </p:cNvPr>
          <p:cNvSpPr>
            <a:spLocks noGrp="1"/>
          </p:cNvSpPr>
          <p:nvPr>
            <p:ph type="sldNum" sz="quarter" idx="12"/>
          </p:nvPr>
        </p:nvSpPr>
        <p:spPr/>
        <p:txBody>
          <a:bodyPr/>
          <a:lstStyle/>
          <a:p>
            <a:fld id="{4C2D8CDA-ECEC-6745-A031-C86A5485D756}" type="slidenum">
              <a:rPr lang="it-IT" smtClean="0"/>
              <a:t>‹N›</a:t>
            </a:fld>
            <a:endParaRPr lang="it-IT"/>
          </a:p>
        </p:txBody>
      </p:sp>
    </p:spTree>
    <p:extLst>
      <p:ext uri="{BB962C8B-B14F-4D97-AF65-F5344CB8AC3E}">
        <p14:creationId xmlns:p14="http://schemas.microsoft.com/office/powerpoint/2010/main" val="374204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8391CCF-F56D-AB13-E651-F67569AC92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8BE81F8-3860-BB52-9774-2A271748C7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4F5980-C44F-3CEE-3B76-F5CCBE86C7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C1299-EC1C-F241-98CA-DB793BCF2858}" type="datetimeFigureOut">
              <a:rPr lang="it-IT" smtClean="0"/>
              <a:t>03/08/22</a:t>
            </a:fld>
            <a:endParaRPr lang="it-IT"/>
          </a:p>
        </p:txBody>
      </p:sp>
      <p:sp>
        <p:nvSpPr>
          <p:cNvPr id="5" name="Segnaposto piè di pagina 4">
            <a:extLst>
              <a:ext uri="{FF2B5EF4-FFF2-40B4-BE49-F238E27FC236}">
                <a16:creationId xmlns:a16="http://schemas.microsoft.com/office/drawing/2014/main" id="{551924F7-7C7B-01F9-55AB-99967BFCF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89A19A5-96B9-6372-A428-68190027A8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D8CDA-ECEC-6745-A031-C86A5485D756}" type="slidenum">
              <a:rPr lang="it-IT" smtClean="0"/>
              <a:t>‹N›</a:t>
            </a:fld>
            <a:endParaRPr lang="it-IT"/>
          </a:p>
        </p:txBody>
      </p:sp>
    </p:spTree>
    <p:extLst>
      <p:ext uri="{BB962C8B-B14F-4D97-AF65-F5344CB8AC3E}">
        <p14:creationId xmlns:p14="http://schemas.microsoft.com/office/powerpoint/2010/main" val="2981081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8E898CD-4D13-37C3-CB72-54B655486EE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55191"/>
            <a:ext cx="5155189" cy="6858000"/>
          </a:xfrm>
          <a:prstGeom prst="rect">
            <a:avLst/>
          </a:prstGeom>
        </p:spPr>
      </p:pic>
      <p:grpSp>
        <p:nvGrpSpPr>
          <p:cNvPr id="2" name="Gruppo 1">
            <a:extLst>
              <a:ext uri="{FF2B5EF4-FFF2-40B4-BE49-F238E27FC236}">
                <a16:creationId xmlns:a16="http://schemas.microsoft.com/office/drawing/2014/main" id="{0EB64BA5-31A5-035C-FFB2-1AA7F17DCCBA}"/>
              </a:ext>
            </a:extLst>
          </p:cNvPr>
          <p:cNvGrpSpPr/>
          <p:nvPr/>
        </p:nvGrpSpPr>
        <p:grpSpPr>
          <a:xfrm>
            <a:off x="6895301" y="455191"/>
            <a:ext cx="4819135" cy="859850"/>
            <a:chOff x="4981590" y="333322"/>
            <a:chExt cx="5911774" cy="1054803"/>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81590" y="448686"/>
              <a:ext cx="3311733" cy="932934"/>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3" name="Segnaposto contenuto 2">
            <a:extLst>
              <a:ext uri="{FF2B5EF4-FFF2-40B4-BE49-F238E27FC236}">
                <a16:creationId xmlns:a16="http://schemas.microsoft.com/office/drawing/2014/main" id="{3A4D89A9-C608-310F-2215-936CE0BE2591}"/>
              </a:ext>
            </a:extLst>
          </p:cNvPr>
          <p:cNvSpPr txBox="1">
            <a:spLocks/>
          </p:cNvSpPr>
          <p:nvPr/>
        </p:nvSpPr>
        <p:spPr bwMode="auto">
          <a:xfrm>
            <a:off x="4747711" y="6036423"/>
            <a:ext cx="3347697" cy="3663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414600" indent="-414600" algn="l" defTabSz="552801" rtl="0" eaLnBrk="1" fontAlgn="base" hangingPunct="1">
              <a:spcBef>
                <a:spcPct val="20000"/>
              </a:spcBef>
              <a:spcAft>
                <a:spcPct val="0"/>
              </a:spcAft>
              <a:buFont typeface="Arial" charset="0"/>
              <a:buChar char="•"/>
              <a:defRPr sz="3869" kern="1200">
                <a:solidFill>
                  <a:schemeClr val="tx1"/>
                </a:solidFill>
                <a:latin typeface="+mn-lt"/>
                <a:ea typeface="ヒラギノ角ゴ Pro W3" pitchFamily="125" charset="-128"/>
                <a:cs typeface="ヒラギノ角ゴ Pro W3" charset="0"/>
              </a:defRPr>
            </a:lvl1pPr>
            <a:lvl2pPr marL="898301" indent="-345500" algn="l" defTabSz="552801" rtl="0" eaLnBrk="1" fontAlgn="base" hangingPunct="1">
              <a:spcBef>
                <a:spcPct val="20000"/>
              </a:spcBef>
              <a:spcAft>
                <a:spcPct val="0"/>
              </a:spcAft>
              <a:buFont typeface="Arial" charset="0"/>
              <a:buChar char="–"/>
              <a:defRPr sz="3385" kern="1200">
                <a:solidFill>
                  <a:schemeClr val="tx1"/>
                </a:solidFill>
                <a:latin typeface="+mn-lt"/>
                <a:ea typeface="ヒラギノ角ゴ Pro W3" pitchFamily="125" charset="-128"/>
                <a:cs typeface="+mn-cs"/>
              </a:defRPr>
            </a:lvl2pPr>
            <a:lvl3pPr marL="1382001" indent="-276400" algn="l" defTabSz="552801" rtl="0" eaLnBrk="1" fontAlgn="base" hangingPunct="1">
              <a:spcBef>
                <a:spcPct val="20000"/>
              </a:spcBef>
              <a:spcAft>
                <a:spcPct val="0"/>
              </a:spcAft>
              <a:buFont typeface="Arial" charset="0"/>
              <a:buChar char="•"/>
              <a:defRPr sz="2902" kern="1200">
                <a:solidFill>
                  <a:schemeClr val="tx1"/>
                </a:solidFill>
                <a:latin typeface="+mn-lt"/>
                <a:ea typeface="ヒラギノ角ゴ Pro W3" pitchFamily="125" charset="-128"/>
                <a:cs typeface="+mn-cs"/>
              </a:defRPr>
            </a:lvl3pPr>
            <a:lvl4pPr marL="1934802" indent="-276400" algn="l" defTabSz="552801" rtl="0" eaLnBrk="1" fontAlgn="base" hangingPunct="1">
              <a:spcBef>
                <a:spcPct val="20000"/>
              </a:spcBef>
              <a:spcAft>
                <a:spcPct val="0"/>
              </a:spcAft>
              <a:buFont typeface="Arial" charset="0"/>
              <a:buChar char="–"/>
              <a:defRPr sz="2418" kern="1200">
                <a:solidFill>
                  <a:schemeClr val="tx1"/>
                </a:solidFill>
                <a:latin typeface="+mn-lt"/>
                <a:ea typeface="ヒラギノ角ゴ Pro W3" pitchFamily="125" charset="-128"/>
                <a:cs typeface="+mn-cs"/>
              </a:defRPr>
            </a:lvl4pPr>
            <a:lvl5pPr marL="2487602" indent="-276400" algn="l" defTabSz="552801" rtl="0" eaLnBrk="1" fontAlgn="base" hangingPunct="1">
              <a:spcBef>
                <a:spcPct val="20000"/>
              </a:spcBef>
              <a:spcAft>
                <a:spcPct val="0"/>
              </a:spcAft>
              <a:buFont typeface="Arial" charset="0"/>
              <a:buChar char="»"/>
              <a:defRPr sz="2418" kern="1200">
                <a:solidFill>
                  <a:schemeClr val="tx1"/>
                </a:solidFill>
                <a:latin typeface="+mn-lt"/>
                <a:ea typeface="ヒラギノ角ゴ Pro W3" pitchFamily="125" charset="-128"/>
                <a:cs typeface="+mn-cs"/>
              </a:defRPr>
            </a:lvl5pPr>
            <a:lvl6pPr marL="3040403" indent="-276400" algn="l" defTabSz="552801" rtl="0" eaLnBrk="1" latinLnBrk="0" hangingPunct="1">
              <a:spcBef>
                <a:spcPct val="20000"/>
              </a:spcBef>
              <a:buFont typeface="Arial"/>
              <a:buChar char="•"/>
              <a:defRPr sz="2418" kern="1200">
                <a:solidFill>
                  <a:schemeClr val="tx1"/>
                </a:solidFill>
                <a:latin typeface="+mn-lt"/>
                <a:ea typeface="+mn-ea"/>
                <a:cs typeface="+mn-cs"/>
              </a:defRPr>
            </a:lvl6pPr>
            <a:lvl7pPr marL="3593203" indent="-276400" algn="l" defTabSz="552801" rtl="0" eaLnBrk="1" latinLnBrk="0" hangingPunct="1">
              <a:spcBef>
                <a:spcPct val="20000"/>
              </a:spcBef>
              <a:buFont typeface="Arial"/>
              <a:buChar char="•"/>
              <a:defRPr sz="2418" kern="1200">
                <a:solidFill>
                  <a:schemeClr val="tx1"/>
                </a:solidFill>
                <a:latin typeface="+mn-lt"/>
                <a:ea typeface="+mn-ea"/>
                <a:cs typeface="+mn-cs"/>
              </a:defRPr>
            </a:lvl7pPr>
            <a:lvl8pPr marL="4146004" indent="-276400" algn="l" defTabSz="552801" rtl="0" eaLnBrk="1" latinLnBrk="0" hangingPunct="1">
              <a:spcBef>
                <a:spcPct val="20000"/>
              </a:spcBef>
              <a:buFont typeface="Arial"/>
              <a:buChar char="•"/>
              <a:defRPr sz="2418" kern="1200">
                <a:solidFill>
                  <a:schemeClr val="tx1"/>
                </a:solidFill>
                <a:latin typeface="+mn-lt"/>
                <a:ea typeface="+mn-ea"/>
                <a:cs typeface="+mn-cs"/>
              </a:defRPr>
            </a:lvl8pPr>
            <a:lvl9pPr marL="4698804" indent="-276400" algn="l" defTabSz="552801" rtl="0" eaLnBrk="1" latinLnBrk="0" hangingPunct="1">
              <a:spcBef>
                <a:spcPct val="20000"/>
              </a:spcBef>
              <a:buFont typeface="Arial"/>
              <a:buChar char="•"/>
              <a:defRPr sz="2418" kern="1200">
                <a:solidFill>
                  <a:schemeClr val="tx1"/>
                </a:solidFill>
                <a:latin typeface="+mn-lt"/>
                <a:ea typeface="+mn-ea"/>
                <a:cs typeface="+mn-cs"/>
              </a:defRPr>
            </a:lvl9pPr>
          </a:lstStyle>
          <a:p>
            <a:pPr marL="0" indent="0" algn="ctr">
              <a:buNone/>
            </a:pPr>
            <a:r>
              <a:rPr lang="it-IT" sz="1800" dirty="0">
                <a:solidFill>
                  <a:schemeClr val="bg1">
                    <a:lumMod val="50000"/>
                  </a:schemeClr>
                </a:solidFill>
                <a:latin typeface="Open Sans Light" panose="020B0606030504020204" pitchFamily="34" charset="0"/>
                <a:ea typeface="Open Sans Light" panose="020B0606030504020204" pitchFamily="34" charset="0"/>
                <a:cs typeface="Open Sans Light" panose="020B0606030504020204" pitchFamily="34" charset="0"/>
              </a:rPr>
              <a:t>Milano, 03.08.2022</a:t>
            </a:r>
          </a:p>
        </p:txBody>
      </p:sp>
      <p:sp>
        <p:nvSpPr>
          <p:cNvPr id="4" name="CasellaDiTesto 3">
            <a:extLst>
              <a:ext uri="{FF2B5EF4-FFF2-40B4-BE49-F238E27FC236}">
                <a16:creationId xmlns:a16="http://schemas.microsoft.com/office/drawing/2014/main" id="{D6E63DFE-3E8D-C69F-9243-16D9E6A3F08A}"/>
              </a:ext>
            </a:extLst>
          </p:cNvPr>
          <p:cNvSpPr txBox="1"/>
          <p:nvPr/>
        </p:nvSpPr>
        <p:spPr>
          <a:xfrm>
            <a:off x="5155188" y="2565448"/>
            <a:ext cx="6449190" cy="1077218"/>
          </a:xfrm>
          <a:prstGeom prst="rect">
            <a:avLst/>
          </a:prstGeom>
          <a:noFill/>
        </p:spPr>
        <p:txBody>
          <a:bodyPr wrap="square" rtlCol="0">
            <a:spAutoFit/>
          </a:bodyPr>
          <a:lstStyle/>
          <a:p>
            <a:r>
              <a:rPr lang="it-IT" sz="32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Il dibattito pubblico </a:t>
            </a:r>
            <a:br>
              <a:rPr lang="it-IT" sz="32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br>
            <a:r>
              <a:rPr lang="it-IT" sz="3200" b="1"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sul nuovo stadio di Milano</a:t>
            </a:r>
            <a:endParaRPr lang="it-IT" sz="32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CasellaDiTesto 5">
            <a:extLst>
              <a:ext uri="{FF2B5EF4-FFF2-40B4-BE49-F238E27FC236}">
                <a16:creationId xmlns:a16="http://schemas.microsoft.com/office/drawing/2014/main" id="{528A947E-621C-4E88-23F2-8AC313F97B5D}"/>
              </a:ext>
            </a:extLst>
          </p:cNvPr>
          <p:cNvSpPr txBox="1"/>
          <p:nvPr/>
        </p:nvSpPr>
        <p:spPr>
          <a:xfrm>
            <a:off x="5155188" y="4014439"/>
            <a:ext cx="6897880" cy="646331"/>
          </a:xfrm>
          <a:prstGeom prst="rect">
            <a:avLst/>
          </a:prstGeom>
          <a:noFill/>
        </p:spPr>
        <p:txBody>
          <a:bodyPr wrap="square" rtlCol="0">
            <a:spAutoFit/>
          </a:bodyPr>
          <a:lstStyle/>
          <a:p>
            <a:r>
              <a:rPr lang="it-IT" dirty="0">
                <a:latin typeface="Open Sans" panose="020B0606030504020204" pitchFamily="34" charset="0"/>
                <a:ea typeface="Open Sans" panose="020B0606030504020204" pitchFamily="34" charset="0"/>
                <a:cs typeface="Open Sans" panose="020B0606030504020204" pitchFamily="34" charset="0"/>
              </a:rPr>
              <a:t>Consiglio comunale</a:t>
            </a:r>
          </a:p>
          <a:p>
            <a:r>
              <a:rPr lang="it-IT" dirty="0">
                <a:latin typeface="Open Sans" panose="020B0606030504020204" pitchFamily="34" charset="0"/>
                <a:ea typeface="Open Sans" panose="020B0606030504020204" pitchFamily="34" charset="0"/>
                <a:cs typeface="Open Sans" panose="020B0606030504020204" pitchFamily="34" charset="0"/>
              </a:rPr>
              <a:t>Commissioni: Rigenerazione urbana, Mobilità, Sport, Olimpiadi </a:t>
            </a:r>
          </a:p>
        </p:txBody>
      </p:sp>
    </p:spTree>
    <p:extLst>
      <p:ext uri="{BB962C8B-B14F-4D97-AF65-F5344CB8AC3E}">
        <p14:creationId xmlns:p14="http://schemas.microsoft.com/office/powerpoint/2010/main" val="1412156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3" y="1754255"/>
            <a:ext cx="11236872" cy="646331"/>
          </a:xfrm>
          <a:prstGeom prst="rect">
            <a:avLst/>
          </a:prstGeom>
          <a:noFill/>
        </p:spPr>
        <p:txBody>
          <a:bodyPr wrap="square" rtlCol="0">
            <a:spAutoFit/>
          </a:bodyPr>
          <a:lstStyle/>
          <a:p>
            <a:r>
              <a:rPr lang="it-IT" sz="36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Riferimenti normativi</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a:extLst>
              <a:ext uri="{FF2B5EF4-FFF2-40B4-BE49-F238E27FC236}">
                <a16:creationId xmlns:a16="http://schemas.microsoft.com/office/drawing/2014/main" id="{AE054E24-C836-B70E-905F-AFDE9CC94A90}"/>
              </a:ext>
            </a:extLst>
          </p:cNvPr>
          <p:cNvSpPr txBox="1"/>
          <p:nvPr/>
        </p:nvSpPr>
        <p:spPr>
          <a:xfrm>
            <a:off x="555622" y="2621539"/>
            <a:ext cx="10835429" cy="3416320"/>
          </a:xfrm>
          <a:prstGeom prst="rect">
            <a:avLst/>
          </a:prstGeom>
          <a:noFill/>
        </p:spPr>
        <p:txBody>
          <a:bodyPr wrap="square">
            <a:spAutoFit/>
          </a:bodyPr>
          <a:lstStyle/>
          <a:p>
            <a:r>
              <a:rPr lang="it-IT" sz="2400" dirty="0">
                <a:latin typeface="Open Sans" panose="020B0606030504020204" pitchFamily="34" charset="0"/>
                <a:ea typeface="Open Sans" panose="020B0606030504020204" pitchFamily="34" charset="0"/>
                <a:cs typeface="Open Sans" panose="020B0606030504020204" pitchFamily="34" charset="0"/>
              </a:rPr>
              <a:t>Il dibattito pubblico è stato introdotto nel 2016 con il nuovo codice degli appalti (</a:t>
            </a:r>
            <a:r>
              <a:rPr lang="it-IT" sz="2400" dirty="0" err="1">
                <a:latin typeface="Open Sans" panose="020B0606030504020204" pitchFamily="34" charset="0"/>
                <a:ea typeface="Open Sans" panose="020B0606030504020204" pitchFamily="34" charset="0"/>
                <a:cs typeface="Open Sans" panose="020B0606030504020204" pitchFamily="34" charset="0"/>
              </a:rPr>
              <a:t>D.lgs</a:t>
            </a:r>
            <a:r>
              <a:rPr lang="it-IT" sz="2400" dirty="0">
                <a:latin typeface="Open Sans" panose="020B0606030504020204" pitchFamily="34" charset="0"/>
                <a:ea typeface="Open Sans" panose="020B0606030504020204" pitchFamily="34" charset="0"/>
                <a:cs typeface="Open Sans" panose="020B0606030504020204" pitchFamily="34" charset="0"/>
              </a:rPr>
              <a:t> 50/2016 art. 22)</a:t>
            </a:r>
          </a:p>
          <a:p>
            <a:endParaRPr lang="it-IT" sz="2400" dirty="0">
              <a:latin typeface="Open Sans" panose="020B0606030504020204" pitchFamily="34" charset="0"/>
              <a:ea typeface="Open Sans" panose="020B0606030504020204" pitchFamily="34" charset="0"/>
              <a:cs typeface="Open Sans" panose="020B0606030504020204" pitchFamily="34" charset="0"/>
            </a:endParaRPr>
          </a:p>
          <a:p>
            <a:r>
              <a:rPr lang="it-IT" sz="2400" dirty="0">
                <a:latin typeface="Open Sans" panose="020B0606030504020204" pitchFamily="34" charset="0"/>
                <a:ea typeface="Open Sans" panose="020B0606030504020204" pitchFamily="34" charset="0"/>
                <a:cs typeface="Open Sans" panose="020B0606030504020204" pitchFamily="34" charset="0"/>
              </a:rPr>
              <a:t>Successivamente le regole di funzionamento del DP sono state normate dal DPCM 76/2018 </a:t>
            </a:r>
          </a:p>
          <a:p>
            <a:endParaRPr lang="it-IT" sz="2400" dirty="0">
              <a:latin typeface="Open Sans" panose="020B0606030504020204" pitchFamily="34" charset="0"/>
              <a:ea typeface="Open Sans" panose="020B0606030504020204" pitchFamily="34" charset="0"/>
              <a:cs typeface="Open Sans" panose="020B0606030504020204" pitchFamily="34" charset="0"/>
            </a:endParaRPr>
          </a:p>
          <a:p>
            <a:r>
              <a:rPr lang="it-IT" sz="2400" dirty="0">
                <a:latin typeface="Open Sans" panose="020B0606030504020204" pitchFamily="34" charset="0"/>
                <a:ea typeface="Open Sans" panose="020B0606030504020204" pitchFamily="34" charset="0"/>
                <a:cs typeface="Open Sans" panose="020B0606030504020204" pitchFamily="34" charset="0"/>
              </a:rPr>
              <a:t>La Commissione Nazionale Dibattito Pubblico è stata istituita, presso il Ministero delle Infrastrutture e della Mobilità Sostenibile , il 30 dicembre 2020</a:t>
            </a:r>
          </a:p>
        </p:txBody>
      </p:sp>
    </p:spTree>
    <p:extLst>
      <p:ext uri="{BB962C8B-B14F-4D97-AF65-F5344CB8AC3E}">
        <p14:creationId xmlns:p14="http://schemas.microsoft.com/office/powerpoint/2010/main" val="3606412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3" y="4480792"/>
            <a:ext cx="11236872" cy="646331"/>
          </a:xfrm>
          <a:prstGeom prst="rect">
            <a:avLst/>
          </a:prstGeom>
          <a:noFill/>
        </p:spPr>
        <p:txBody>
          <a:bodyPr wrap="square" rtlCol="0">
            <a:spAutoFit/>
          </a:bodyPr>
          <a:lstStyle/>
          <a:p>
            <a:r>
              <a:rPr lang="it-IT" sz="36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I dibattiti pubblici in corso </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a:extLst>
              <a:ext uri="{FF2B5EF4-FFF2-40B4-BE49-F238E27FC236}">
                <a16:creationId xmlns:a16="http://schemas.microsoft.com/office/drawing/2014/main" id="{AE054E24-C836-B70E-905F-AFDE9CC94A90}"/>
              </a:ext>
            </a:extLst>
          </p:cNvPr>
          <p:cNvSpPr txBox="1"/>
          <p:nvPr/>
        </p:nvSpPr>
        <p:spPr>
          <a:xfrm>
            <a:off x="555622" y="5137816"/>
            <a:ext cx="11236871" cy="1428083"/>
          </a:xfrm>
          <a:prstGeom prst="rect">
            <a:avLst/>
          </a:prstGeom>
          <a:noFill/>
        </p:spPr>
        <p:txBody>
          <a:bodyPr wrap="square">
            <a:spAutoFit/>
          </a:bodyPr>
          <a:lstStyle/>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1. Strada Statale itinerario Gela – Agrigento – Castelvetrano</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2. Realizzazione Tranvia Padova "SIR 2" </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3. Nuova linea ferroviaria AV Salerno/Reggio Calabria  - Raddoppio Cosenza/Paola S. Lucido</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4. Quadruplicamento della linea ferroviaria Tortona-Voghera</a:t>
            </a:r>
          </a:p>
        </p:txBody>
      </p:sp>
      <p:sp>
        <p:nvSpPr>
          <p:cNvPr id="8" name="CasellaDiTesto 7">
            <a:extLst>
              <a:ext uri="{FF2B5EF4-FFF2-40B4-BE49-F238E27FC236}">
                <a16:creationId xmlns:a16="http://schemas.microsoft.com/office/drawing/2014/main" id="{5ED88831-FA25-9D71-E457-1F02CC967F8F}"/>
              </a:ext>
            </a:extLst>
          </p:cNvPr>
          <p:cNvSpPr txBox="1"/>
          <p:nvPr/>
        </p:nvSpPr>
        <p:spPr>
          <a:xfrm>
            <a:off x="477563" y="1571961"/>
            <a:ext cx="11236872" cy="646331"/>
          </a:xfrm>
          <a:prstGeom prst="rect">
            <a:avLst/>
          </a:prstGeom>
          <a:noFill/>
        </p:spPr>
        <p:txBody>
          <a:bodyPr wrap="square" rtlCol="0">
            <a:spAutoFit/>
          </a:bodyPr>
          <a:lstStyle/>
          <a:p>
            <a:r>
              <a:rPr lang="it-IT" sz="36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I dibattiti pubblici conclusi</a:t>
            </a:r>
          </a:p>
        </p:txBody>
      </p:sp>
      <p:sp>
        <p:nvSpPr>
          <p:cNvPr id="10" name="CasellaDiTesto 9">
            <a:extLst>
              <a:ext uri="{FF2B5EF4-FFF2-40B4-BE49-F238E27FC236}">
                <a16:creationId xmlns:a16="http://schemas.microsoft.com/office/drawing/2014/main" id="{774C64E4-A9E4-F52D-E591-A497731421CB}"/>
              </a:ext>
            </a:extLst>
          </p:cNvPr>
          <p:cNvSpPr txBox="1"/>
          <p:nvPr/>
        </p:nvSpPr>
        <p:spPr>
          <a:xfrm>
            <a:off x="555622" y="2340314"/>
            <a:ext cx="11236871" cy="2106410"/>
          </a:xfrm>
          <a:prstGeom prst="rect">
            <a:avLst/>
          </a:prstGeom>
          <a:noFill/>
        </p:spPr>
        <p:txBody>
          <a:bodyPr wrap="square" rtlCol="0">
            <a:spAutoFit/>
          </a:bodyPr>
          <a:lstStyle/>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1. Linea ferroviaria Orte – Falconara</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2. Strada Statale 16 'Adriatica' – Tronco Bari-Mola Di Bari </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3. Linea ferroviaria Roma - Pescara - Lotto 1</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4. Strada Statale 693 Strada Scorrimento Veloce del Gargano</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5. Nuova linea ferroviaria AV Salerno/Reggio Calabria - Lotto 1a Linea Battipaglia/Romagnano</a:t>
            </a:r>
          </a:p>
          <a:p>
            <a:pPr>
              <a:lnSpc>
                <a:spcPct val="110000"/>
              </a:lnSpc>
            </a:pPr>
            <a:r>
              <a:rPr lang="it-IT" sz="2000" dirty="0">
                <a:latin typeface="Open Sans" panose="020B0606030504020204" pitchFamily="34" charset="0"/>
                <a:ea typeface="Open Sans" panose="020B0606030504020204" pitchFamily="34" charset="0"/>
                <a:cs typeface="Open Sans" panose="020B0606030504020204" pitchFamily="34" charset="0"/>
              </a:rPr>
              <a:t>6. Circonvallazione ferroviaria di Trento</a:t>
            </a:r>
            <a:endParaRPr lang="it-IT" sz="2000" dirty="0"/>
          </a:p>
        </p:txBody>
      </p:sp>
    </p:spTree>
    <p:extLst>
      <p:ext uri="{BB962C8B-B14F-4D97-AF65-F5344CB8AC3E}">
        <p14:creationId xmlns:p14="http://schemas.microsoft.com/office/powerpoint/2010/main" val="3719850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4" y="1507943"/>
            <a:ext cx="11236872" cy="646331"/>
          </a:xfrm>
          <a:prstGeom prst="rect">
            <a:avLst/>
          </a:prstGeom>
          <a:noFill/>
        </p:spPr>
        <p:txBody>
          <a:bodyPr wrap="square" rtlCol="0">
            <a:spAutoFit/>
          </a:bodyPr>
          <a:lstStyle/>
          <a:p>
            <a:r>
              <a:rPr lang="it-IT" sz="36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Che cos’è il dibattito pubblico</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CasellaDiTesto 36">
            <a:extLst>
              <a:ext uri="{FF2B5EF4-FFF2-40B4-BE49-F238E27FC236}">
                <a16:creationId xmlns:a16="http://schemas.microsoft.com/office/drawing/2014/main" id="{AE054E24-C836-B70E-905F-AFDE9CC94A90}"/>
              </a:ext>
            </a:extLst>
          </p:cNvPr>
          <p:cNvSpPr txBox="1"/>
          <p:nvPr/>
        </p:nvSpPr>
        <p:spPr>
          <a:xfrm>
            <a:off x="566773" y="2273796"/>
            <a:ext cx="11147663" cy="1107996"/>
          </a:xfrm>
          <a:prstGeom prst="rect">
            <a:avLst/>
          </a:prstGeom>
          <a:noFill/>
        </p:spPr>
        <p:txBody>
          <a:bodyPr wrap="square">
            <a:spAutoFit/>
          </a:bodyPr>
          <a:lstStyle/>
          <a:p>
            <a:pPr algn="just"/>
            <a:r>
              <a:rPr lang="it-IT" sz="2200" dirty="0">
                <a:latin typeface="Open Sans" panose="020B0606030504020204" pitchFamily="34" charset="0"/>
                <a:ea typeface="Open Sans" panose="020B0606030504020204" pitchFamily="34" charset="0"/>
                <a:cs typeface="Open Sans" panose="020B0606030504020204" pitchFamily="34" charset="0"/>
              </a:rPr>
              <a:t>Il dibattito pubblico è un processo di </a:t>
            </a:r>
            <a:r>
              <a:rPr lang="it-IT" sz="2200" b="1" dirty="0">
                <a:latin typeface="Open Sans" panose="020B0606030504020204" pitchFamily="34" charset="0"/>
                <a:ea typeface="Open Sans" panose="020B0606030504020204" pitchFamily="34" charset="0"/>
                <a:cs typeface="Open Sans" panose="020B0606030504020204" pitchFamily="34" charset="0"/>
              </a:rPr>
              <a:t>informazione</a:t>
            </a:r>
            <a:r>
              <a:rPr lang="it-IT" sz="2200" dirty="0">
                <a:latin typeface="Open Sans" panose="020B0606030504020204" pitchFamily="34" charset="0"/>
                <a:ea typeface="Open Sans" panose="020B0606030504020204" pitchFamily="34" charset="0"/>
                <a:cs typeface="Open Sans" panose="020B0606030504020204" pitchFamily="34" charset="0"/>
              </a:rPr>
              <a:t>, </a:t>
            </a:r>
            <a:r>
              <a:rPr lang="it-IT" sz="2200" b="1" dirty="0">
                <a:latin typeface="Open Sans" panose="020B0606030504020204" pitchFamily="34" charset="0"/>
                <a:ea typeface="Open Sans" panose="020B0606030504020204" pitchFamily="34" charset="0"/>
                <a:cs typeface="Open Sans" panose="020B0606030504020204" pitchFamily="34" charset="0"/>
              </a:rPr>
              <a:t>partecipazione e confronto pubblico</a:t>
            </a:r>
            <a:r>
              <a:rPr lang="it-IT" sz="2200" dirty="0">
                <a:latin typeface="Open Sans" panose="020B0606030504020204" pitchFamily="34" charset="0"/>
                <a:ea typeface="Open Sans" panose="020B0606030504020204" pitchFamily="34" charset="0"/>
                <a:cs typeface="Open Sans" panose="020B0606030504020204" pitchFamily="34" charset="0"/>
              </a:rPr>
              <a:t> sull’opportunità, sulle soluzioni progettuali di opere ed interventi di particolare rilevanza</a:t>
            </a:r>
          </a:p>
        </p:txBody>
      </p:sp>
      <p:sp>
        <p:nvSpPr>
          <p:cNvPr id="5" name="CasellaDiTesto 4">
            <a:extLst>
              <a:ext uri="{FF2B5EF4-FFF2-40B4-BE49-F238E27FC236}">
                <a16:creationId xmlns:a16="http://schemas.microsoft.com/office/drawing/2014/main" id="{680015C6-4DA6-7FA2-D887-0B6C033D22E8}"/>
              </a:ext>
            </a:extLst>
          </p:cNvPr>
          <p:cNvSpPr txBox="1"/>
          <p:nvPr/>
        </p:nvSpPr>
        <p:spPr>
          <a:xfrm>
            <a:off x="432959" y="3573399"/>
            <a:ext cx="11236872" cy="646331"/>
          </a:xfrm>
          <a:prstGeom prst="rect">
            <a:avLst/>
          </a:prstGeom>
          <a:noFill/>
        </p:spPr>
        <p:txBody>
          <a:bodyPr wrap="square" rtlCol="0">
            <a:spAutoFit/>
          </a:bodyPr>
          <a:lstStyle/>
          <a:p>
            <a:r>
              <a:rPr lang="it-IT" sz="36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Quando si apre</a:t>
            </a:r>
          </a:p>
        </p:txBody>
      </p:sp>
      <p:sp>
        <p:nvSpPr>
          <p:cNvPr id="8" name="CasellaDiTesto 7">
            <a:extLst>
              <a:ext uri="{FF2B5EF4-FFF2-40B4-BE49-F238E27FC236}">
                <a16:creationId xmlns:a16="http://schemas.microsoft.com/office/drawing/2014/main" id="{A8FF3491-5040-3355-B41B-6CAA19AAD9EA}"/>
              </a:ext>
            </a:extLst>
          </p:cNvPr>
          <p:cNvSpPr txBox="1"/>
          <p:nvPr/>
        </p:nvSpPr>
        <p:spPr>
          <a:xfrm>
            <a:off x="522168" y="4411338"/>
            <a:ext cx="11147663" cy="1877437"/>
          </a:xfrm>
          <a:prstGeom prst="rect">
            <a:avLst/>
          </a:prstGeom>
          <a:noFill/>
        </p:spPr>
        <p:txBody>
          <a:bodyPr wrap="square" rtlCol="0">
            <a:spAutoFit/>
          </a:bodyPr>
          <a:lstStyle/>
          <a:p>
            <a:pPr>
              <a:spcAft>
                <a:spcPts val="1200"/>
              </a:spcAft>
            </a:pPr>
            <a:r>
              <a:rPr lang="it-IT" sz="2200" dirty="0">
                <a:solidFill>
                  <a:srgbClr val="000000"/>
                </a:solidFill>
                <a:latin typeface="Open Sans" charset="0"/>
                <a:ea typeface="Open Sans" charset="0"/>
                <a:cs typeface="Open Sans" charset="0"/>
              </a:rPr>
              <a:t>In uno stadio di </a:t>
            </a:r>
            <a:r>
              <a:rPr lang="it-IT" sz="2200" b="1" dirty="0">
                <a:solidFill>
                  <a:srgbClr val="000000"/>
                </a:solidFill>
                <a:latin typeface="Open Sans" charset="0"/>
                <a:ea typeface="Open Sans" charset="0"/>
                <a:cs typeface="Open Sans" charset="0"/>
              </a:rPr>
              <a:t>elaborazione progettuale sufficiente </a:t>
            </a:r>
            <a:r>
              <a:rPr lang="it-IT" sz="2200" dirty="0">
                <a:solidFill>
                  <a:srgbClr val="000000"/>
                </a:solidFill>
                <a:latin typeface="Open Sans" charset="0"/>
                <a:ea typeface="Open Sans" charset="0"/>
                <a:cs typeface="Open Sans" charset="0"/>
              </a:rPr>
              <a:t>per essere presentato al pubblico ma con soluzioni ancora </a:t>
            </a:r>
            <a:r>
              <a:rPr lang="it-IT" sz="2200" b="1" dirty="0">
                <a:solidFill>
                  <a:srgbClr val="000000"/>
                </a:solidFill>
                <a:latin typeface="Open Sans" charset="0"/>
                <a:ea typeface="Open Sans" charset="0"/>
                <a:cs typeface="Open Sans" charset="0"/>
              </a:rPr>
              <a:t>aperte </a:t>
            </a:r>
          </a:p>
          <a:p>
            <a:r>
              <a:rPr lang="it-IT" sz="2200" dirty="0">
                <a:solidFill>
                  <a:srgbClr val="000000"/>
                </a:solidFill>
                <a:latin typeface="Open Sans" charset="0"/>
                <a:ea typeface="Open Sans" charset="0"/>
                <a:cs typeface="Open Sans" charset="0"/>
              </a:rPr>
              <a:t>Documento di fattibilità delle alternative progettuali </a:t>
            </a:r>
            <a:r>
              <a:rPr lang="it-IT" sz="2200" b="1" dirty="0">
                <a:solidFill>
                  <a:srgbClr val="000000"/>
                </a:solidFill>
                <a:latin typeface="Open Sans" charset="0"/>
                <a:ea typeface="Open Sans" charset="0"/>
                <a:cs typeface="Open Sans" charset="0"/>
              </a:rPr>
              <a:t>(DOCFAP) </a:t>
            </a:r>
            <a:r>
              <a:rPr lang="it-IT" sz="2200" dirty="0">
                <a:solidFill>
                  <a:srgbClr val="000000"/>
                </a:solidFill>
                <a:latin typeface="Open Sans" charset="0"/>
                <a:ea typeface="Open Sans" charset="0"/>
                <a:cs typeface="Open Sans" charset="0"/>
              </a:rPr>
              <a:t>Progetto fattibilità tecnico economico</a:t>
            </a:r>
            <a:r>
              <a:rPr lang="it-IT" sz="2200" b="1" dirty="0">
                <a:solidFill>
                  <a:srgbClr val="000000"/>
                </a:solidFill>
                <a:latin typeface="Open Sans" charset="0"/>
                <a:ea typeface="Open Sans" charset="0"/>
                <a:cs typeface="Open Sans" charset="0"/>
              </a:rPr>
              <a:t> (PFTE)</a:t>
            </a:r>
            <a:endParaRPr lang="it-IT" sz="2200" dirty="0">
              <a:solidFill>
                <a:srgbClr val="000000"/>
              </a:solidFill>
              <a:latin typeface="Open Sans" charset="0"/>
              <a:ea typeface="Open Sans" charset="0"/>
              <a:cs typeface="Open Sans" charset="0"/>
            </a:endParaRPr>
          </a:p>
          <a:p>
            <a:endParaRPr lang="it-IT" dirty="0"/>
          </a:p>
        </p:txBody>
      </p:sp>
    </p:spTree>
    <p:extLst>
      <p:ext uri="{BB962C8B-B14F-4D97-AF65-F5344CB8AC3E}">
        <p14:creationId xmlns:p14="http://schemas.microsoft.com/office/powerpoint/2010/main" val="551787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2" y="1580619"/>
            <a:ext cx="11236872" cy="923330"/>
          </a:xfrm>
          <a:prstGeom prst="rect">
            <a:avLst/>
          </a:prstGeom>
          <a:noFill/>
        </p:spPr>
        <p:txBody>
          <a:bodyPr wrap="square" rtlCol="0">
            <a:spAutoFit/>
          </a:bodyPr>
          <a:lstStyle/>
          <a:p>
            <a:r>
              <a:rPr lang="it-IT" sz="40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Funzioni e compiti del coordinatore</a:t>
            </a:r>
          </a:p>
          <a:p>
            <a:r>
              <a:rPr lang="it-IT" sz="1400" dirty="0">
                <a:solidFill>
                  <a:srgbClr val="1C7247"/>
                </a:solidFill>
                <a:latin typeface="Open Sans" panose="020B0606030504020204" pitchFamily="34" charset="0"/>
                <a:ea typeface="Open Sans" panose="020B0606030504020204" pitchFamily="34" charset="0"/>
                <a:cs typeface="Open Sans" panose="020B0606030504020204" pitchFamily="34" charset="0"/>
              </a:rPr>
              <a:t>(art. 6 DPCM 76/2018)</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contenuto 2">
            <a:extLst>
              <a:ext uri="{FF2B5EF4-FFF2-40B4-BE49-F238E27FC236}">
                <a16:creationId xmlns:a16="http://schemas.microsoft.com/office/drawing/2014/main" id="{0A6EA176-D9E4-5557-7563-12BA8C3F76A3}"/>
              </a:ext>
            </a:extLst>
          </p:cNvPr>
          <p:cNvSpPr>
            <a:spLocks noGrp="1"/>
          </p:cNvSpPr>
          <p:nvPr>
            <p:ph idx="1"/>
          </p:nvPr>
        </p:nvSpPr>
        <p:spPr>
          <a:xfrm>
            <a:off x="477562" y="2629217"/>
            <a:ext cx="11035145" cy="3708953"/>
          </a:xfrm>
        </p:spPr>
        <p:txBody>
          <a:bodyPr>
            <a:noAutofit/>
          </a:bodyPr>
          <a:lstStyle/>
          <a:p>
            <a:pPr marL="0" indent="0">
              <a:spcBef>
                <a:spcPts val="400"/>
              </a:spcBef>
              <a:spcAft>
                <a:spcPts val="400"/>
              </a:spcAft>
              <a:buNone/>
            </a:pPr>
            <a:r>
              <a:rPr lang="it-IT" sz="2100" dirty="0">
                <a:latin typeface="Open Sans" panose="020B0606030504020204" pitchFamily="34" charset="0"/>
                <a:ea typeface="Open Sans" panose="020B0606030504020204" pitchFamily="34" charset="0"/>
                <a:cs typeface="Open Sans" panose="020B0606030504020204" pitchFamily="34" charset="0"/>
              </a:rPr>
              <a:t>Il coordinatore del dibattito pubblico svolge le attività affidategli con responsabilità e autonomia professionale e in particolare:</a:t>
            </a:r>
          </a:p>
          <a:p>
            <a:pPr marL="763588" indent="-334963">
              <a:spcBef>
                <a:spcPts val="400"/>
              </a:spcBef>
              <a:spcAft>
                <a:spcPts val="400"/>
              </a:spcAft>
              <a:buFont typeface="+mj-lt"/>
              <a:buAutoNum type="alphaLcPeriod"/>
            </a:pPr>
            <a:r>
              <a:rPr lang="it-IT" sz="2100" dirty="0">
                <a:latin typeface="Open Sans" panose="020B0606030504020204" pitchFamily="34" charset="0"/>
                <a:ea typeface="Open Sans" panose="020B0606030504020204" pitchFamily="34" charset="0"/>
                <a:cs typeface="Open Sans" panose="020B0606030504020204" pitchFamily="34" charset="0"/>
              </a:rPr>
              <a:t>progetta le modalità di svolgimento del dibattito pubblico;</a:t>
            </a:r>
          </a:p>
          <a:p>
            <a:pPr marL="763588" indent="-334963">
              <a:spcBef>
                <a:spcPts val="400"/>
              </a:spcBef>
              <a:spcAft>
                <a:spcPts val="400"/>
              </a:spcAft>
              <a:buFont typeface="+mj-lt"/>
              <a:buAutoNum type="alphaLcPeriod"/>
            </a:pPr>
            <a:r>
              <a:rPr lang="it-IT" sz="2100" dirty="0">
                <a:latin typeface="Open Sans" panose="020B0606030504020204" pitchFamily="34" charset="0"/>
                <a:ea typeface="Open Sans" panose="020B0606030504020204" pitchFamily="34" charset="0"/>
                <a:cs typeface="Open Sans" panose="020B0606030504020204" pitchFamily="34" charset="0"/>
              </a:rPr>
              <a:t>valuta, ed eventualmente richiede, per una sola volta ed entro quindici giorni dalla sua ricezione, integrazioni e modifiche al dossier di progetto</a:t>
            </a:r>
          </a:p>
          <a:p>
            <a:pPr marL="763588" indent="-334963">
              <a:spcBef>
                <a:spcPts val="400"/>
              </a:spcBef>
              <a:spcAft>
                <a:spcPts val="400"/>
              </a:spcAft>
              <a:buFont typeface="+mj-lt"/>
              <a:buAutoNum type="alphaLcPeriod"/>
            </a:pPr>
            <a:r>
              <a:rPr lang="it-IT" sz="2100" dirty="0">
                <a:latin typeface="Open Sans" panose="020B0606030504020204" pitchFamily="34" charset="0"/>
                <a:ea typeface="Open Sans" panose="020B0606030504020204" pitchFamily="34" charset="0"/>
                <a:cs typeface="Open Sans" panose="020B0606030504020204" pitchFamily="34" charset="0"/>
              </a:rPr>
              <a:t>definisce e attua il piano di comunicazione e informazione al pubblico ed è responsabile dell’organizzazione e degli aggiornamenti del sito internet del dibattito pubblico</a:t>
            </a:r>
          </a:p>
          <a:p>
            <a:pPr marL="763588" indent="-334963">
              <a:spcBef>
                <a:spcPts val="400"/>
              </a:spcBef>
              <a:spcAft>
                <a:spcPts val="400"/>
              </a:spcAft>
              <a:buFont typeface="+mj-lt"/>
              <a:buAutoNum type="alphaLcPeriod"/>
            </a:pPr>
            <a:r>
              <a:rPr lang="it-IT" sz="2100" dirty="0">
                <a:latin typeface="Open Sans" panose="020B0606030504020204" pitchFamily="34" charset="0"/>
                <a:ea typeface="Open Sans" panose="020B0606030504020204" pitchFamily="34" charset="0"/>
                <a:cs typeface="Open Sans" panose="020B0606030504020204" pitchFamily="34" charset="0"/>
              </a:rPr>
              <a:t>gestisce il dibattito pubblico </a:t>
            </a:r>
          </a:p>
          <a:p>
            <a:pPr marL="763588" indent="-334963">
              <a:spcBef>
                <a:spcPts val="400"/>
              </a:spcBef>
              <a:spcAft>
                <a:spcPts val="400"/>
              </a:spcAft>
              <a:buFont typeface="+mj-lt"/>
              <a:buAutoNum type="alphaLcPeriod"/>
            </a:pPr>
            <a:r>
              <a:rPr lang="it-IT" sz="2100" dirty="0">
                <a:latin typeface="Open Sans" panose="020B0606030504020204" pitchFamily="34" charset="0"/>
                <a:ea typeface="Open Sans" panose="020B0606030504020204" pitchFamily="34" charset="0"/>
                <a:cs typeface="Open Sans" panose="020B0606030504020204" pitchFamily="34" charset="0"/>
              </a:rPr>
              <a:t>redige la relazione conclusiva</a:t>
            </a:r>
          </a:p>
          <a:p>
            <a:pPr marL="0" indent="0">
              <a:buNone/>
            </a:pPr>
            <a:endParaRPr lang="it-IT"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58670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2" y="1473323"/>
            <a:ext cx="11236872" cy="923330"/>
          </a:xfrm>
          <a:prstGeom prst="rect">
            <a:avLst/>
          </a:prstGeom>
          <a:noFill/>
        </p:spPr>
        <p:txBody>
          <a:bodyPr wrap="square" rtlCol="0">
            <a:spAutoFit/>
          </a:bodyPr>
          <a:lstStyle/>
          <a:p>
            <a:r>
              <a:rPr lang="it-IT" sz="40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Compiti della Commissione Nazionale</a:t>
            </a:r>
          </a:p>
          <a:p>
            <a:r>
              <a:rPr lang="it-IT" sz="1400" dirty="0">
                <a:solidFill>
                  <a:srgbClr val="1C7247"/>
                </a:solidFill>
                <a:latin typeface="Open Sans" panose="020B0606030504020204" pitchFamily="34" charset="0"/>
                <a:ea typeface="Open Sans" panose="020B0606030504020204" pitchFamily="34" charset="0"/>
                <a:cs typeface="Open Sans" panose="020B0606030504020204" pitchFamily="34" charset="0"/>
              </a:rPr>
              <a:t>(art. 4 comma 6  DPCM 76/2018)</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43C200B7-6879-817A-0CF0-992CD7445A06}"/>
              </a:ext>
            </a:extLst>
          </p:cNvPr>
          <p:cNvSpPr>
            <a:spLocks noGrp="1"/>
          </p:cNvSpPr>
          <p:nvPr>
            <p:ph idx="1"/>
          </p:nvPr>
        </p:nvSpPr>
        <p:spPr>
          <a:xfrm>
            <a:off x="477562" y="2528353"/>
            <a:ext cx="11046383" cy="4193738"/>
          </a:xfrm>
        </p:spPr>
        <p:txBody>
          <a:bodyPr>
            <a:noAutofit/>
          </a:bodyPr>
          <a:lstStyle/>
          <a:p>
            <a:pPr marL="0" indent="0">
              <a:buNone/>
            </a:pPr>
            <a:r>
              <a:rPr lang="it-IT" sz="1700" dirty="0">
                <a:latin typeface="Open Sans" panose="020B0606030504020204" pitchFamily="34" charset="0"/>
                <a:ea typeface="Open Sans" panose="020B0606030504020204" pitchFamily="34" charset="0"/>
                <a:cs typeface="Open Sans" panose="020B0606030504020204" pitchFamily="34" charset="0"/>
              </a:rPr>
              <a:t>La Commissione svolge i seguenti compiti:</a:t>
            </a:r>
          </a:p>
          <a:p>
            <a:pPr>
              <a:lnSpc>
                <a:spcPct val="80000"/>
              </a:lnSpc>
            </a:pPr>
            <a:r>
              <a:rPr lang="it-IT" sz="1700" dirty="0">
                <a:latin typeface="Open Sans" panose="020B0606030504020204" pitchFamily="34" charset="0"/>
                <a:ea typeface="Open Sans" panose="020B0606030504020204" pitchFamily="34" charset="0"/>
                <a:cs typeface="Open Sans" panose="020B0606030504020204" pitchFamily="34" charset="0"/>
              </a:rPr>
              <a:t>verifica la documentazione per l’avvio del dibattito pubblico (completezza dei documenti del PFTE, il dossier di progetto, il progetto del dibattito pubblico)</a:t>
            </a:r>
          </a:p>
          <a:p>
            <a:pPr>
              <a:lnSpc>
                <a:spcPct val="80000"/>
              </a:lnSpc>
            </a:pPr>
            <a:r>
              <a:rPr lang="it-IT" sz="1700" dirty="0">
                <a:latin typeface="Open Sans" panose="020B0606030504020204" pitchFamily="34" charset="0"/>
                <a:ea typeface="Open Sans" panose="020B0606030504020204" pitchFamily="34" charset="0"/>
                <a:cs typeface="Open Sans" panose="020B0606030504020204" pitchFamily="34" charset="0"/>
              </a:rPr>
              <a:t>monitora il corretto svolgimento della procedura di dibattito pubblico e il rispetto della partecipazione del pubblico, nonché la necessaria informazione durante la procedura</a:t>
            </a:r>
          </a:p>
          <a:p>
            <a:pPr>
              <a:lnSpc>
                <a:spcPct val="80000"/>
              </a:lnSpc>
            </a:pPr>
            <a:r>
              <a:rPr lang="it-IT" sz="1700" dirty="0">
                <a:latin typeface="Open Sans" panose="020B0606030504020204" pitchFamily="34" charset="0"/>
                <a:ea typeface="Open Sans" panose="020B0606030504020204" pitchFamily="34" charset="0"/>
                <a:cs typeface="Open Sans" panose="020B0606030504020204" pitchFamily="34" charset="0"/>
              </a:rPr>
              <a:t>propone raccomandazioni di carattere generale o metodologico  per il corretto svolgimento del dibattito pubblico</a:t>
            </a:r>
          </a:p>
          <a:p>
            <a:pPr>
              <a:lnSpc>
                <a:spcPct val="80000"/>
              </a:lnSpc>
            </a:pPr>
            <a:r>
              <a:rPr lang="it-IT" sz="1700" dirty="0">
                <a:latin typeface="Open Sans" panose="020B0606030504020204" pitchFamily="34" charset="0"/>
                <a:ea typeface="Open Sans" panose="020B0606030504020204" pitchFamily="34" charset="0"/>
                <a:cs typeface="Open Sans" panose="020B0606030504020204" pitchFamily="34" charset="0"/>
              </a:rPr>
              <a:t>garantisce che sia data idonea e tempestiva pubblicità ed informazione, anche attraverso la pubblicazione su apposita sezione del sito internet del Ministero delle infrastrutture e della Mobilità sostenibili, in ordine alle determinazioni adottate per il funzionamento della Commissione, alle modalità della procedura del dibattito pubblico, ai pareri resi, alla documentazione tecnica riguardante l’intervento oggetto del dibattito pubblico, nonché ai risultati delle consultazioni in corso o concluse</a:t>
            </a:r>
          </a:p>
          <a:p>
            <a:pPr>
              <a:lnSpc>
                <a:spcPct val="80000"/>
              </a:lnSpc>
            </a:pPr>
            <a:r>
              <a:rPr lang="it-IT" sz="1700" dirty="0">
                <a:latin typeface="Open Sans" panose="020B0606030504020204" pitchFamily="34" charset="0"/>
                <a:ea typeface="Open Sans" panose="020B0606030504020204" pitchFamily="34" charset="0"/>
                <a:cs typeface="Open Sans" panose="020B0606030504020204" pitchFamily="34" charset="0"/>
              </a:rPr>
              <a:t>presenta alle Camere, entro il 30 giugno con cadenza biennale, una relazione sull’attività svolta nel biennio precedente, evidenziando le criticità emerse nel corso delle procedure di dibattito svolte, suggerendo, altresì, soluzioni finalizzate ad eliminare eventuali squilibri nella partecipazione nonché a promuovere forme di contraddittorio quali momenti di interazione costruttiva.</a:t>
            </a:r>
          </a:p>
          <a:p>
            <a:pPr marL="0" indent="0">
              <a:buNone/>
            </a:pPr>
            <a:br>
              <a:rPr lang="it-IT" sz="2400" dirty="0"/>
            </a:br>
            <a:endParaRPr lang="it-IT" sz="1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it-IT"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19926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2" y="1580619"/>
            <a:ext cx="11236872" cy="923330"/>
          </a:xfrm>
          <a:prstGeom prst="rect">
            <a:avLst/>
          </a:prstGeom>
          <a:noFill/>
        </p:spPr>
        <p:txBody>
          <a:bodyPr wrap="square" rtlCol="0">
            <a:spAutoFit/>
          </a:bodyPr>
          <a:lstStyle/>
          <a:p>
            <a:r>
              <a:rPr lang="it-IT" sz="40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Svolgimento del dibattito pubblico</a:t>
            </a:r>
          </a:p>
          <a:p>
            <a:r>
              <a:rPr lang="it-IT" sz="1400" dirty="0">
                <a:solidFill>
                  <a:srgbClr val="1C7247"/>
                </a:solidFill>
                <a:latin typeface="Open Sans" panose="020B0606030504020204" pitchFamily="34" charset="0"/>
                <a:ea typeface="Open Sans" panose="020B0606030504020204" pitchFamily="34" charset="0"/>
                <a:cs typeface="Open Sans" panose="020B0606030504020204" pitchFamily="34" charset="0"/>
              </a:rPr>
              <a:t>(art. 8 DPCM 76/2018)</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contenuto 2">
            <a:extLst>
              <a:ext uri="{FF2B5EF4-FFF2-40B4-BE49-F238E27FC236}">
                <a16:creationId xmlns:a16="http://schemas.microsoft.com/office/drawing/2014/main" id="{C4523E58-438A-488C-77CB-0CFF02DB8031}"/>
              </a:ext>
            </a:extLst>
          </p:cNvPr>
          <p:cNvSpPr txBox="1">
            <a:spLocks/>
          </p:cNvSpPr>
          <p:nvPr/>
        </p:nvSpPr>
        <p:spPr>
          <a:xfrm>
            <a:off x="543781" y="2649634"/>
            <a:ext cx="11104433" cy="3408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it-IT" sz="2400" dirty="0">
                <a:latin typeface="Open Sans" panose="020B0606030504020204" pitchFamily="34" charset="0"/>
                <a:ea typeface="Open Sans" panose="020B0606030504020204" pitchFamily="34" charset="0"/>
                <a:cs typeface="Open Sans" panose="020B0606030504020204" pitchFamily="34" charset="0"/>
              </a:rPr>
              <a:t>Il dibattito si avvia con la </a:t>
            </a:r>
            <a:r>
              <a:rPr lang="it-IT" sz="2400" b="1" dirty="0">
                <a:latin typeface="Open Sans" panose="020B0606030504020204" pitchFamily="34" charset="0"/>
                <a:ea typeface="Open Sans" panose="020B0606030504020204" pitchFamily="34" charset="0"/>
                <a:cs typeface="Open Sans" panose="020B0606030504020204" pitchFamily="34" charset="0"/>
              </a:rPr>
              <a:t>presentazione</a:t>
            </a:r>
            <a:r>
              <a:rPr lang="it-IT" sz="2400" dirty="0">
                <a:latin typeface="Open Sans" panose="020B0606030504020204" pitchFamily="34" charset="0"/>
                <a:ea typeface="Open Sans" panose="020B0606030504020204" pitchFamily="34" charset="0"/>
                <a:cs typeface="Open Sans" panose="020B0606030504020204" pitchFamily="34" charset="0"/>
              </a:rPr>
              <a:t> e la contestuale </a:t>
            </a:r>
            <a:r>
              <a:rPr lang="it-IT" sz="2400" b="1" dirty="0">
                <a:latin typeface="Open Sans" panose="020B0606030504020204" pitchFamily="34" charset="0"/>
                <a:ea typeface="Open Sans" panose="020B0606030504020204" pitchFamily="34" charset="0"/>
                <a:cs typeface="Open Sans" panose="020B0606030504020204" pitchFamily="34" charset="0"/>
              </a:rPr>
              <a:t>pubblicazione</a:t>
            </a:r>
            <a:r>
              <a:rPr lang="it-IT" sz="2400" dirty="0">
                <a:latin typeface="Open Sans" panose="020B0606030504020204" pitchFamily="34" charset="0"/>
                <a:ea typeface="Open Sans" panose="020B0606030504020204" pitchFamily="34" charset="0"/>
                <a:cs typeface="Open Sans" panose="020B0606030504020204" pitchFamily="34" charset="0"/>
              </a:rPr>
              <a:t> del </a:t>
            </a:r>
            <a:r>
              <a:rPr lang="it-IT" sz="2400" b="1" dirty="0">
                <a:latin typeface="Open Sans" panose="020B0606030504020204" pitchFamily="34" charset="0"/>
                <a:ea typeface="Open Sans" panose="020B0606030504020204" pitchFamily="34" charset="0"/>
                <a:cs typeface="Open Sans" panose="020B0606030504020204" pitchFamily="34" charset="0"/>
              </a:rPr>
              <a:t>dossier di progetto</a:t>
            </a:r>
            <a:r>
              <a:rPr lang="it-IT" sz="2400" dirty="0">
                <a:latin typeface="Open Sans" panose="020B0606030504020204" pitchFamily="34" charset="0"/>
                <a:ea typeface="Open Sans" panose="020B0606030504020204" pitchFamily="34" charset="0"/>
                <a:cs typeface="Open Sans" panose="020B0606030504020204" pitchFamily="34" charset="0"/>
              </a:rPr>
              <a:t> sul sito del dibattito pubblico, della CNDP e delle amministrazioni interessate  </a:t>
            </a:r>
          </a:p>
          <a:p>
            <a:pPr marL="0" indent="0">
              <a:lnSpc>
                <a:spcPct val="110000"/>
              </a:lnSpc>
              <a:buFont typeface="Arial" panose="020B0604020202020204" pitchFamily="34" charset="0"/>
              <a:buNone/>
            </a:pPr>
            <a:r>
              <a:rPr lang="it-IT" sz="2400" dirty="0">
                <a:latin typeface="Open Sans" panose="020B0606030504020204" pitchFamily="34" charset="0"/>
                <a:ea typeface="Open Sans" panose="020B0606030504020204" pitchFamily="34" charset="0"/>
                <a:cs typeface="Open Sans" panose="020B0606030504020204" pitchFamily="34" charset="0"/>
              </a:rPr>
              <a:t>Il dibattito pubblico, organizzato e gestito in relazione alle caratteristiche dell’intervento e alle peculiarità del contesto sociale e territoriale di riferimento, consiste in incontri di informazione, approfondimento, discussione e gestione dei conflitti, in particolare nei territori direttamente interessati, e nella raccolta di proposte e posizioni da parte di cittadini, associazioni, istituzioni.</a:t>
            </a:r>
          </a:p>
        </p:txBody>
      </p:sp>
    </p:spTree>
    <p:extLst>
      <p:ext uri="{BB962C8B-B14F-4D97-AF65-F5344CB8AC3E}">
        <p14:creationId xmlns:p14="http://schemas.microsoft.com/office/powerpoint/2010/main" val="3803624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0EB64BA5-31A5-035C-FFB2-1AA7F17DCCBA}"/>
              </a:ext>
            </a:extLst>
          </p:cNvPr>
          <p:cNvGrpSpPr/>
          <p:nvPr/>
        </p:nvGrpSpPr>
        <p:grpSpPr>
          <a:xfrm>
            <a:off x="800948" y="255022"/>
            <a:ext cx="10590103" cy="737386"/>
            <a:chOff x="-4824843" y="333322"/>
            <a:chExt cx="15718207" cy="1094454"/>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24843" y="429834"/>
              <a:ext cx="3542501" cy="997942"/>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477562" y="1489404"/>
            <a:ext cx="11236872" cy="923330"/>
          </a:xfrm>
          <a:prstGeom prst="rect">
            <a:avLst/>
          </a:prstGeom>
          <a:noFill/>
        </p:spPr>
        <p:txBody>
          <a:bodyPr wrap="square" rtlCol="0">
            <a:spAutoFit/>
          </a:bodyPr>
          <a:lstStyle/>
          <a:p>
            <a:r>
              <a:rPr lang="it-IT" sz="4000" b="1" dirty="0">
                <a:solidFill>
                  <a:srgbClr val="1C7247"/>
                </a:solidFill>
                <a:latin typeface="Open Sans" panose="020B0606030504020204" pitchFamily="34" charset="0"/>
                <a:ea typeface="Open Sans" panose="020B0606030504020204" pitchFamily="34" charset="0"/>
                <a:cs typeface="Open Sans" panose="020B0606030504020204" pitchFamily="34" charset="0"/>
              </a:rPr>
              <a:t>Conclusione del dibattito pubblico</a:t>
            </a:r>
          </a:p>
          <a:p>
            <a:r>
              <a:rPr lang="it-IT" sz="1400" dirty="0">
                <a:solidFill>
                  <a:srgbClr val="1C7247"/>
                </a:solidFill>
                <a:latin typeface="Open Sans" panose="020B0606030504020204" pitchFamily="34" charset="0"/>
                <a:ea typeface="Open Sans" panose="020B0606030504020204" pitchFamily="34" charset="0"/>
                <a:cs typeface="Open Sans" panose="020B0606030504020204" pitchFamily="34" charset="0"/>
              </a:rPr>
              <a:t>(art. 9 DPCM 76/2018)</a:t>
            </a:r>
          </a:p>
        </p:txBody>
      </p:sp>
      <p:sp>
        <p:nvSpPr>
          <p:cNvPr id="6" name="Rettangolo con angoli arrotondati 5">
            <a:extLst>
              <a:ext uri="{FF2B5EF4-FFF2-40B4-BE49-F238E27FC236}">
                <a16:creationId xmlns:a16="http://schemas.microsoft.com/office/drawing/2014/main" id="{729B4A99-90E3-FEBB-7E13-02F14A6985FA}"/>
              </a:ext>
            </a:extLst>
          </p:cNvPr>
          <p:cNvSpPr/>
          <p:nvPr/>
        </p:nvSpPr>
        <p:spPr>
          <a:xfrm>
            <a:off x="477565" y="-613449"/>
            <a:ext cx="11236872" cy="2208306"/>
          </a:xfrm>
          <a:custGeom>
            <a:avLst/>
            <a:gdLst>
              <a:gd name="connsiteX0" fmla="*/ 0 w 11236872"/>
              <a:gd name="connsiteY0" fmla="*/ 206771 h 1842717"/>
              <a:gd name="connsiteX1" fmla="*/ 206771 w 11236872"/>
              <a:gd name="connsiteY1" fmla="*/ 0 h 1842717"/>
              <a:gd name="connsiteX2" fmla="*/ 11030101 w 11236872"/>
              <a:gd name="connsiteY2" fmla="*/ 0 h 1842717"/>
              <a:gd name="connsiteX3" fmla="*/ 11236872 w 11236872"/>
              <a:gd name="connsiteY3" fmla="*/ 206771 h 1842717"/>
              <a:gd name="connsiteX4" fmla="*/ 11236872 w 11236872"/>
              <a:gd name="connsiteY4" fmla="*/ 1635946 h 1842717"/>
              <a:gd name="connsiteX5" fmla="*/ 11030101 w 11236872"/>
              <a:gd name="connsiteY5" fmla="*/ 1842717 h 1842717"/>
              <a:gd name="connsiteX6" fmla="*/ 206771 w 11236872"/>
              <a:gd name="connsiteY6" fmla="*/ 1842717 h 1842717"/>
              <a:gd name="connsiteX7" fmla="*/ 0 w 11236872"/>
              <a:gd name="connsiteY7" fmla="*/ 1635946 h 1842717"/>
              <a:gd name="connsiteX8" fmla="*/ 0 w 11236872"/>
              <a:gd name="connsiteY8" fmla="*/ 206771 h 1842717"/>
              <a:gd name="connsiteX0" fmla="*/ 0 w 11236872"/>
              <a:gd name="connsiteY0" fmla="*/ 206771 h 1851235"/>
              <a:gd name="connsiteX1" fmla="*/ 206771 w 11236872"/>
              <a:gd name="connsiteY1" fmla="*/ 0 h 1851235"/>
              <a:gd name="connsiteX2" fmla="*/ 11030101 w 11236872"/>
              <a:gd name="connsiteY2" fmla="*/ 0 h 1851235"/>
              <a:gd name="connsiteX3" fmla="*/ 11236872 w 11236872"/>
              <a:gd name="connsiteY3" fmla="*/ 206771 h 1851235"/>
              <a:gd name="connsiteX4" fmla="*/ 11236872 w 11236872"/>
              <a:gd name="connsiteY4" fmla="*/ 1635946 h 1851235"/>
              <a:gd name="connsiteX5" fmla="*/ 11030101 w 11236872"/>
              <a:gd name="connsiteY5" fmla="*/ 1842717 h 1851235"/>
              <a:gd name="connsiteX6" fmla="*/ 9948825 w 11236872"/>
              <a:gd name="connsiteY6" fmla="*/ 1851235 h 1851235"/>
              <a:gd name="connsiteX7" fmla="*/ 206771 w 11236872"/>
              <a:gd name="connsiteY7" fmla="*/ 1842717 h 1851235"/>
              <a:gd name="connsiteX8" fmla="*/ 0 w 11236872"/>
              <a:gd name="connsiteY8" fmla="*/ 1635946 h 1851235"/>
              <a:gd name="connsiteX9" fmla="*/ 0 w 11236872"/>
              <a:gd name="connsiteY9" fmla="*/ 206771 h 1851235"/>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9948825 w 11236872"/>
              <a:gd name="connsiteY6" fmla="*/ 1851235 h 1852308"/>
              <a:gd name="connsiteX7" fmla="*/ 9502776 w 11236872"/>
              <a:gd name="connsiteY7" fmla="*/ 1851235 h 1852308"/>
              <a:gd name="connsiteX8" fmla="*/ 206771 w 11236872"/>
              <a:gd name="connsiteY8" fmla="*/ 1842717 h 1852308"/>
              <a:gd name="connsiteX9" fmla="*/ 0 w 11236872"/>
              <a:gd name="connsiteY9" fmla="*/ 1635946 h 1852308"/>
              <a:gd name="connsiteX10" fmla="*/ 0 w 11236872"/>
              <a:gd name="connsiteY10" fmla="*/ 206771 h 1852308"/>
              <a:gd name="connsiteX0" fmla="*/ 0 w 11236872"/>
              <a:gd name="connsiteY0" fmla="*/ 206771 h 1852308"/>
              <a:gd name="connsiteX1" fmla="*/ 206771 w 11236872"/>
              <a:gd name="connsiteY1" fmla="*/ 0 h 1852308"/>
              <a:gd name="connsiteX2" fmla="*/ 11030101 w 11236872"/>
              <a:gd name="connsiteY2" fmla="*/ 0 h 1852308"/>
              <a:gd name="connsiteX3" fmla="*/ 11236872 w 11236872"/>
              <a:gd name="connsiteY3" fmla="*/ 206771 h 1852308"/>
              <a:gd name="connsiteX4" fmla="*/ 11236872 w 11236872"/>
              <a:gd name="connsiteY4" fmla="*/ 1635946 h 1852308"/>
              <a:gd name="connsiteX5" fmla="*/ 11030101 w 11236872"/>
              <a:gd name="connsiteY5" fmla="*/ 1842717 h 1852308"/>
              <a:gd name="connsiteX6" fmla="*/ 10283362 w 11236872"/>
              <a:gd name="connsiteY6" fmla="*/ 1840083 h 1852308"/>
              <a:gd name="connsiteX7" fmla="*/ 9948825 w 11236872"/>
              <a:gd name="connsiteY7" fmla="*/ 1851235 h 1852308"/>
              <a:gd name="connsiteX8" fmla="*/ 9502776 w 11236872"/>
              <a:gd name="connsiteY8" fmla="*/ 1851235 h 1852308"/>
              <a:gd name="connsiteX9" fmla="*/ 206771 w 11236872"/>
              <a:gd name="connsiteY9" fmla="*/ 1842717 h 1852308"/>
              <a:gd name="connsiteX10" fmla="*/ 0 w 11236872"/>
              <a:gd name="connsiteY10" fmla="*/ 1635946 h 1852308"/>
              <a:gd name="connsiteX11" fmla="*/ 0 w 11236872"/>
              <a:gd name="connsiteY11" fmla="*/ 206771 h 1852308"/>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502776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074"/>
              <a:gd name="connsiteX1" fmla="*/ 206771 w 11236872"/>
              <a:gd name="connsiteY1" fmla="*/ 0 h 2208074"/>
              <a:gd name="connsiteX2" fmla="*/ 11030101 w 11236872"/>
              <a:gd name="connsiteY2" fmla="*/ 0 h 2208074"/>
              <a:gd name="connsiteX3" fmla="*/ 11236872 w 11236872"/>
              <a:gd name="connsiteY3" fmla="*/ 206771 h 2208074"/>
              <a:gd name="connsiteX4" fmla="*/ 11236872 w 11236872"/>
              <a:gd name="connsiteY4" fmla="*/ 1635946 h 2208074"/>
              <a:gd name="connsiteX5" fmla="*/ 11030101 w 11236872"/>
              <a:gd name="connsiteY5" fmla="*/ 1842717 h 2208074"/>
              <a:gd name="connsiteX6" fmla="*/ 10283362 w 11236872"/>
              <a:gd name="connsiteY6" fmla="*/ 1840083 h 2208074"/>
              <a:gd name="connsiteX7" fmla="*/ 9993430 w 11236872"/>
              <a:gd name="connsiteY7" fmla="*/ 2208074 h 2208074"/>
              <a:gd name="connsiteX8" fmla="*/ 9870767 w 11236872"/>
              <a:gd name="connsiteY8" fmla="*/ 1851235 h 2208074"/>
              <a:gd name="connsiteX9" fmla="*/ 206771 w 11236872"/>
              <a:gd name="connsiteY9" fmla="*/ 1842717 h 2208074"/>
              <a:gd name="connsiteX10" fmla="*/ 0 w 11236872"/>
              <a:gd name="connsiteY10" fmla="*/ 1635946 h 2208074"/>
              <a:gd name="connsiteX11" fmla="*/ 0 w 11236872"/>
              <a:gd name="connsiteY11" fmla="*/ 206771 h 2208074"/>
              <a:gd name="connsiteX0" fmla="*/ 0 w 11236872"/>
              <a:gd name="connsiteY0" fmla="*/ 206771 h 2208306"/>
              <a:gd name="connsiteX1" fmla="*/ 206771 w 11236872"/>
              <a:gd name="connsiteY1" fmla="*/ 0 h 2208306"/>
              <a:gd name="connsiteX2" fmla="*/ 11030101 w 11236872"/>
              <a:gd name="connsiteY2" fmla="*/ 0 h 2208306"/>
              <a:gd name="connsiteX3" fmla="*/ 11236872 w 11236872"/>
              <a:gd name="connsiteY3" fmla="*/ 206771 h 2208306"/>
              <a:gd name="connsiteX4" fmla="*/ 11236872 w 11236872"/>
              <a:gd name="connsiteY4" fmla="*/ 1635946 h 2208306"/>
              <a:gd name="connsiteX5" fmla="*/ 11030101 w 11236872"/>
              <a:gd name="connsiteY5" fmla="*/ 1842717 h 2208306"/>
              <a:gd name="connsiteX6" fmla="*/ 10283362 w 11236872"/>
              <a:gd name="connsiteY6" fmla="*/ 1840083 h 2208306"/>
              <a:gd name="connsiteX7" fmla="*/ 9993430 w 11236872"/>
              <a:gd name="connsiteY7" fmla="*/ 2208074 h 2208306"/>
              <a:gd name="connsiteX8" fmla="*/ 9870767 w 11236872"/>
              <a:gd name="connsiteY8" fmla="*/ 1851235 h 2208306"/>
              <a:gd name="connsiteX9" fmla="*/ 206771 w 11236872"/>
              <a:gd name="connsiteY9" fmla="*/ 1842717 h 2208306"/>
              <a:gd name="connsiteX10" fmla="*/ 0 w 11236872"/>
              <a:gd name="connsiteY10" fmla="*/ 1635946 h 2208306"/>
              <a:gd name="connsiteX11" fmla="*/ 0 w 11236872"/>
              <a:gd name="connsiteY11" fmla="*/ 206771 h 2208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236872" h="2208306">
                <a:moveTo>
                  <a:pt x="0" y="206771"/>
                </a:moveTo>
                <a:cubicBezTo>
                  <a:pt x="0" y="92575"/>
                  <a:pt x="92575" y="0"/>
                  <a:pt x="206771" y="0"/>
                </a:cubicBezTo>
                <a:lnTo>
                  <a:pt x="11030101" y="0"/>
                </a:lnTo>
                <a:cubicBezTo>
                  <a:pt x="11144297" y="0"/>
                  <a:pt x="11236872" y="92575"/>
                  <a:pt x="11236872" y="206771"/>
                </a:cubicBezTo>
                <a:lnTo>
                  <a:pt x="11236872" y="1635946"/>
                </a:lnTo>
                <a:cubicBezTo>
                  <a:pt x="11236872" y="1750142"/>
                  <a:pt x="11144297" y="1842717"/>
                  <a:pt x="11030101" y="1842717"/>
                </a:cubicBezTo>
                <a:cubicBezTo>
                  <a:pt x="10777471" y="1838122"/>
                  <a:pt x="10535992" y="1844678"/>
                  <a:pt x="10283362" y="1840083"/>
                </a:cubicBezTo>
                <a:cubicBezTo>
                  <a:pt x="10186718" y="1962747"/>
                  <a:pt x="9996674" y="2217077"/>
                  <a:pt x="9993430" y="2208074"/>
                </a:cubicBezTo>
                <a:cubicBezTo>
                  <a:pt x="9990186" y="2199071"/>
                  <a:pt x="10000864" y="1854952"/>
                  <a:pt x="9870767" y="1851235"/>
                </a:cubicBezTo>
                <a:lnTo>
                  <a:pt x="206771" y="1842717"/>
                </a:lnTo>
                <a:cubicBezTo>
                  <a:pt x="92575" y="1842717"/>
                  <a:pt x="0" y="1750142"/>
                  <a:pt x="0" y="1635946"/>
                </a:cubicBezTo>
                <a:lnTo>
                  <a:pt x="0" y="206771"/>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C3F743A2-CFA6-0030-197F-75A174336ED0}"/>
              </a:ext>
            </a:extLst>
          </p:cNvPr>
          <p:cNvSpPr>
            <a:spLocks noGrp="1"/>
          </p:cNvSpPr>
          <p:nvPr>
            <p:ph idx="1"/>
          </p:nvPr>
        </p:nvSpPr>
        <p:spPr>
          <a:xfrm>
            <a:off x="477562" y="2528353"/>
            <a:ext cx="10971998" cy="4009600"/>
          </a:xfrm>
        </p:spPr>
        <p:txBody>
          <a:bodyPr>
            <a:noAutofit/>
          </a:bodyPr>
          <a:lstStyle/>
          <a:p>
            <a:pPr marL="0" indent="0">
              <a:buNone/>
            </a:pPr>
            <a:r>
              <a:rPr lang="it-IT" sz="1800" b="1" dirty="0">
                <a:latin typeface="Open Sans" panose="020B0606030504020204" pitchFamily="34" charset="0"/>
                <a:ea typeface="Open Sans" panose="020B0606030504020204" pitchFamily="34" charset="0"/>
                <a:cs typeface="Open Sans" panose="020B0606030504020204" pitchFamily="34" charset="0"/>
              </a:rPr>
              <a:t>Presentazione relazione conclusiva da parte del coordinatore contenente:</a:t>
            </a:r>
          </a:p>
          <a:p>
            <a:r>
              <a:rPr lang="it-IT" sz="1700" dirty="0">
                <a:latin typeface="Open Sans" panose="020B0606030504020204" pitchFamily="34" charset="0"/>
                <a:ea typeface="Open Sans" panose="020B0606030504020204" pitchFamily="34" charset="0"/>
                <a:cs typeface="Open Sans" panose="020B0606030504020204" pitchFamily="34" charset="0"/>
              </a:rPr>
              <a:t>la descrizione delle attività svolte nel corso del dibattito pubblico, comprensiva delle indicazioni circa il numero degli incontri e dei partecipanti, le modalità di gestione e l’andamento degli incontri, gli strumenti di comunicazione utilizzati, le statistiche di accesso e consultazione del sito internet del dibattito pubblico</a:t>
            </a:r>
          </a:p>
          <a:p>
            <a:r>
              <a:rPr lang="it-IT" sz="1700" dirty="0">
                <a:latin typeface="Open Sans" panose="020B0606030504020204" pitchFamily="34" charset="0"/>
                <a:ea typeface="Open Sans" panose="020B0606030504020204" pitchFamily="34" charset="0"/>
                <a:cs typeface="Open Sans" panose="020B0606030504020204" pitchFamily="34" charset="0"/>
              </a:rPr>
              <a:t>la sintesi dei temi, in modo imparziale, trasparente e oggettivo, delle posizioni e delle proposte emerse nel corso del dibattito</a:t>
            </a:r>
          </a:p>
          <a:p>
            <a:r>
              <a:rPr lang="it-IT" sz="1700" dirty="0">
                <a:latin typeface="Open Sans" panose="020B0606030504020204" pitchFamily="34" charset="0"/>
                <a:ea typeface="Open Sans" panose="020B0606030504020204" pitchFamily="34" charset="0"/>
                <a:cs typeface="Open Sans" panose="020B0606030504020204" pitchFamily="34" charset="0"/>
              </a:rPr>
              <a:t>la descrizione delle questioni aperte e maggiormente problematiche rispetto alle quali si chiede all’amministrazione aggiudicatrice o all’ente aggiudicatore di prendere posizione nel dossier conclusivo, di cui all’articolo 7, comma 1, lettera d)</a:t>
            </a:r>
          </a:p>
          <a:p>
            <a:pPr marL="0" indent="0">
              <a:buNone/>
            </a:pPr>
            <a:r>
              <a:rPr lang="it-IT" sz="1800" b="1" dirty="0">
                <a:latin typeface="Open Sans" panose="020B0606030504020204" pitchFamily="34" charset="0"/>
                <a:ea typeface="Open Sans" panose="020B0606030504020204" pitchFamily="34" charset="0"/>
                <a:cs typeface="Open Sans" panose="020B0606030504020204" pitchFamily="34" charset="0"/>
              </a:rPr>
              <a:t>Presentazione dossier conclusivo da parte dell’ente aggiudicatore,  contenente:</a:t>
            </a:r>
          </a:p>
          <a:p>
            <a:r>
              <a:rPr lang="it-IT" sz="1700" dirty="0">
                <a:latin typeface="Open Sans" panose="020B0606030504020204" pitchFamily="34" charset="0"/>
                <a:ea typeface="Open Sans" panose="020B0606030504020204" pitchFamily="34" charset="0"/>
                <a:cs typeface="Open Sans" panose="020B0606030504020204" pitchFamily="34" charset="0"/>
              </a:rPr>
              <a:t>la valutazione valutare dei risultati e delle proposte emerse nel corso del dibattito pubblico, in cui si evidenzia la volontà o meno di realizzare l’intervento, le eventuali modifiche da apportare al progetto e le ragioni che hanno condotto a non accogliere eventuali proposte</a:t>
            </a:r>
          </a:p>
          <a:p>
            <a:pPr marL="0" indent="0">
              <a:buNone/>
            </a:pPr>
            <a:endParaRPr lang="it-IT" sz="1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it-IT"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it-IT" sz="1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it-IT"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6704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8E898CD-4D13-37C3-CB72-54B655486EE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55191"/>
            <a:ext cx="5155189" cy="6858000"/>
          </a:xfrm>
          <a:prstGeom prst="rect">
            <a:avLst/>
          </a:prstGeom>
        </p:spPr>
      </p:pic>
      <p:grpSp>
        <p:nvGrpSpPr>
          <p:cNvPr id="2" name="Gruppo 1">
            <a:extLst>
              <a:ext uri="{FF2B5EF4-FFF2-40B4-BE49-F238E27FC236}">
                <a16:creationId xmlns:a16="http://schemas.microsoft.com/office/drawing/2014/main" id="{0EB64BA5-31A5-035C-FFB2-1AA7F17DCCBA}"/>
              </a:ext>
            </a:extLst>
          </p:cNvPr>
          <p:cNvGrpSpPr/>
          <p:nvPr/>
        </p:nvGrpSpPr>
        <p:grpSpPr>
          <a:xfrm>
            <a:off x="6895301" y="455191"/>
            <a:ext cx="4819135" cy="859850"/>
            <a:chOff x="4981590" y="333322"/>
            <a:chExt cx="5911774" cy="1054803"/>
          </a:xfrm>
        </p:grpSpPr>
        <p:pic>
          <p:nvPicPr>
            <p:cNvPr id="7" name="Immagine 6" descr="Immagine che contiene testo&#10;&#10;Descrizione generata automaticamente">
              <a:extLst>
                <a:ext uri="{FF2B5EF4-FFF2-40B4-BE49-F238E27FC236}">
                  <a16:creationId xmlns:a16="http://schemas.microsoft.com/office/drawing/2014/main" id="{A9A71D5E-C16D-BC0F-EA2B-1D676E175F8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81590" y="448686"/>
              <a:ext cx="3311733" cy="932934"/>
            </a:xfrm>
            <a:prstGeom prst="rect">
              <a:avLst/>
            </a:prstGeom>
          </p:spPr>
        </p:pic>
        <p:pic>
          <p:nvPicPr>
            <p:cNvPr id="9" name="Immagine 8">
              <a:extLst>
                <a:ext uri="{FF2B5EF4-FFF2-40B4-BE49-F238E27FC236}">
                  <a16:creationId xmlns:a16="http://schemas.microsoft.com/office/drawing/2014/main" id="{1742850B-8ADC-37D3-7573-A8CC73D754F1}"/>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12688" t="35315" r="11328" b="36216"/>
            <a:stretch/>
          </p:blipFill>
          <p:spPr>
            <a:xfrm>
              <a:off x="8903926" y="333322"/>
              <a:ext cx="1989438" cy="1054803"/>
            </a:xfrm>
            <a:prstGeom prst="rect">
              <a:avLst/>
            </a:prstGeom>
          </p:spPr>
        </p:pic>
      </p:grpSp>
      <p:sp>
        <p:nvSpPr>
          <p:cNvPr id="4" name="CasellaDiTesto 3">
            <a:extLst>
              <a:ext uri="{FF2B5EF4-FFF2-40B4-BE49-F238E27FC236}">
                <a16:creationId xmlns:a16="http://schemas.microsoft.com/office/drawing/2014/main" id="{D6E63DFE-3E8D-C69F-9243-16D9E6A3F08A}"/>
              </a:ext>
            </a:extLst>
          </p:cNvPr>
          <p:cNvSpPr txBox="1"/>
          <p:nvPr/>
        </p:nvSpPr>
        <p:spPr>
          <a:xfrm>
            <a:off x="5488563" y="3136612"/>
            <a:ext cx="6449190" cy="584775"/>
          </a:xfrm>
          <a:prstGeom prst="rect">
            <a:avLst/>
          </a:prstGeom>
          <a:noFill/>
        </p:spPr>
        <p:txBody>
          <a:bodyPr wrap="square" rtlCol="0">
            <a:spAutoFit/>
          </a:bodyPr>
          <a:lstStyle/>
          <a:p>
            <a:r>
              <a:rPr lang="it-IT" sz="3200" b="1" dirty="0" err="1">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info@dpstadiomilano.it</a:t>
            </a:r>
            <a:endParaRPr lang="it-IT" sz="32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411514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5465</TotalTime>
  <Words>862</Words>
  <Application>Microsoft Macintosh PowerPoint</Application>
  <PresentationFormat>Widescreen</PresentationFormat>
  <Paragraphs>59</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Open Sans</vt:lpstr>
      <vt:lpstr>Open Sans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Talarico</dc:creator>
  <cp:lastModifiedBy>Avventura Urbana</cp:lastModifiedBy>
  <cp:revision>62</cp:revision>
  <dcterms:created xsi:type="dcterms:W3CDTF">2022-07-27T10:58:28Z</dcterms:created>
  <dcterms:modified xsi:type="dcterms:W3CDTF">2022-08-03T11:21:48Z</dcterms:modified>
</cp:coreProperties>
</file>