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1318" r:id="rId3"/>
    <p:sldId id="257" r:id="rId4"/>
    <p:sldId id="1325" r:id="rId5"/>
    <p:sldId id="279" r:id="rId6"/>
    <p:sldId id="264" r:id="rId7"/>
    <p:sldId id="1320" r:id="rId8"/>
    <p:sldId id="1326" r:id="rId9"/>
    <p:sldId id="1321" r:id="rId10"/>
    <p:sldId id="1327" r:id="rId11"/>
    <p:sldId id="1323" r:id="rId12"/>
    <p:sldId id="1322" r:id="rId13"/>
    <p:sldId id="1324" r:id="rId14"/>
    <p:sldId id="282" r:id="rId15"/>
  </p:sldIdLst>
  <p:sldSz cx="12192000" cy="6858000"/>
  <p:notesSz cx="9926638" cy="67976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F74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8816C-38AD-470E-BEFD-6BA174EAEF06}" v="464" dt="2022-07-04T11:07:03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7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d.docs.live.net/56f02c782191a9dd/Documents/cv/osservatorio%20poli/eurostat/eurostat%20SME%20almeno%2030%20Mbit-1%20elab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922829694662758E-2"/>
          <c:y val="2.9669798504688878E-2"/>
          <c:w val="0.94636938972185736"/>
          <c:h val="0.78574714276336088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'[eurostat SME almeno 30 Mbit-1 elab 1.xlsx]Sheet 1'!$D$1</c:f>
              <c:strCache>
                <c:ptCount val="1"/>
                <c:pt idx="0">
                  <c:v>2021</c:v>
                </c:pt>
              </c:strCache>
            </c:strRef>
          </c:tx>
          <c:spPr>
            <a:gradFill flip="none" rotWithShape="1">
              <a:gsLst>
                <a:gs pos="0">
                  <a:srgbClr val="012E54"/>
                </a:gs>
                <a:gs pos="50000">
                  <a:srgbClr val="017DC1">
                    <a:lumMod val="50000"/>
                  </a:srgbClr>
                </a:gs>
                <a:gs pos="100000">
                  <a:srgbClr val="002E54">
                    <a:lumMod val="75000"/>
                    <a:lumOff val="25000"/>
                  </a:srgbClr>
                </a:gs>
              </a:gsLst>
              <a:lin ang="13500000" scaled="1"/>
              <a:tileRect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'[eurostat SME almeno 30 Mbit-1 elab 1.xlsx]Sheet 1'!$A$2:$A$28</c:f>
              <c:strCache>
                <c:ptCount val="27"/>
                <c:pt idx="0">
                  <c:v>Denmark</c:v>
                </c:pt>
                <c:pt idx="1">
                  <c:v>Portugal</c:v>
                </c:pt>
                <c:pt idx="2">
                  <c:v>Belgium</c:v>
                </c:pt>
                <c:pt idx="3">
                  <c:v>Lithuania</c:v>
                </c:pt>
                <c:pt idx="4">
                  <c:v>Spain</c:v>
                </c:pt>
                <c:pt idx="5">
                  <c:v>Luxembourg</c:v>
                </c:pt>
                <c:pt idx="6">
                  <c:v>Sweden</c:v>
                </c:pt>
                <c:pt idx="7">
                  <c:v>Romania</c:v>
                </c:pt>
                <c:pt idx="8">
                  <c:v>Germany</c:v>
                </c:pt>
                <c:pt idx="9">
                  <c:v>Estonia</c:v>
                </c:pt>
                <c:pt idx="10">
                  <c:v>Cyprus</c:v>
                </c:pt>
                <c:pt idx="11">
                  <c:v>Malta</c:v>
                </c:pt>
                <c:pt idx="12">
                  <c:v>EU-26 countries</c:v>
                </c:pt>
                <c:pt idx="13">
                  <c:v>Finland</c:v>
                </c:pt>
                <c:pt idx="14">
                  <c:v>Slovenia</c:v>
                </c:pt>
                <c:pt idx="15">
                  <c:v>Ireland</c:v>
                </c:pt>
                <c:pt idx="16">
                  <c:v>Italy</c:v>
                </c:pt>
                <c:pt idx="17">
                  <c:v>France</c:v>
                </c:pt>
                <c:pt idx="18">
                  <c:v>Bulgaria</c:v>
                </c:pt>
                <c:pt idx="19">
                  <c:v>Czechia</c:v>
                </c:pt>
                <c:pt idx="20">
                  <c:v>Austria</c:v>
                </c:pt>
                <c:pt idx="21">
                  <c:v>Poland</c:v>
                </c:pt>
                <c:pt idx="22">
                  <c:v>Latvia</c:v>
                </c:pt>
                <c:pt idx="23">
                  <c:v>Slovakia</c:v>
                </c:pt>
                <c:pt idx="24">
                  <c:v>Croatia</c:v>
                </c:pt>
                <c:pt idx="25">
                  <c:v>Greece</c:v>
                </c:pt>
                <c:pt idx="26">
                  <c:v>Hungary</c:v>
                </c:pt>
              </c:strCache>
            </c:strRef>
          </c:cat>
          <c:val>
            <c:numRef>
              <c:f>'[eurostat SME almeno 30 Mbit-1 elab 1.xlsx]Sheet 1'!$D$2:$D$28</c:f>
              <c:numCache>
                <c:formatCode>#,##0</c:formatCode>
                <c:ptCount val="27"/>
                <c:pt idx="0">
                  <c:v>95</c:v>
                </c:pt>
                <c:pt idx="1">
                  <c:v>90</c:v>
                </c:pt>
                <c:pt idx="2">
                  <c:v>89</c:v>
                </c:pt>
                <c:pt idx="3">
                  <c:v>89</c:v>
                </c:pt>
                <c:pt idx="4">
                  <c:v>88</c:v>
                </c:pt>
                <c:pt idx="5">
                  <c:v>88</c:v>
                </c:pt>
                <c:pt idx="6">
                  <c:v>88</c:v>
                </c:pt>
                <c:pt idx="7">
                  <c:v>87</c:v>
                </c:pt>
                <c:pt idx="8">
                  <c:v>84</c:v>
                </c:pt>
                <c:pt idx="9">
                  <c:v>82</c:v>
                </c:pt>
                <c:pt idx="10">
                  <c:v>81</c:v>
                </c:pt>
                <c:pt idx="11">
                  <c:v>81</c:v>
                </c:pt>
                <c:pt idx="12">
                  <c:v>80</c:v>
                </c:pt>
                <c:pt idx="13">
                  <c:v>80</c:v>
                </c:pt>
                <c:pt idx="14">
                  <c:v>79</c:v>
                </c:pt>
                <c:pt idx="15">
                  <c:v>78</c:v>
                </c:pt>
                <c:pt idx="16">
                  <c:v>78</c:v>
                </c:pt>
                <c:pt idx="17">
                  <c:v>77</c:v>
                </c:pt>
                <c:pt idx="18">
                  <c:v>75</c:v>
                </c:pt>
                <c:pt idx="19">
                  <c:v>74</c:v>
                </c:pt>
                <c:pt idx="20">
                  <c:v>73</c:v>
                </c:pt>
                <c:pt idx="21">
                  <c:v>72</c:v>
                </c:pt>
                <c:pt idx="22">
                  <c:v>71</c:v>
                </c:pt>
                <c:pt idx="23">
                  <c:v>68</c:v>
                </c:pt>
                <c:pt idx="24">
                  <c:v>61</c:v>
                </c:pt>
                <c:pt idx="25">
                  <c:v>60</c:v>
                </c:pt>
                <c:pt idx="26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F-448B-9685-2C34D099E4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5289839"/>
        <c:axId val="1385290255"/>
      </c:barChart>
      <c:catAx>
        <c:axId val="1385289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290255"/>
        <c:crosses val="autoZero"/>
        <c:auto val="1"/>
        <c:lblAlgn val="ctr"/>
        <c:lblOffset val="100"/>
        <c:noMultiLvlLbl val="0"/>
      </c:catAx>
      <c:valAx>
        <c:axId val="1385290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289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6D27A-1193-42CA-BAF8-0E911477A489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9D409-436B-46E0-B089-9C79A31651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7952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2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D0AEAB-3EF6-49FA-88D3-9267AF1A26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EACBC9-065B-44B5-ADC2-C151D79A9A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DBA2B76-186C-45DE-964B-0ED38BF8C6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D61808-EA44-4584-8EEA-E88682BE0B0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517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  <a:lvl2pPr>
              <a:defRPr>
                <a:solidFill>
                  <a:srgbClr val="FFC000"/>
                </a:solidFill>
              </a:defRPr>
            </a:lvl2pPr>
            <a:lvl3pPr>
              <a:defRPr>
                <a:solidFill>
                  <a:srgbClr val="FFC000"/>
                </a:solidFill>
              </a:defRPr>
            </a:lvl3pPr>
            <a:lvl4pPr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FE7729A-638B-4A47-ABA3-4046D3357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E5C097-EE92-4479-ADC9-67E9EDC64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F45A9C-CBEF-4F9A-944D-5810A5D944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EE5257-3DEE-42BA-B9FB-ED25E3BCA5A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644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739824-AC08-43C9-AD5F-DD41256A95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F7A778-8916-416A-AD9F-AE728194F9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0801F2D-AE1D-4164-9EBE-680E50CCAF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3BFF2D-AB43-47C1-9B32-73DA5E4A0ED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97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18DA7E-22AD-4ECA-9B8B-CEA5312873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1BD50B-94D2-45D6-8A64-F8FB68BCBD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5CC2DC-26C4-413D-B116-0E945E18E2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EC1A453-F5A3-4152-802C-81FD7C37FEF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902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325D4A6-38ED-46AE-A092-EACD6A8FDC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4004D6A-7BCE-442B-9B54-D241930E0E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1328F08-DC0E-4A4E-8005-7F8F2B294F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3AD6F5-71F5-44CB-8EB9-59775D714D9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533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6D28C4B-4008-471C-857A-6935D6BE68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3233F6D-7F22-4B2C-9351-10156382FD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9B68EBD-EC95-41FB-AD13-DC25559EAF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5DF7A6C-58D1-47CA-985B-EAC3D620707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6617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25CDB76-B36C-45F8-B87A-153835F069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 dirty="0"/>
              <a:t>05 luglio 2022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211197D-2F42-4347-BAE6-0875A3523E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dirty="0"/>
              <a:t>Carmelo Iannicelli</a:t>
            </a:r>
          </a:p>
        </p:txBody>
      </p:sp>
    </p:spTree>
    <p:extLst>
      <p:ext uri="{BB962C8B-B14F-4D97-AF65-F5344CB8AC3E}">
        <p14:creationId xmlns:p14="http://schemas.microsoft.com/office/powerpoint/2010/main" val="224066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EA8ED-1432-40DE-9144-510C0CE874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0DFBE6-9883-4CD9-918E-1A0E6984D8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DE1BE-DA0F-408C-ACBB-00929B2E8A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E2C966-D03E-47F4-82CE-C0FC4063645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287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1B43F0-A635-4882-AA4C-3AE2BEF712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D8FBE1-15F6-4DC2-8F3B-A2E6E2D64C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FAED68-CEE4-4B2C-9C19-14F8389AFE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8BB917-57FC-49C5-A37D-391CE91EC70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139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accent6">
                <a:lumMod val="5000"/>
                <a:lumOff val="95000"/>
              </a:schemeClr>
            </a:gs>
            <a:gs pos="83000">
              <a:schemeClr val="accent6">
                <a:lumMod val="20000"/>
                <a:lumOff val="80000"/>
                <a:alpha val="76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1A9B466-1B0A-4859-8771-D52B3BE4D3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9AB7BC0-F02C-4C4A-8662-3111FD399F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Fare clic per modificare gli stili del testo dello schema</a:t>
            </a:r>
          </a:p>
          <a:p>
            <a:pPr lvl="1"/>
            <a:r>
              <a:rPr lang="it-IT" altLang="it-IT" dirty="0"/>
              <a:t>Secondo livello</a:t>
            </a:r>
          </a:p>
          <a:p>
            <a:pPr lvl="2"/>
            <a:r>
              <a:rPr lang="it-IT" altLang="it-IT" dirty="0"/>
              <a:t>Terzo livello</a:t>
            </a:r>
          </a:p>
          <a:p>
            <a:pPr lvl="3"/>
            <a:r>
              <a:rPr lang="it-IT" altLang="it-IT" dirty="0"/>
              <a:t>Quarto livello</a:t>
            </a:r>
          </a:p>
          <a:p>
            <a:pPr lvl="4"/>
            <a:r>
              <a:rPr lang="it-IT" altLang="it-IT" dirty="0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A438B5-7B6D-4EA0-8E1D-D6143B63C24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1050239-33E8-43F3-AD90-E946457B5EF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089E973-8A35-435C-8C91-1E2B96141A7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A2B0F01B-997C-4D9D-B38A-6DBD69DAA98B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247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  <p:sldLayoutId id="2147483670" r:id="rId9"/>
    <p:sldLayoutId id="2147483671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CC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CC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CC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CC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CC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D4EFD19B-F744-8DD0-4665-C8152CF500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75"/>
          <a:stretch/>
        </p:blipFill>
        <p:spPr>
          <a:xfrm>
            <a:off x="0" y="0"/>
            <a:ext cx="12190476" cy="5842337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3316D29-C0A4-4DAB-8BE5-18D7D78C4EBC}"/>
              </a:ext>
            </a:extLst>
          </p:cNvPr>
          <p:cNvSpPr txBox="1"/>
          <p:nvPr/>
        </p:nvSpPr>
        <p:spPr>
          <a:xfrm>
            <a:off x="884707" y="5796170"/>
            <a:ext cx="11800114" cy="52322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2000"/>
                </a:schemeClr>
              </a:gs>
              <a:gs pos="74000">
                <a:schemeClr val="accent5">
                  <a:lumMod val="45000"/>
                  <a:lumOff val="55000"/>
                  <a:alpha val="34000"/>
                </a:schemeClr>
              </a:gs>
              <a:gs pos="83000">
                <a:schemeClr val="accent5">
                  <a:lumMod val="45000"/>
                  <a:lumOff val="55000"/>
                  <a:alpha val="46000"/>
                </a:schemeClr>
              </a:gs>
              <a:gs pos="100000">
                <a:schemeClr val="accent5">
                  <a:lumMod val="30000"/>
                  <a:lumOff val="70000"/>
                  <a:alpha val="44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0D024C"/>
                </a:solidFill>
              </a:rPr>
              <a:t>Carmelo Iannicelli – Transizione digitale e connettività </a:t>
            </a:r>
            <a:endParaRPr lang="it-IT" sz="2800" b="1" dirty="0">
              <a:latin typeface="Comic Sans MS" panose="030F0702030302020204" pitchFamily="66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42286B0-50FE-51F0-EC59-B67C7C1AB1C0}"/>
              </a:ext>
            </a:extLst>
          </p:cNvPr>
          <p:cNvSpPr txBox="1"/>
          <p:nvPr/>
        </p:nvSpPr>
        <p:spPr>
          <a:xfrm>
            <a:off x="7176552" y="6380946"/>
            <a:ext cx="4869543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2000"/>
                </a:schemeClr>
              </a:gs>
              <a:gs pos="74000">
                <a:schemeClr val="accent5">
                  <a:lumMod val="45000"/>
                  <a:lumOff val="55000"/>
                  <a:alpha val="34000"/>
                </a:schemeClr>
              </a:gs>
              <a:gs pos="83000">
                <a:schemeClr val="accent5">
                  <a:lumMod val="45000"/>
                  <a:lumOff val="55000"/>
                  <a:alpha val="46000"/>
                </a:schemeClr>
              </a:gs>
              <a:gs pos="100000">
                <a:schemeClr val="accent5">
                  <a:lumMod val="30000"/>
                  <a:lumOff val="70000"/>
                  <a:alpha val="44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rgbClr val="0D024C"/>
                </a:solidFill>
              </a:rPr>
              <a:t>Milano, 5 giugno 2022</a:t>
            </a:r>
            <a:endParaRPr lang="it-IT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12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B9B001-F314-AA62-DF58-1A36022E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5257-3DEE-42BA-B9FB-ED25E3BCA5A9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1C53A7A-B3A2-B448-F406-6FCF9893B5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09"/>
          <a:stretch/>
        </p:blipFill>
        <p:spPr>
          <a:xfrm>
            <a:off x="1056571" y="1241570"/>
            <a:ext cx="10078857" cy="507390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3618AC5-0473-4D47-57E4-DC3EB7D5B134}"/>
              </a:ext>
            </a:extLst>
          </p:cNvPr>
          <p:cNvSpPr txBox="1"/>
          <p:nvPr/>
        </p:nvSpPr>
        <p:spPr>
          <a:xfrm>
            <a:off x="609600" y="6379977"/>
            <a:ext cx="4176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Fonte: Booklet Smart City Assolombarda - EY giugno 2021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2AE1473-7858-D771-5204-D70D9D1051DA}"/>
              </a:ext>
            </a:extLst>
          </p:cNvPr>
          <p:cNvSpPr txBox="1"/>
          <p:nvPr/>
        </p:nvSpPr>
        <p:spPr>
          <a:xfrm>
            <a:off x="609600" y="316071"/>
            <a:ext cx="10591800" cy="369332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sz="1800" dirty="0"/>
              <a:t>Servizi al cittadino e alle imprese nel confronto europeo – Booklet Smart City Assolombarda - EY </a:t>
            </a:r>
          </a:p>
        </p:txBody>
      </p:sp>
    </p:spTree>
    <p:extLst>
      <p:ext uri="{BB962C8B-B14F-4D97-AF65-F5344CB8AC3E}">
        <p14:creationId xmlns:p14="http://schemas.microsoft.com/office/powerpoint/2010/main" val="3051161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74365A-9A46-24D5-7542-B0BF8057B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5257-3DEE-42BA-B9FB-ED25E3BCA5A9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70469D86-F97C-4DA0-C857-7520A58B48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840946"/>
              </p:ext>
            </p:extLst>
          </p:nvPr>
        </p:nvGraphicFramePr>
        <p:xfrm>
          <a:off x="1550504" y="1508717"/>
          <a:ext cx="9360699" cy="4280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16B119AB-7A2D-7691-10BC-DA9A5782F45F}"/>
              </a:ext>
            </a:extLst>
          </p:cNvPr>
          <p:cNvSpPr txBox="1"/>
          <p:nvPr/>
        </p:nvSpPr>
        <p:spPr>
          <a:xfrm>
            <a:off x="5660972" y="5770868"/>
            <a:ext cx="5926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Fonte  Eurostat : </a:t>
            </a:r>
            <a:r>
              <a:rPr lang="en-US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Type of connections to the internet [ISOC_CI_IT_</a:t>
            </a:r>
            <a:r>
              <a:rPr lang="en-US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EN2</a:t>
            </a:r>
            <a:r>
              <a:rPr lang="en-US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__</a:t>
            </a:r>
            <a:r>
              <a:rPr lang="en-US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custom_2880607</a:t>
            </a:r>
            <a:r>
              <a:rPr lang="en-US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]</a:t>
            </a:r>
            <a:endParaRPr lang="it-IT" sz="1400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D6153B9-CF48-44B6-351F-C25080054957}"/>
              </a:ext>
            </a:extLst>
          </p:cNvPr>
          <p:cNvSpPr/>
          <p:nvPr/>
        </p:nvSpPr>
        <p:spPr>
          <a:xfrm>
            <a:off x="7152436" y="2292299"/>
            <a:ext cx="279796" cy="27752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2E791245-58A5-36E4-3EB4-D83F0D804B98}"/>
              </a:ext>
            </a:extLst>
          </p:cNvPr>
          <p:cNvCxnSpPr>
            <a:cxnSpLocks/>
          </p:cNvCxnSpPr>
          <p:nvPr/>
        </p:nvCxnSpPr>
        <p:spPr>
          <a:xfrm>
            <a:off x="1968799" y="2308740"/>
            <a:ext cx="8738958" cy="0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ysDash"/>
            <a:miter lim="800000"/>
          </a:ln>
          <a:effectLst/>
        </p:spPr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73719A5-30F7-5484-60D0-5DAFA8313F0D}"/>
              </a:ext>
            </a:extLst>
          </p:cNvPr>
          <p:cNvSpPr txBox="1"/>
          <p:nvPr/>
        </p:nvSpPr>
        <p:spPr>
          <a:xfrm>
            <a:off x="1398956" y="1068836"/>
            <a:ext cx="81912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SMEs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10-249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employees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and self-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employed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persons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,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without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financial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sector</a:t>
            </a:r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									anno : 2021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57C265D-3652-CBDC-8BDA-38FED7D359E9}"/>
              </a:ext>
            </a:extLst>
          </p:cNvPr>
          <p:cNvSpPr/>
          <p:nvPr/>
        </p:nvSpPr>
        <p:spPr>
          <a:xfrm>
            <a:off x="5816204" y="2308740"/>
            <a:ext cx="279796" cy="27752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DBF457-69D5-44E5-C561-AD31739A4FB4}"/>
              </a:ext>
            </a:extLst>
          </p:cNvPr>
          <p:cNvSpPr txBox="1"/>
          <p:nvPr/>
        </p:nvSpPr>
        <p:spPr>
          <a:xfrm>
            <a:off x="660202" y="243443"/>
            <a:ext cx="10591800" cy="369332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</a:lstStyle>
          <a:p>
            <a:r>
              <a:rPr lang="it-IT" dirty="0"/>
              <a:t>Ranking connettività </a:t>
            </a:r>
            <a:r>
              <a:rPr lang="it-IT" dirty="0" err="1"/>
              <a:t>ultrabroadband</a:t>
            </a:r>
            <a:r>
              <a:rPr lang="it-IT" dirty="0"/>
              <a:t> (≥ 30 Mbit/s) per PMI </a:t>
            </a:r>
          </a:p>
        </p:txBody>
      </p:sp>
    </p:spTree>
    <p:extLst>
      <p:ext uri="{BB962C8B-B14F-4D97-AF65-F5344CB8AC3E}">
        <p14:creationId xmlns:p14="http://schemas.microsoft.com/office/powerpoint/2010/main" val="2124508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A68753-2C0C-1DDD-CB91-69EB8F80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5257-3DEE-42BA-B9FB-ED25E3BCA5A9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F0A8FA-7BC3-2B35-CB57-C00E001B6ADA}"/>
              </a:ext>
            </a:extLst>
          </p:cNvPr>
          <p:cNvSpPr txBox="1"/>
          <p:nvPr/>
        </p:nvSpPr>
        <p:spPr>
          <a:xfrm>
            <a:off x="521805" y="148295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</a:lstStyle>
          <a:p>
            <a:r>
              <a:rPr lang="it-IT" dirty="0"/>
              <a:t>Connettività delle imprese per provincia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E01841F-D757-461B-4164-0F69FCA74542}"/>
              </a:ext>
            </a:extLst>
          </p:cNvPr>
          <p:cNvSpPr txBox="1"/>
          <p:nvPr/>
        </p:nvSpPr>
        <p:spPr>
          <a:xfrm>
            <a:off x="5656162" y="6510481"/>
            <a:ext cx="59262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1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Fonte  </a:t>
            </a:r>
            <a:r>
              <a:rPr lang="it-IT" sz="14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I.stat</a:t>
            </a:r>
            <a:endParaRPr lang="it-IT" sz="1400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C72F5D4-B7AE-75BD-DC55-E6B5B027B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084" y="672429"/>
            <a:ext cx="6721242" cy="591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67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DBDC15-2B43-1B65-D525-AE544617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5257-3DEE-42BA-B9FB-ED25E3BCA5A9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5E0C2D4-E311-F16B-795A-AF97BD3A9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30" y="1100345"/>
            <a:ext cx="11107870" cy="514488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1C443F2-250A-E269-1F61-AA2377F344CB}"/>
              </a:ext>
            </a:extLst>
          </p:cNvPr>
          <p:cNvSpPr txBox="1"/>
          <p:nvPr/>
        </p:nvSpPr>
        <p:spPr>
          <a:xfrm>
            <a:off x="521805" y="148295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</a:lstStyle>
          <a:p>
            <a:r>
              <a:rPr lang="it-IT" dirty="0"/>
              <a:t>Agcom broadband Maps</a:t>
            </a:r>
          </a:p>
        </p:txBody>
      </p:sp>
    </p:spTree>
    <p:extLst>
      <p:ext uri="{BB962C8B-B14F-4D97-AF65-F5344CB8AC3E}">
        <p14:creationId xmlns:p14="http://schemas.microsoft.com/office/powerpoint/2010/main" val="484967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0645E20-5356-45DF-9F5E-4C5BEC30D3A3}"/>
              </a:ext>
            </a:extLst>
          </p:cNvPr>
          <p:cNvSpPr txBox="1"/>
          <p:nvPr/>
        </p:nvSpPr>
        <p:spPr>
          <a:xfrm>
            <a:off x="800100" y="356899"/>
            <a:ext cx="10591800" cy="369332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</a:lstStyle>
          <a:p>
            <a:r>
              <a:rPr lang="it-IT" dirty="0"/>
              <a:t>Conclusioni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D81BB1D-12C7-48A0-8471-799195461988}"/>
              </a:ext>
            </a:extLst>
          </p:cNvPr>
          <p:cNvSpPr txBox="1"/>
          <p:nvPr/>
        </p:nvSpPr>
        <p:spPr>
          <a:xfrm>
            <a:off x="788222" y="1203181"/>
            <a:ext cx="10591800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it-I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1) E’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fondamentale avere contezza degli strumenti di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monitoraggio oggettivi e condivisi posti in essere dalla Comunità Europea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 fine di perseguire una strategia chiara ed efficace per guidare il cambiamento richiesto dalla bussola per il decennio digitale 2030.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it-IT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dobbiamo essere consapevoli che gli strumenti individuati e la stessa implementazione del PNRR non forniscono alcuna garanzia di successo senza un cambio di paradigma del servizio pubblico da strumento di controllo a strumento di servizio con meno controlli formali ex ante e più controlli sostanziali ex post; l’avvio di un reale processo di alfabetizzazione digitale diffusa a tutti i livelli in una nuova logica di riqualificazione culturale sia nelle pubbliche amministrazioni che nelle aziende. </a:t>
            </a:r>
          </a:p>
          <a:p>
            <a:pPr algn="just"/>
            <a:endParaRPr lang="it-I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3) In tale scenario è fondamentale l’avvio di un processo di gestione partecipata del cambiamento in cui gli ordini professionali e le associazioni i categoria devono enfatizzare il proprio ruolo di indirizzo connotato da leadership tecnica, visione strategica, condivisione delle conoscenze e imparzialità a supporto delle pubbliche amministrazioni delle imprese e della società civile.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it-I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70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852C9C-857B-4005-B979-4BAA6B629827}"/>
              </a:ext>
            </a:extLst>
          </p:cNvPr>
          <p:cNvSpPr txBox="1"/>
          <p:nvPr/>
        </p:nvSpPr>
        <p:spPr>
          <a:xfrm>
            <a:off x="733301" y="904867"/>
            <a:ext cx="10591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600" b="0" i="0" dirty="0">
                <a:solidFill>
                  <a:srgbClr val="404040"/>
                </a:solidFill>
                <a:effectLst/>
              </a:rPr>
              <a:t>Il 9 marzo 2021 la c</a:t>
            </a:r>
            <a:r>
              <a:rPr lang="it-IT" sz="1600" b="0" i="0" dirty="0">
                <a:solidFill>
                  <a:srgbClr val="616161"/>
                </a:solidFill>
                <a:effectLst/>
              </a:rPr>
              <a:t>ommissione europea ha presentato il programma per il prossimo decennio del digitale 2021-2030. Una strategia orientata su </a:t>
            </a:r>
            <a:r>
              <a:rPr lang="it-IT" sz="1600" b="1" i="0" dirty="0">
                <a:solidFill>
                  <a:srgbClr val="616161"/>
                </a:solidFill>
                <a:effectLst/>
              </a:rPr>
              <a:t>quattro direttrici</a:t>
            </a:r>
            <a:r>
              <a:rPr lang="it-IT" sz="1600" b="0" i="0" dirty="0">
                <a:solidFill>
                  <a:srgbClr val="616161"/>
                </a:solidFill>
                <a:effectLst/>
              </a:rPr>
              <a:t>, ciascuna chiamata a sviluppare programmi e prospettive per la trasformazione digitale dell’Europa entro il 2030</a:t>
            </a:r>
            <a:r>
              <a:rPr lang="it-IT" sz="1600" b="0" i="0" dirty="0">
                <a:solidFill>
                  <a:srgbClr val="404040"/>
                </a:solidFill>
                <a:effectLst/>
              </a:rPr>
              <a:t>:</a:t>
            </a:r>
            <a:endParaRPr lang="it-IT" sz="1600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79E9B2FC-851F-4D65-AC8C-CAFF2242A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99"/>
          <a:stretch/>
        </p:blipFill>
        <p:spPr>
          <a:xfrm>
            <a:off x="7697755" y="1811550"/>
            <a:ext cx="4494245" cy="2365950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EC79FA5-CA63-4996-AAA6-21411CA1D32C}"/>
              </a:ext>
            </a:extLst>
          </p:cNvPr>
          <p:cNvSpPr txBox="1"/>
          <p:nvPr/>
        </p:nvSpPr>
        <p:spPr>
          <a:xfrm>
            <a:off x="800100" y="1792232"/>
            <a:ext cx="867294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404040"/>
                </a:solidFill>
              </a:rPr>
              <a:t>COMPETENZE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Specialisti delle TIC: 20 milioni + convergenza di genere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Competenze digitali di base: min. 80% della popolazione</a:t>
            </a:r>
          </a:p>
          <a:p>
            <a:endParaRPr lang="it-IT" sz="1600" dirty="0">
              <a:solidFill>
                <a:srgbClr val="404040"/>
              </a:solidFill>
            </a:endParaRPr>
          </a:p>
          <a:p>
            <a:r>
              <a:rPr lang="it-IT" sz="1600" b="1" dirty="0">
                <a:solidFill>
                  <a:srgbClr val="404040"/>
                </a:solidFill>
              </a:rPr>
              <a:t>INFRASTRUTTURE DIGITALI SICURE E SOSTENIBILI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Connettività: gigabit per tutti, 5G ovunque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Semiconduttori all’avanguardia: raddoppiare la quota dell’UE nella produzione mondiale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Dati – Edge e Cloud: 10 000 nodi periferici altamente sicuri a impatto climatico zero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Informatica: primo computer con accelerazione quantistica</a:t>
            </a:r>
          </a:p>
          <a:p>
            <a:endParaRPr lang="it-IT" sz="1600" dirty="0">
              <a:solidFill>
                <a:srgbClr val="404040"/>
              </a:solidFill>
            </a:endParaRPr>
          </a:p>
          <a:p>
            <a:r>
              <a:rPr lang="it-IT" sz="1600" b="1" dirty="0">
                <a:solidFill>
                  <a:srgbClr val="404040"/>
                </a:solidFill>
              </a:rPr>
              <a:t>TRASFORMAZIONE DIGITALE DELLE IMPRESE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Introduzione della tecnologia: 75% delle imprese dell’UE che utilizzano cloud/IA/Big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Innovatori: aumentare scale-up e finanziamenti per raddoppiare gli “unicorni” dell’UE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Innovatori tardivi: oltre il 90% delle PMI raggiunge almeno un livello di intensità digitale di base</a:t>
            </a:r>
          </a:p>
          <a:p>
            <a:endParaRPr lang="it-IT" sz="1600" dirty="0">
              <a:solidFill>
                <a:srgbClr val="404040"/>
              </a:solidFill>
            </a:endParaRPr>
          </a:p>
          <a:p>
            <a:r>
              <a:rPr lang="it-IT" sz="1600" b="1" dirty="0">
                <a:solidFill>
                  <a:srgbClr val="404040"/>
                </a:solidFill>
              </a:rPr>
              <a:t>DIGITALIZZAZIONE DEI SERVIZI PUBBLICI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Servizi pubblici fondamentali: 100% online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Sanità online: cartelle cliniche disponibili al 100%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404040"/>
                </a:solidFill>
              </a:rPr>
              <a:t>Identità digitale: 80% cittadini che utilizzano l’ID digitale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0FD1117-98AF-15C3-DE82-26D88C5CA39C}"/>
              </a:ext>
            </a:extLst>
          </p:cNvPr>
          <p:cNvSpPr txBox="1"/>
          <p:nvPr/>
        </p:nvSpPr>
        <p:spPr>
          <a:xfrm>
            <a:off x="733301" y="367516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2400" dirty="0"/>
              <a:t>Transizione digitale :obiettivi</a:t>
            </a:r>
          </a:p>
        </p:txBody>
      </p:sp>
    </p:spTree>
    <p:extLst>
      <p:ext uri="{BB962C8B-B14F-4D97-AF65-F5344CB8AC3E}">
        <p14:creationId xmlns:p14="http://schemas.microsoft.com/office/powerpoint/2010/main" val="2730633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>
            <a:extLst>
              <a:ext uri="{FF2B5EF4-FFF2-40B4-BE49-F238E27FC236}">
                <a16:creationId xmlns:a16="http://schemas.microsoft.com/office/drawing/2014/main" id="{47CD82C5-C7E1-4D1B-B119-AA996119F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781" y="3027084"/>
            <a:ext cx="7301712" cy="333362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F745B65-15C0-4F7B-841D-A0B6746D4149}"/>
              </a:ext>
            </a:extLst>
          </p:cNvPr>
          <p:cNvSpPr txBox="1"/>
          <p:nvPr/>
        </p:nvSpPr>
        <p:spPr>
          <a:xfrm>
            <a:off x="510634" y="178826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Il contesto nazionale-Ranking DESI 2021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1EC12FD-D77F-4211-B553-A24A95DF330D}"/>
              </a:ext>
            </a:extLst>
          </p:cNvPr>
          <p:cNvSpPr txBox="1"/>
          <p:nvPr/>
        </p:nvSpPr>
        <p:spPr>
          <a:xfrm>
            <a:off x="1197517" y="6401102"/>
            <a:ext cx="9796965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Fonte: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Commission  - Indice di digitalizzazione dell’economia e della società (DESI) 2021</a:t>
            </a:r>
            <a:endParaRPr lang="it-IT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AC86317-0B7E-41E2-A3AE-9689BFAD38DD}"/>
              </a:ext>
            </a:extLst>
          </p:cNvPr>
          <p:cNvSpPr/>
          <p:nvPr/>
        </p:nvSpPr>
        <p:spPr>
          <a:xfrm>
            <a:off x="4773637" y="2986689"/>
            <a:ext cx="3615620" cy="951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22" name="Group 2">
            <a:extLst>
              <a:ext uri="{FF2B5EF4-FFF2-40B4-BE49-F238E27FC236}">
                <a16:creationId xmlns:a16="http://schemas.microsoft.com/office/drawing/2014/main" id="{981A0754-A751-42B6-AF6C-67657B8D699A}"/>
              </a:ext>
            </a:extLst>
          </p:cNvPr>
          <p:cNvGrpSpPr>
            <a:grpSpLocks/>
          </p:cNvGrpSpPr>
          <p:nvPr/>
        </p:nvGrpSpPr>
        <p:grpSpPr bwMode="auto">
          <a:xfrm>
            <a:off x="237507" y="971717"/>
            <a:ext cx="7411522" cy="2760637"/>
            <a:chOff x="1440" y="-4421"/>
            <a:chExt cx="8564" cy="4310"/>
          </a:xfrm>
        </p:grpSpPr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40B02E3F-8C6E-41C1-97B6-016E43DF48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-4421"/>
              <a:ext cx="8564" cy="4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4">
              <a:extLst>
                <a:ext uri="{FF2B5EF4-FFF2-40B4-BE49-F238E27FC236}">
                  <a16:creationId xmlns:a16="http://schemas.microsoft.com/office/drawing/2014/main" id="{1882B582-9A67-4725-9233-32CFE68AC9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0" y="-2404"/>
              <a:ext cx="315" cy="2153"/>
              <a:chOff x="7560" y="-2404"/>
              <a:chExt cx="315" cy="2153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827A3887-E80D-43D1-BD48-125527CFD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0" y="-2404"/>
                <a:ext cx="315" cy="2153"/>
              </a:xfrm>
              <a:custGeom>
                <a:avLst/>
                <a:gdLst>
                  <a:gd name="T0" fmla="+- 0 7560 7560"/>
                  <a:gd name="T1" fmla="*/ T0 w 315"/>
                  <a:gd name="T2" fmla="+- 0 -251 -2404"/>
                  <a:gd name="T3" fmla="*/ -251 h 2153"/>
                  <a:gd name="T4" fmla="+- 0 7875 7560"/>
                  <a:gd name="T5" fmla="*/ T4 w 315"/>
                  <a:gd name="T6" fmla="+- 0 -251 -2404"/>
                  <a:gd name="T7" fmla="*/ -251 h 2153"/>
                  <a:gd name="T8" fmla="+- 0 7875 7560"/>
                  <a:gd name="T9" fmla="*/ T8 w 315"/>
                  <a:gd name="T10" fmla="+- 0 -2404 -2404"/>
                  <a:gd name="T11" fmla="*/ -2404 h 2153"/>
                  <a:gd name="T12" fmla="+- 0 7560 7560"/>
                  <a:gd name="T13" fmla="*/ T12 w 315"/>
                  <a:gd name="T14" fmla="+- 0 -2404 -2404"/>
                  <a:gd name="T15" fmla="*/ -2404 h 2153"/>
                  <a:gd name="T16" fmla="+- 0 7560 7560"/>
                  <a:gd name="T17" fmla="*/ T16 w 315"/>
                  <a:gd name="T18" fmla="+- 0 -251 -2404"/>
                  <a:gd name="T19" fmla="*/ -251 h 21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315" h="2153">
                    <a:moveTo>
                      <a:pt x="0" y="2153"/>
                    </a:moveTo>
                    <a:lnTo>
                      <a:pt x="315" y="2153"/>
                    </a:lnTo>
                    <a:lnTo>
                      <a:pt x="315" y="0"/>
                    </a:lnTo>
                    <a:lnTo>
                      <a:pt x="0" y="0"/>
                    </a:lnTo>
                    <a:lnTo>
                      <a:pt x="0" y="2153"/>
                    </a:lnTo>
                    <a:close/>
                  </a:path>
                </a:pathLst>
              </a:custGeom>
              <a:noFill/>
              <a:ln w="19050">
                <a:solidFill>
                  <a:srgbClr val="2D75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sp>
        <p:nvSpPr>
          <p:cNvPr id="26" name="Freeform 5">
            <a:extLst>
              <a:ext uri="{FF2B5EF4-FFF2-40B4-BE49-F238E27FC236}">
                <a16:creationId xmlns:a16="http://schemas.microsoft.com/office/drawing/2014/main" id="{1290EDB0-2D83-422D-BFA9-5C589A85D1D6}"/>
              </a:ext>
            </a:extLst>
          </p:cNvPr>
          <p:cNvSpPr>
            <a:spLocks/>
          </p:cNvSpPr>
          <p:nvPr/>
        </p:nvSpPr>
        <p:spPr bwMode="auto">
          <a:xfrm>
            <a:off x="4055641" y="2139283"/>
            <a:ext cx="268361" cy="1503398"/>
          </a:xfrm>
          <a:custGeom>
            <a:avLst/>
            <a:gdLst>
              <a:gd name="T0" fmla="+- 0 7560 7560"/>
              <a:gd name="T1" fmla="*/ T0 w 315"/>
              <a:gd name="T2" fmla="+- 0 -251 -2404"/>
              <a:gd name="T3" fmla="*/ -251 h 2153"/>
              <a:gd name="T4" fmla="+- 0 7875 7560"/>
              <a:gd name="T5" fmla="*/ T4 w 315"/>
              <a:gd name="T6" fmla="+- 0 -251 -2404"/>
              <a:gd name="T7" fmla="*/ -251 h 2153"/>
              <a:gd name="T8" fmla="+- 0 7875 7560"/>
              <a:gd name="T9" fmla="*/ T8 w 315"/>
              <a:gd name="T10" fmla="+- 0 -2404 -2404"/>
              <a:gd name="T11" fmla="*/ -2404 h 2153"/>
              <a:gd name="T12" fmla="+- 0 7560 7560"/>
              <a:gd name="T13" fmla="*/ T12 w 315"/>
              <a:gd name="T14" fmla="+- 0 -2404 -2404"/>
              <a:gd name="T15" fmla="*/ -2404 h 2153"/>
              <a:gd name="T16" fmla="+- 0 7560 7560"/>
              <a:gd name="T17" fmla="*/ T16 w 315"/>
              <a:gd name="T18" fmla="+- 0 -251 -2404"/>
              <a:gd name="T19" fmla="*/ -251 h 21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315" h="2153">
                <a:moveTo>
                  <a:pt x="0" y="2153"/>
                </a:moveTo>
                <a:lnTo>
                  <a:pt x="315" y="2153"/>
                </a:lnTo>
                <a:lnTo>
                  <a:pt x="315" y="0"/>
                </a:lnTo>
                <a:lnTo>
                  <a:pt x="0" y="0"/>
                </a:lnTo>
                <a:lnTo>
                  <a:pt x="0" y="2153"/>
                </a:lnTo>
                <a:close/>
              </a:path>
            </a:pathLst>
          </a:cu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5398014-5F41-FF3C-82C7-F11F1074A149}"/>
              </a:ext>
            </a:extLst>
          </p:cNvPr>
          <p:cNvSpPr txBox="1"/>
          <p:nvPr/>
        </p:nvSpPr>
        <p:spPr>
          <a:xfrm>
            <a:off x="393096" y="4161256"/>
            <a:ext cx="40952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Commissione europea monitora i progressi compiuti dagli Stati membri nel settore digitale e pubblica relazioni annuali sull'indice di digitalizzazione dell'economia e della società (DESI) 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6F920A7-0EFD-67BB-CC7F-91B125F57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871" y="1224274"/>
            <a:ext cx="3807727" cy="142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8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30AB8A-6597-4F35-9602-18E44422A6C5}"/>
              </a:ext>
            </a:extLst>
          </p:cNvPr>
          <p:cNvSpPr txBox="1"/>
          <p:nvPr/>
        </p:nvSpPr>
        <p:spPr>
          <a:xfrm>
            <a:off x="800100" y="443984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DESI  2021: il modello</a:t>
            </a:r>
          </a:p>
        </p:txBody>
      </p:sp>
      <p:pic>
        <p:nvPicPr>
          <p:cNvPr id="8" name="Picture 28">
            <a:extLst>
              <a:ext uri="{FF2B5EF4-FFF2-40B4-BE49-F238E27FC236}">
                <a16:creationId xmlns:a16="http://schemas.microsoft.com/office/drawing/2014/main" id="{44E9FAAF-E2EC-6E85-4134-AFFDA41C2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558" y="1813202"/>
            <a:ext cx="3162598" cy="358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7">
            <a:extLst>
              <a:ext uri="{FF2B5EF4-FFF2-40B4-BE49-F238E27FC236}">
                <a16:creationId xmlns:a16="http://schemas.microsoft.com/office/drawing/2014/main" id="{94696A17-32D2-C9E8-04B5-4F72D1D0E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14" y="1325555"/>
            <a:ext cx="6822136" cy="48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DDB5922-782E-4A20-F74A-0914D10B4730}"/>
              </a:ext>
            </a:extLst>
          </p:cNvPr>
          <p:cNvSpPr txBox="1"/>
          <p:nvPr/>
        </p:nvSpPr>
        <p:spPr>
          <a:xfrm>
            <a:off x="1197517" y="6284268"/>
            <a:ext cx="9796965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Fonte: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Commission  - Indice di digitalizzazione dell’economia e della società (DESI) 2021</a:t>
            </a:r>
            <a:endParaRPr lang="it-IT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47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1AA0F50-4A59-42B2-BD32-2136DF85C5E5}"/>
              </a:ext>
            </a:extLst>
          </p:cNvPr>
          <p:cNvSpPr txBox="1"/>
          <p:nvPr/>
        </p:nvSpPr>
        <p:spPr>
          <a:xfrm>
            <a:off x="688989" y="296708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Il contesto nazionale : Connettività – DESI 2021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FEEACE2-4ABE-45C9-B0FC-02858F001D2E}"/>
              </a:ext>
            </a:extLst>
          </p:cNvPr>
          <p:cNvSpPr txBox="1"/>
          <p:nvPr/>
        </p:nvSpPr>
        <p:spPr>
          <a:xfrm>
            <a:off x="932046" y="6086732"/>
            <a:ext cx="9796965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Fonte: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Commission  - Indice di digitalizzazione dell’economia e della società (DESI) 2021</a:t>
            </a:r>
            <a:endParaRPr lang="it-IT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740B233-9E6C-4FF0-9637-3C10DBDE5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98" y="848499"/>
            <a:ext cx="7381553" cy="508847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FFD0ED1-AA48-44AB-A7E4-98247F4ED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322" y="848499"/>
            <a:ext cx="4234453" cy="186177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4D4A477-075C-482F-B5C3-11364114A8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4138" y="2710272"/>
            <a:ext cx="3848637" cy="273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385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30AB8A-6597-4F35-9602-18E44422A6C5}"/>
              </a:ext>
            </a:extLst>
          </p:cNvPr>
          <p:cNvSpPr txBox="1"/>
          <p:nvPr/>
        </p:nvSpPr>
        <p:spPr>
          <a:xfrm>
            <a:off x="800100" y="443984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Il contesto nazionale: Servizi pubblici  digitali – DESI 2021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A404D0F-4561-4EB2-91A4-EFDA1E5C3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0418"/>
            <a:ext cx="7398327" cy="256474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15E7943-7A75-44A3-9279-9EC751FBF8A4}"/>
              </a:ext>
            </a:extLst>
          </p:cNvPr>
          <p:cNvSpPr txBox="1"/>
          <p:nvPr/>
        </p:nvSpPr>
        <p:spPr>
          <a:xfrm>
            <a:off x="1197517" y="5880729"/>
            <a:ext cx="9796965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Fonte: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Commission  - Indice di digitalizzazione dell’economia e della società (DESI) 2021</a:t>
            </a:r>
            <a:endParaRPr lang="it-IT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2D2BE74-5043-43D0-A6F8-F932CBE69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036" y="1482868"/>
            <a:ext cx="3938598" cy="124204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D535A77-86E5-4FB4-9B76-DDE4FC311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411" y="3108830"/>
            <a:ext cx="3743847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67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2EA676F-037F-C285-15F3-832BD778A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9" t="10628" r="-1" b="6911"/>
          <a:stretch/>
        </p:blipFill>
        <p:spPr>
          <a:xfrm>
            <a:off x="20" y="728870"/>
            <a:ext cx="12191980" cy="5655152"/>
          </a:xfrm>
          <a:prstGeom prst="rect">
            <a:avLst/>
          </a:prstGeom>
          <a:noFill/>
        </p:spPr>
      </p:pic>
      <p:sp>
        <p:nvSpPr>
          <p:cNvPr id="2" name="Segnaposto numero diapositiva 1" hidden="1">
            <a:extLst>
              <a:ext uri="{FF2B5EF4-FFF2-40B4-BE49-F238E27FC236}">
                <a16:creationId xmlns:a16="http://schemas.microsoft.com/office/drawing/2014/main" id="{E16325D4-0603-E5D6-72D9-C3C0DA318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7F4A207C-8325-4D53-A990-B22E3105C4AF}" type="slidenum">
              <a:rPr lang="it-IT" smtClean="0"/>
              <a:pPr>
                <a:spcAft>
                  <a:spcPts val="600"/>
                </a:spcAft>
                <a:defRPr/>
              </a:pPr>
              <a:t>7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37E5D6-0497-C2A8-274F-021A90A96973}"/>
              </a:ext>
            </a:extLst>
          </p:cNvPr>
          <p:cNvSpPr txBox="1"/>
          <p:nvPr/>
        </p:nvSpPr>
        <p:spPr>
          <a:xfrm>
            <a:off x="521805" y="148295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Milano nel confronto nazionale: Smart Human City Index 2022 EY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D5B1071-D94A-808D-30C9-EC7301EF3FB6}"/>
              </a:ext>
            </a:extLst>
          </p:cNvPr>
          <p:cNvSpPr txBox="1"/>
          <p:nvPr/>
        </p:nvSpPr>
        <p:spPr>
          <a:xfrm>
            <a:off x="303692" y="6432706"/>
            <a:ext cx="242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Fonte: EY Smart City Index 2022</a:t>
            </a:r>
          </a:p>
        </p:txBody>
      </p:sp>
    </p:spTree>
    <p:extLst>
      <p:ext uri="{BB962C8B-B14F-4D97-AF65-F5344CB8AC3E}">
        <p14:creationId xmlns:p14="http://schemas.microsoft.com/office/powerpoint/2010/main" val="853482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 hidden="1">
            <a:extLst>
              <a:ext uri="{FF2B5EF4-FFF2-40B4-BE49-F238E27FC236}">
                <a16:creationId xmlns:a16="http://schemas.microsoft.com/office/drawing/2014/main" id="{E16325D4-0603-E5D6-72D9-C3C0DA318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7F4A207C-8325-4D53-A990-B22E3105C4AF}" type="slidenum">
              <a:rPr lang="it-IT" smtClean="0"/>
              <a:pPr>
                <a:spcAft>
                  <a:spcPts val="600"/>
                </a:spcAft>
                <a:defRPr/>
              </a:pPr>
              <a:t>8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37E5D6-0497-C2A8-274F-021A90A96973}"/>
              </a:ext>
            </a:extLst>
          </p:cNvPr>
          <p:cNvSpPr txBox="1"/>
          <p:nvPr/>
        </p:nvSpPr>
        <p:spPr>
          <a:xfrm>
            <a:off x="521805" y="148295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Milano nel confronto nazionale: Smart Human City Index 2022 EY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437FE0F-8F4B-750A-CAC1-5C9076E07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703" y="990259"/>
            <a:ext cx="9802593" cy="487748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0E07271-A922-BFFF-E606-619780762637}"/>
              </a:ext>
            </a:extLst>
          </p:cNvPr>
          <p:cNvSpPr txBox="1"/>
          <p:nvPr/>
        </p:nvSpPr>
        <p:spPr>
          <a:xfrm>
            <a:off x="303692" y="6432706"/>
            <a:ext cx="242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Fonte: EY Smart City Index 2022</a:t>
            </a:r>
          </a:p>
        </p:txBody>
      </p:sp>
    </p:spTree>
    <p:extLst>
      <p:ext uri="{BB962C8B-B14F-4D97-AF65-F5344CB8AC3E}">
        <p14:creationId xmlns:p14="http://schemas.microsoft.com/office/powerpoint/2010/main" val="2248251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A68753-2C0C-1DDD-CB91-69EB8F80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5257-3DEE-42BA-B9FB-ED25E3BCA5A9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F0A8FA-7BC3-2B35-CB57-C00E001B6ADA}"/>
              </a:ext>
            </a:extLst>
          </p:cNvPr>
          <p:cNvSpPr txBox="1"/>
          <p:nvPr/>
        </p:nvSpPr>
        <p:spPr>
          <a:xfrm>
            <a:off x="609600" y="316071"/>
            <a:ext cx="10591800" cy="461665"/>
          </a:xfrm>
          <a:prstGeom prst="rect">
            <a:avLst/>
          </a:prstGeom>
          <a:gradFill flip="none" rotWithShape="1">
            <a:gsLst>
              <a:gs pos="0">
                <a:srgbClr val="0D024C"/>
              </a:gs>
              <a:gs pos="40000">
                <a:srgbClr val="0D024C"/>
              </a:gs>
              <a:gs pos="77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>
              <a:defRPr sz="2400"/>
            </a:lvl1pPr>
          </a:lstStyle>
          <a:p>
            <a:r>
              <a:rPr lang="it-IT" dirty="0"/>
              <a:t>Connettività nel confronto europeo – Booklet Smart City Assolombarda - EY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037827E-578A-F1A2-3F65-301E5A162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11292"/>
            <a:ext cx="10174120" cy="579200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250DA3A-77A6-EF94-306D-8BFE94643E2F}"/>
              </a:ext>
            </a:extLst>
          </p:cNvPr>
          <p:cNvSpPr txBox="1"/>
          <p:nvPr/>
        </p:nvSpPr>
        <p:spPr>
          <a:xfrm>
            <a:off x="800100" y="5968226"/>
            <a:ext cx="4176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Fonte: Booklet Smart City Assolombarda - EY giugno 2021</a:t>
            </a:r>
          </a:p>
        </p:txBody>
      </p:sp>
    </p:spTree>
    <p:extLst>
      <p:ext uri="{BB962C8B-B14F-4D97-AF65-F5344CB8AC3E}">
        <p14:creationId xmlns:p14="http://schemas.microsoft.com/office/powerpoint/2010/main" val="3934811657"/>
      </p:ext>
    </p:extLst>
  </p:cSld>
  <p:clrMapOvr>
    <a:masterClrMapping/>
  </p:clrMapOvr>
</p:sld>
</file>

<file path=ppt/theme/theme1.xml><?xml version="1.0" encoding="utf-8"?>
<a:theme xmlns:a="http://schemas.openxmlformats.org/drawingml/2006/main" name="1_Struttura predefinita">
  <a:themeElements>
    <a:clrScheme name="Struttura predefinita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truttura predefinita 4">
    <a:dk1>
      <a:srgbClr val="000000"/>
    </a:dk1>
    <a:lt1>
      <a:srgbClr val="DEF6F1"/>
    </a:lt1>
    <a:dk2>
      <a:srgbClr val="000000"/>
    </a:dk2>
    <a:lt2>
      <a:srgbClr val="969696"/>
    </a:lt2>
    <a:accent1>
      <a:srgbClr val="FFFFFF"/>
    </a:accent1>
    <a:accent2>
      <a:srgbClr val="8DC6FF"/>
    </a:accent2>
    <a:accent3>
      <a:srgbClr val="ECFAF7"/>
    </a:accent3>
    <a:accent4>
      <a:srgbClr val="000000"/>
    </a:accent4>
    <a:accent5>
      <a:srgbClr val="FFFFFF"/>
    </a:accent5>
    <a:accent6>
      <a:srgbClr val="7FB3E7"/>
    </a:accent6>
    <a:hlink>
      <a:srgbClr val="0066CC"/>
    </a:hlink>
    <a:folHlink>
      <a:srgbClr val="00A800"/>
    </a:folHlink>
  </a:clrScheme>
</a:themeOverride>
</file>

<file path=ppt/theme/themeOverride2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667</Words>
  <Application>Microsoft Office PowerPoint</Application>
  <PresentationFormat>Widescreen</PresentationFormat>
  <Paragraphs>60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1_Struttura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Luigi Gaggeri</dc:creator>
  <cp:lastModifiedBy>carmelo iannicelli</cp:lastModifiedBy>
  <cp:revision>106</cp:revision>
  <cp:lastPrinted>2021-06-10T10:59:33Z</cp:lastPrinted>
  <dcterms:created xsi:type="dcterms:W3CDTF">2021-06-04T13:24:14Z</dcterms:created>
  <dcterms:modified xsi:type="dcterms:W3CDTF">2022-07-04T11:28:25Z</dcterms:modified>
</cp:coreProperties>
</file>