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86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1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560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76331" y="2934471"/>
            <a:ext cx="8001000" cy="2398222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 dirty="0" err="1"/>
              <a:t>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15980" y="6188075"/>
            <a:ext cx="7543800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ttangolo 6">
            <a:extLst>
              <a:ext uri="{FF2B5EF4-FFF2-40B4-BE49-F238E27FC236}">
                <a16:creationId xmlns:a16="http://schemas.microsoft.com/office/drawing/2014/main" id="{3ECA5E55-23AB-4FFB-8929-7DEA2674D4B6}"/>
              </a:ext>
            </a:extLst>
          </p:cNvPr>
          <p:cNvSpPr/>
          <p:nvPr userDrawn="1"/>
        </p:nvSpPr>
        <p:spPr>
          <a:xfrm>
            <a:off x="1028627" y="8467"/>
            <a:ext cx="6511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1920F44D-28C6-49B3-87F4-17FB27A3E59E}"/>
              </a:ext>
            </a:extLst>
          </p:cNvPr>
          <p:cNvSpPr/>
          <p:nvPr userDrawn="1"/>
        </p:nvSpPr>
        <p:spPr>
          <a:xfrm rot="5400000">
            <a:off x="6085311" y="-5097163"/>
            <a:ext cx="45719" cy="1219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82F55A4-A177-4F44-B73E-286416DCAAD1}"/>
              </a:ext>
            </a:extLst>
          </p:cNvPr>
          <p:cNvSpPr txBox="1"/>
          <p:nvPr userDrawn="1"/>
        </p:nvSpPr>
        <p:spPr>
          <a:xfrm>
            <a:off x="20514" y="134796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Comune  di </a:t>
            </a:r>
          </a:p>
          <a:p>
            <a:pPr algn="ctr"/>
            <a:r>
              <a:rPr lang="it-IT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MILANO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B3EE507B-7A20-44D1-BA0A-387CCB6B30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9" r="25416" b="30161"/>
          <a:stretch/>
        </p:blipFill>
        <p:spPr>
          <a:xfrm>
            <a:off x="129666" y="1252658"/>
            <a:ext cx="801480" cy="810291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79825C1-D94D-40CF-82C5-562B2D896E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79" y="2201492"/>
            <a:ext cx="770690" cy="732979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A55618AF-640D-4957-8A45-4F16C37B95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3" r="11185"/>
          <a:stretch/>
        </p:blipFill>
        <p:spPr>
          <a:xfrm>
            <a:off x="57700" y="5663525"/>
            <a:ext cx="847488" cy="358800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4FB7F3E8-2EDA-4EC8-AA57-E78CF53456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1"/>
          <a:stretch/>
        </p:blipFill>
        <p:spPr>
          <a:xfrm>
            <a:off x="94829" y="5971620"/>
            <a:ext cx="810359" cy="68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62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452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6303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438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4470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4367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25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180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102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8160" y="4594478"/>
            <a:ext cx="8534400" cy="150706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8160" y="1371600"/>
            <a:ext cx="8534400" cy="3117127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38160" y="6172199"/>
            <a:ext cx="7543800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6C3AC3F-407F-4952-850E-6BA84186701D}"/>
              </a:ext>
            </a:extLst>
          </p:cNvPr>
          <p:cNvSpPr/>
          <p:nvPr userDrawn="1"/>
        </p:nvSpPr>
        <p:spPr>
          <a:xfrm>
            <a:off x="1028627" y="8467"/>
            <a:ext cx="6511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A5DF4A18-413A-4803-AEB8-9C7DCF6BB176}"/>
              </a:ext>
            </a:extLst>
          </p:cNvPr>
          <p:cNvSpPr/>
          <p:nvPr userDrawn="1"/>
        </p:nvSpPr>
        <p:spPr>
          <a:xfrm rot="5400000">
            <a:off x="6085311" y="-5097163"/>
            <a:ext cx="45719" cy="1219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68560A1-CE5A-4CBF-898B-C6EC9CE85BCB}"/>
              </a:ext>
            </a:extLst>
          </p:cNvPr>
          <p:cNvSpPr txBox="1"/>
          <p:nvPr userDrawn="1"/>
        </p:nvSpPr>
        <p:spPr>
          <a:xfrm>
            <a:off x="20514" y="134796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Comune  di </a:t>
            </a:r>
          </a:p>
          <a:p>
            <a:pPr algn="ctr"/>
            <a:r>
              <a:rPr lang="it-IT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MILANO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F8596DE0-F25D-42AD-A179-E91A638CD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9" r="25416" b="30161"/>
          <a:stretch/>
        </p:blipFill>
        <p:spPr>
          <a:xfrm>
            <a:off x="129666" y="1252658"/>
            <a:ext cx="801480" cy="810291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ECA1239E-3444-496F-9B0A-1631B9428B2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79" y="2201492"/>
            <a:ext cx="770690" cy="732979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BB3B3D55-574C-4A4F-AAF7-542F1BD53A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3" r="11185"/>
          <a:stretch/>
        </p:blipFill>
        <p:spPr>
          <a:xfrm>
            <a:off x="57700" y="5663525"/>
            <a:ext cx="847488" cy="3588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04602579-989E-4BBA-B7C9-785021D1156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1"/>
          <a:stretch/>
        </p:blipFill>
        <p:spPr>
          <a:xfrm>
            <a:off x="94829" y="5971620"/>
            <a:ext cx="810359" cy="68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06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2532" y="1674569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2533" y="4285311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52532" y="6184669"/>
            <a:ext cx="7543800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0E59EC51-809D-4656-9D6E-A376D80AA773}"/>
              </a:ext>
            </a:extLst>
          </p:cNvPr>
          <p:cNvSpPr/>
          <p:nvPr userDrawn="1"/>
        </p:nvSpPr>
        <p:spPr>
          <a:xfrm>
            <a:off x="1028627" y="8467"/>
            <a:ext cx="6511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6BB2414-B314-4E54-A6B8-6BADAA8D3B90}"/>
              </a:ext>
            </a:extLst>
          </p:cNvPr>
          <p:cNvSpPr/>
          <p:nvPr userDrawn="1"/>
        </p:nvSpPr>
        <p:spPr>
          <a:xfrm rot="5400000">
            <a:off x="6085311" y="-5097163"/>
            <a:ext cx="45719" cy="1219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DB2AA27-58C5-44CE-A5FE-00CF4A5CC472}"/>
              </a:ext>
            </a:extLst>
          </p:cNvPr>
          <p:cNvSpPr txBox="1"/>
          <p:nvPr userDrawn="1"/>
        </p:nvSpPr>
        <p:spPr>
          <a:xfrm>
            <a:off x="20514" y="134796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Comune  di </a:t>
            </a:r>
          </a:p>
          <a:p>
            <a:pPr algn="ctr"/>
            <a:r>
              <a:rPr lang="it-IT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MILANO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E927C8F1-D81D-4891-AA28-7E25F20D54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3" r="11185"/>
          <a:stretch/>
        </p:blipFill>
        <p:spPr>
          <a:xfrm>
            <a:off x="57700" y="5663525"/>
            <a:ext cx="847488" cy="3588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3BCE780B-BD7D-4942-9BC3-041E086211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1"/>
          <a:stretch/>
        </p:blipFill>
        <p:spPr>
          <a:xfrm>
            <a:off x="94829" y="5971620"/>
            <a:ext cx="810359" cy="68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77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3423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077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666" y="4326138"/>
            <a:ext cx="8534400" cy="150706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07666" y="6172199"/>
            <a:ext cx="7543800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FE98BC41-28BE-4239-9F35-C6FCCD5F9499}"/>
              </a:ext>
            </a:extLst>
          </p:cNvPr>
          <p:cNvSpPr/>
          <p:nvPr userDrawn="1"/>
        </p:nvSpPr>
        <p:spPr>
          <a:xfrm>
            <a:off x="1028627" y="8467"/>
            <a:ext cx="6511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D7A59E7B-E1D8-4B37-9480-4A6BEC8A3B4B}"/>
              </a:ext>
            </a:extLst>
          </p:cNvPr>
          <p:cNvSpPr/>
          <p:nvPr userDrawn="1"/>
        </p:nvSpPr>
        <p:spPr>
          <a:xfrm rot="5400000">
            <a:off x="6085311" y="-5097163"/>
            <a:ext cx="45719" cy="1219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E632C8D-29CC-4392-A63A-C723C6908372}"/>
              </a:ext>
            </a:extLst>
          </p:cNvPr>
          <p:cNvSpPr txBox="1"/>
          <p:nvPr userDrawn="1"/>
        </p:nvSpPr>
        <p:spPr>
          <a:xfrm>
            <a:off x="20514" y="134796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Comune  di </a:t>
            </a:r>
          </a:p>
          <a:p>
            <a:pPr algn="ctr"/>
            <a:r>
              <a:rPr lang="it-IT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MILANO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A851C609-4030-4331-BC75-DA8A471413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9" r="25416" b="30161"/>
          <a:stretch/>
        </p:blipFill>
        <p:spPr>
          <a:xfrm>
            <a:off x="129666" y="1252658"/>
            <a:ext cx="801480" cy="810291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EFDAD83-6A40-4FDF-8C70-7D677F21C4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79" y="2201492"/>
            <a:ext cx="770690" cy="732979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D347AF83-1BFD-4311-88BD-A23B5E14BC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3" r="11185"/>
          <a:stretch/>
        </p:blipFill>
        <p:spPr>
          <a:xfrm>
            <a:off x="57700" y="5663525"/>
            <a:ext cx="847488" cy="35880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5FAD4E99-01F8-4551-B33A-7DE2DB15E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61"/>
          <a:stretch/>
        </p:blipFill>
        <p:spPr>
          <a:xfrm>
            <a:off x="94829" y="5971620"/>
            <a:ext cx="810359" cy="682753"/>
          </a:xfrm>
          <a:prstGeom prst="rect">
            <a:avLst/>
          </a:prstGeom>
        </p:spPr>
      </p:pic>
      <p:sp>
        <p:nvSpPr>
          <p:cNvPr id="18" name="Titolo 1">
            <a:extLst>
              <a:ext uri="{FF2B5EF4-FFF2-40B4-BE49-F238E27FC236}">
                <a16:creationId xmlns:a16="http://schemas.microsoft.com/office/drawing/2014/main" id="{A608F8D2-1D35-4924-AFAD-C66E8E5D2507}"/>
              </a:ext>
            </a:extLst>
          </p:cNvPr>
          <p:cNvSpPr txBox="1">
            <a:spLocks/>
          </p:cNvSpPr>
          <p:nvPr userDrawn="1"/>
        </p:nvSpPr>
        <p:spPr>
          <a:xfrm>
            <a:off x="1337492" y="117446"/>
            <a:ext cx="8534400" cy="7885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2850813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5975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6806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4254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7E5D975-9C7D-4516-B661-201DE95273E4}" type="datetimeFigureOut">
              <a:rPr lang="it-IT" smtClean="0"/>
              <a:t>23/03/2023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3B8C273-4A6F-4205-8DFB-5FFFA47157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76523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9FB17E3C-170E-4CEB-A3C3-A3E79A404A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0496" y="2867360"/>
            <a:ext cx="8001000" cy="2398222"/>
          </a:xfrm>
        </p:spPr>
        <p:txBody>
          <a:bodyPr>
            <a:normAutofit fontScale="90000"/>
          </a:bodyPr>
          <a:lstStyle/>
          <a:p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AZIONI LOCALI E DI SISTEMA NEL CONTESTO </a:t>
            </a:r>
            <a:b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DEGLI AMBITI </a:t>
            </a:r>
            <a:b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TERRITORIALI </a:t>
            </a:r>
            <a:b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DGR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2609/2019</a:t>
            </a:r>
            <a:endParaRPr lang="it-IT" sz="31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B385DFF6-EFD4-429D-ACB5-B10068E57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763" y="5604166"/>
            <a:ext cx="1846044" cy="945781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2B72BFE3-6A12-4096-9C97-7A6CF219245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624" y="5616650"/>
            <a:ext cx="1279508" cy="945782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616" y="5616650"/>
            <a:ext cx="1907803" cy="933297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015" y="5604166"/>
            <a:ext cx="2302934" cy="94578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800" y="5604167"/>
            <a:ext cx="1490132" cy="94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37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due angoli in diagonale arrotondati 5">
            <a:extLst>
              <a:ext uri="{FF2B5EF4-FFF2-40B4-BE49-F238E27FC236}">
                <a16:creationId xmlns:a16="http://schemas.microsoft.com/office/drawing/2014/main" id="{E81E56B6-BF0A-4D4A-9CF7-9E4E4395C34C}"/>
              </a:ext>
            </a:extLst>
          </p:cNvPr>
          <p:cNvSpPr/>
          <p:nvPr/>
        </p:nvSpPr>
        <p:spPr>
          <a:xfrm>
            <a:off x="2416029" y="2231472"/>
            <a:ext cx="6996419" cy="4169328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61EC551-8B65-4B10-A912-AD99518F1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833" y="906011"/>
            <a:ext cx="8534400" cy="1507067"/>
          </a:xfrm>
        </p:spPr>
        <p:txBody>
          <a:bodyPr/>
          <a:lstStyle/>
          <a:p>
            <a:r>
              <a:rPr lang="it-IT" sz="3300" b="1" cap="none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ENTE CAPOFILA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COMUNE DI MILANO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DE987A-8315-4661-88F2-0DE948136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9162" y="3201643"/>
            <a:ext cx="8534400" cy="343598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it-IT" sz="3600" b="1" dirty="0" smtClean="0">
                <a:solidFill>
                  <a:srgbClr val="92D050"/>
                </a:solidFill>
              </a:rPr>
              <a:t>AMBITI COINVOLTI</a:t>
            </a:r>
          </a:p>
          <a:p>
            <a:pPr marL="0" indent="0" algn="ctr">
              <a:buNone/>
            </a:pPr>
            <a:endParaRPr lang="it-IT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0" indent="0" algn="ctr">
              <a:buNone/>
            </a:pPr>
            <a:r>
              <a:rPr lang="it-IT" sz="2800" b="1" dirty="0" smtClean="0"/>
              <a:t>CORSICHESE</a:t>
            </a:r>
          </a:p>
          <a:p>
            <a:pPr marL="0" indent="0" algn="ctr">
              <a:buNone/>
            </a:pPr>
            <a:r>
              <a:rPr lang="it-IT" sz="2800" b="1" dirty="0" smtClean="0"/>
              <a:t>SANGIULIANESE (</a:t>
            </a:r>
            <a:r>
              <a:rPr lang="it-IT" sz="2800" b="1" dirty="0" err="1" smtClean="0"/>
              <a:t>Assemi</a:t>
            </a:r>
            <a:r>
              <a:rPr lang="it-IT" sz="2800" b="1" dirty="0" smtClean="0"/>
              <a:t>)</a:t>
            </a:r>
          </a:p>
          <a:p>
            <a:pPr marL="0" indent="0" algn="ctr">
              <a:buNone/>
            </a:pPr>
            <a:r>
              <a:rPr lang="it-IT" sz="2800" b="1" dirty="0" smtClean="0"/>
              <a:t>PAULLESE </a:t>
            </a:r>
          </a:p>
          <a:p>
            <a:pPr marL="0" indent="0" algn="ctr">
              <a:buNone/>
            </a:pPr>
            <a:r>
              <a:rPr lang="it-IT" sz="2800" b="1" dirty="0" smtClean="0"/>
              <a:t>GARBAGNATESE (Comuni Insieme)</a:t>
            </a:r>
          </a:p>
          <a:p>
            <a:pPr marL="0" indent="0" algn="ctr">
              <a:buNone/>
            </a:pPr>
            <a:r>
              <a:rPr lang="it-IT" sz="2800" b="1" dirty="0" smtClean="0"/>
              <a:t>RHODENSE (</a:t>
            </a:r>
            <a:r>
              <a:rPr lang="it-IT" sz="2800" b="1" dirty="0" err="1" smtClean="0"/>
              <a:t>Sercop</a:t>
            </a:r>
            <a:r>
              <a:rPr lang="it-IT" sz="2800" b="1" dirty="0" smtClean="0"/>
              <a:t>)</a:t>
            </a:r>
          </a:p>
          <a:p>
            <a:pPr marL="0" indent="0" algn="ctr">
              <a:buNone/>
            </a:pPr>
            <a:endParaRPr lang="it-IT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F4BD6EF6-6BE0-41C4-8380-64A1EA886D7A}"/>
              </a:ext>
            </a:extLst>
          </p:cNvPr>
          <p:cNvSpPr txBox="1">
            <a:spLocks/>
          </p:cNvSpPr>
          <p:nvPr/>
        </p:nvSpPr>
        <p:spPr>
          <a:xfrm>
            <a:off x="1337492" y="117446"/>
            <a:ext cx="8534400" cy="7885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 CAPOFILA E COMUNI COINVOLTI</a:t>
            </a:r>
          </a:p>
        </p:txBody>
      </p:sp>
    </p:spTree>
    <p:extLst>
      <p:ext uri="{BB962C8B-B14F-4D97-AF65-F5344CB8AC3E}">
        <p14:creationId xmlns:p14="http://schemas.microsoft.com/office/powerpoint/2010/main" val="200261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5000">
              <a:schemeClr val="bg2">
                <a:tint val="97000"/>
                <a:hueMod val="142000"/>
                <a:satMod val="200000"/>
                <a:lumMod val="118000"/>
              </a:schemeClr>
            </a:gs>
            <a:gs pos="100000">
              <a:schemeClr val="bg2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due angoli in diagonale arrotondati 5">
            <a:extLst>
              <a:ext uri="{FF2B5EF4-FFF2-40B4-BE49-F238E27FC236}">
                <a16:creationId xmlns:a16="http://schemas.microsoft.com/office/drawing/2014/main" id="{E81E56B6-BF0A-4D4A-9CF7-9E4E4395C34C}"/>
              </a:ext>
            </a:extLst>
          </p:cNvPr>
          <p:cNvSpPr/>
          <p:nvPr/>
        </p:nvSpPr>
        <p:spPr>
          <a:xfrm>
            <a:off x="1753387" y="1442301"/>
            <a:ext cx="8993170" cy="4958499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61EC551-8B65-4B10-A912-AD99518F1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6030" y="1734532"/>
            <a:ext cx="3899930" cy="4440025"/>
          </a:xfrm>
        </p:spPr>
        <p:txBody>
          <a:bodyPr>
            <a:noAutofit/>
          </a:bodyPr>
          <a:lstStyle/>
          <a:p>
            <a:r>
              <a:rPr lang="it-IT" sz="1800" b="1" dirty="0"/>
              <a:t>1. INFORMAZIONE E    </a:t>
            </a:r>
            <a:br>
              <a:rPr lang="it-IT" sz="1800" b="1" dirty="0"/>
            </a:br>
            <a:r>
              <a:rPr lang="it-IT" sz="1800" b="1" dirty="0"/>
              <a:t>    COMUNICAZIONE</a:t>
            </a:r>
            <a:br>
              <a:rPr lang="it-IT" sz="1800" b="1" dirty="0"/>
            </a:b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/>
              <a:t>2. PUNTI DI INFORMAZIONE E </a:t>
            </a:r>
            <a:br>
              <a:rPr lang="it-IT" sz="1800" b="1" dirty="0"/>
            </a:br>
            <a:r>
              <a:rPr lang="it-IT" sz="1800" b="1" dirty="0"/>
              <a:t>    ORIENTAMENTO</a:t>
            </a:r>
            <a:br>
              <a:rPr lang="it-IT" sz="1800" b="1" dirty="0"/>
            </a:b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/>
              <a:t>3. EMERSIONE E SVILUPPO RETI DI </a:t>
            </a:r>
            <a:br>
              <a:rPr lang="it-IT" sz="1800" b="1" dirty="0"/>
            </a:br>
            <a:r>
              <a:rPr lang="it-IT" sz="1800" b="1" dirty="0"/>
              <a:t>    MUTUO AIUTO</a:t>
            </a:r>
            <a:br>
              <a:rPr lang="it-IT" sz="1800" b="1" dirty="0"/>
            </a:b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/>
              <a:t>4. INGAGGIO GESTORI</a:t>
            </a:r>
            <a:br>
              <a:rPr lang="it-IT" sz="1800" b="1" dirty="0"/>
            </a:b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/>
              <a:t>5.  AZIONI NO SLOT</a:t>
            </a:r>
            <a:br>
              <a:rPr lang="it-IT" sz="1800" b="1" dirty="0"/>
            </a:b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/>
              <a:t>6. MAPPATURA OFFERTA GIOCO</a:t>
            </a:r>
            <a:br>
              <a:rPr lang="it-IT" sz="1800" b="1" dirty="0"/>
            </a:br>
            <a:r>
              <a:rPr lang="it-IT" sz="1800" b="1" dirty="0"/>
              <a:t>    LECITO, MAPPATURA OFFERTA</a:t>
            </a:r>
            <a:br>
              <a:rPr lang="it-IT" sz="1800" b="1" dirty="0"/>
            </a:br>
            <a:r>
              <a:rPr lang="it-IT" sz="1800" b="1" dirty="0"/>
              <a:t>    SERVIZI</a:t>
            </a:r>
            <a:r>
              <a:rPr lang="it-IT" sz="1800" dirty="0"/>
              <a:t/>
            </a:r>
            <a:br>
              <a:rPr lang="it-IT" sz="1800" dirty="0"/>
            </a:br>
            <a:endPara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DE987A-8315-4661-88F2-0DE948136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6639" y="2413079"/>
            <a:ext cx="2196446" cy="39877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F4BD6EF6-6BE0-41C4-8380-64A1EA886D7A}"/>
              </a:ext>
            </a:extLst>
          </p:cNvPr>
          <p:cNvSpPr txBox="1">
            <a:spLocks/>
          </p:cNvSpPr>
          <p:nvPr/>
        </p:nvSpPr>
        <p:spPr>
          <a:xfrm>
            <a:off x="1337492" y="117446"/>
            <a:ext cx="10266904" cy="78856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AMBITO ATTUATORE MILANO: LE AZIONI – GLI ATTORI</a:t>
            </a:r>
            <a:endParaRPr lang="it-IT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6978603" y="2113255"/>
            <a:ext cx="3353174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Char char=""/>
            </a:pPr>
            <a:r>
              <a:rPr lang="it-IT" sz="2000" b="1" smtClean="0">
                <a:solidFill>
                  <a:srgbClr val="92D050"/>
                </a:solidFill>
              </a:rPr>
              <a:t>BANDA </a:t>
            </a:r>
            <a:r>
              <a:rPr lang="it-IT" sz="2000" b="1" dirty="0">
                <a:solidFill>
                  <a:srgbClr val="92D050"/>
                </a:solidFill>
              </a:rPr>
              <a:t>DEGLI ONESTI</a:t>
            </a:r>
          </a:p>
          <a:p>
            <a:pPr marL="285750" lvl="0" indent="-28575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Char char=""/>
            </a:pPr>
            <a:r>
              <a:rPr lang="it-IT" sz="2000" b="1" dirty="0" smtClean="0">
                <a:solidFill>
                  <a:srgbClr val="92D050"/>
                </a:solidFill>
              </a:rPr>
              <a:t>CARITAS </a:t>
            </a:r>
            <a:r>
              <a:rPr lang="it-IT" sz="2000" b="1" dirty="0">
                <a:solidFill>
                  <a:srgbClr val="92D050"/>
                </a:solidFill>
              </a:rPr>
              <a:t>AMBROSIANA</a:t>
            </a:r>
          </a:p>
          <a:p>
            <a:pPr marL="285750" lvl="0" indent="-28575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Char char=""/>
            </a:pPr>
            <a:r>
              <a:rPr lang="it-IT" sz="2000" b="1" dirty="0">
                <a:solidFill>
                  <a:srgbClr val="92D050"/>
                </a:solidFill>
              </a:rPr>
              <a:t>CE.AS</a:t>
            </a:r>
          </a:p>
          <a:p>
            <a:pPr marL="285750" lvl="0" indent="-28575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Char char=""/>
            </a:pPr>
            <a:r>
              <a:rPr lang="it-IT" sz="2000" b="1" dirty="0">
                <a:solidFill>
                  <a:srgbClr val="92D050"/>
                </a:solidFill>
              </a:rPr>
              <a:t>COMUNITA’ NUOVA</a:t>
            </a:r>
          </a:p>
          <a:p>
            <a:pPr marL="285750" lvl="0" indent="-28575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Char char=""/>
            </a:pPr>
            <a:r>
              <a:rPr lang="it-IT" sz="2000" b="1" dirty="0">
                <a:solidFill>
                  <a:srgbClr val="92D050"/>
                </a:solidFill>
              </a:rPr>
              <a:t>COOP. LOTTA CONTRO L’EMARGINAZIONE</a:t>
            </a:r>
          </a:p>
          <a:p>
            <a:pPr marL="285750" lvl="0" indent="-28575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Char char=""/>
            </a:pPr>
            <a:r>
              <a:rPr lang="it-IT" sz="2000" b="1" dirty="0" smtClean="0">
                <a:solidFill>
                  <a:srgbClr val="92D050"/>
                </a:solidFill>
              </a:rPr>
              <a:t>EXODUS</a:t>
            </a:r>
            <a:endParaRPr lang="it-IT" sz="20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zione">
  <a:themeElements>
    <a:clrScheme name="Sezion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ezion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zion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10971</TotalTime>
  <Words>127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6" baseType="lpstr">
      <vt:lpstr>Century Gothic</vt:lpstr>
      <vt:lpstr>Wingdings 3</vt:lpstr>
      <vt:lpstr>Sezione</vt:lpstr>
      <vt:lpstr>AZIONI LOCALI E DI SISTEMA NEL CONTESTO  DEGLI AMBITI  TERRITORIALI  DGR 2609/2019</vt:lpstr>
      <vt:lpstr>ENTE CAPOFILA COMUNE DI MILANO</vt:lpstr>
      <vt:lpstr>1. INFORMAZIONE E         COMUNICAZIONE  2. PUNTI DI INFORMAZIONE E      ORIENTAMENTO  3. EMERSIONE E SVILUPPO RETI DI      MUTUO AIUTO  4. INGAGGIO GESTORI  5.  AZIONI NO SLOT  6. MAPPATURA OFFERTA GIOCO     LECITO, MAPPATURA OFFERTA     SERVIZI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 Don</dc:creator>
  <cp:lastModifiedBy>Evelina Maria Ferraris</cp:lastModifiedBy>
  <cp:revision>43</cp:revision>
  <dcterms:created xsi:type="dcterms:W3CDTF">2020-12-02T09:02:50Z</dcterms:created>
  <dcterms:modified xsi:type="dcterms:W3CDTF">2023-03-22T23:57:56Z</dcterms:modified>
</cp:coreProperties>
</file>