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6" r:id="rId5"/>
    <p:sldId id="270" r:id="rId6"/>
    <p:sldId id="271" r:id="rId7"/>
    <p:sldId id="273" r:id="rId8"/>
    <p:sldId id="27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560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76331" y="2934471"/>
            <a:ext cx="8001000" cy="2398222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 dirty="0" err="1"/>
              <a:t>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15980" y="6188075"/>
            <a:ext cx="754380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ttangolo 6">
            <a:extLst>
              <a:ext uri="{FF2B5EF4-FFF2-40B4-BE49-F238E27FC236}">
                <a16:creationId xmlns:a16="http://schemas.microsoft.com/office/drawing/2014/main" id="{3ECA5E55-23AB-4FFB-8929-7DEA2674D4B6}"/>
              </a:ext>
            </a:extLst>
          </p:cNvPr>
          <p:cNvSpPr/>
          <p:nvPr userDrawn="1"/>
        </p:nvSpPr>
        <p:spPr>
          <a:xfrm>
            <a:off x="1028627" y="8467"/>
            <a:ext cx="6511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1920F44D-28C6-49B3-87F4-17FB27A3E59E}"/>
              </a:ext>
            </a:extLst>
          </p:cNvPr>
          <p:cNvSpPr/>
          <p:nvPr userDrawn="1"/>
        </p:nvSpPr>
        <p:spPr>
          <a:xfrm rot="5400000">
            <a:off x="6085311" y="-5097163"/>
            <a:ext cx="45719" cy="121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82F55A4-A177-4F44-B73E-286416DCAAD1}"/>
              </a:ext>
            </a:extLst>
          </p:cNvPr>
          <p:cNvSpPr txBox="1"/>
          <p:nvPr userDrawn="1"/>
        </p:nvSpPr>
        <p:spPr>
          <a:xfrm>
            <a:off x="20514" y="134796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  di </a:t>
            </a:r>
          </a:p>
          <a:p>
            <a:pPr algn="ctr"/>
            <a:r>
              <a:rPr lang="it-IT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B3EE507B-7A20-44D1-BA0A-387CCB6B30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r="25416" b="30161"/>
          <a:stretch/>
        </p:blipFill>
        <p:spPr>
          <a:xfrm>
            <a:off x="129666" y="1252658"/>
            <a:ext cx="801480" cy="810291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79825C1-D94D-40CF-82C5-562B2D896E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9" y="2201492"/>
            <a:ext cx="770690" cy="732979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A55618AF-640D-4957-8A45-4F16C37B95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3" r="11185"/>
          <a:stretch/>
        </p:blipFill>
        <p:spPr>
          <a:xfrm>
            <a:off x="57700" y="5663525"/>
            <a:ext cx="847488" cy="358800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4FB7F3E8-2EDA-4EC8-AA57-E78CF53456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1"/>
          <a:stretch/>
        </p:blipFill>
        <p:spPr>
          <a:xfrm>
            <a:off x="94829" y="5971620"/>
            <a:ext cx="810359" cy="68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62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452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630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438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4470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4367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25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180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102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160" y="4594478"/>
            <a:ext cx="8534400" cy="150706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8160" y="1371600"/>
            <a:ext cx="8534400" cy="3117127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38160" y="6172199"/>
            <a:ext cx="754380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6C3AC3F-407F-4952-850E-6BA84186701D}"/>
              </a:ext>
            </a:extLst>
          </p:cNvPr>
          <p:cNvSpPr/>
          <p:nvPr userDrawn="1"/>
        </p:nvSpPr>
        <p:spPr>
          <a:xfrm>
            <a:off x="1028627" y="8467"/>
            <a:ext cx="6511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5DF4A18-413A-4803-AEB8-9C7DCF6BB176}"/>
              </a:ext>
            </a:extLst>
          </p:cNvPr>
          <p:cNvSpPr/>
          <p:nvPr userDrawn="1"/>
        </p:nvSpPr>
        <p:spPr>
          <a:xfrm rot="5400000">
            <a:off x="6085311" y="-5097163"/>
            <a:ext cx="45719" cy="121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68560A1-CE5A-4CBF-898B-C6EC9CE85BCB}"/>
              </a:ext>
            </a:extLst>
          </p:cNvPr>
          <p:cNvSpPr txBox="1"/>
          <p:nvPr userDrawn="1"/>
        </p:nvSpPr>
        <p:spPr>
          <a:xfrm>
            <a:off x="20514" y="134796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  di </a:t>
            </a:r>
          </a:p>
          <a:p>
            <a:pPr algn="ctr"/>
            <a:r>
              <a:rPr lang="it-IT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8596DE0-F25D-42AD-A179-E91A638CD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r="25416" b="30161"/>
          <a:stretch/>
        </p:blipFill>
        <p:spPr>
          <a:xfrm>
            <a:off x="129666" y="1252658"/>
            <a:ext cx="801480" cy="81029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ECA1239E-3444-496F-9B0A-1631B9428B2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9" y="2201492"/>
            <a:ext cx="770690" cy="732979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BB3B3D55-574C-4A4F-AAF7-542F1BD53A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3" r="11185"/>
          <a:stretch/>
        </p:blipFill>
        <p:spPr>
          <a:xfrm>
            <a:off x="57700" y="5663525"/>
            <a:ext cx="847488" cy="3588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04602579-989E-4BBA-B7C9-785021D115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1"/>
          <a:stretch/>
        </p:blipFill>
        <p:spPr>
          <a:xfrm>
            <a:off x="94829" y="5971620"/>
            <a:ext cx="810359" cy="68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06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2532" y="1674569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2533" y="4285311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52532" y="6184669"/>
            <a:ext cx="754380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E59EC51-809D-4656-9D6E-A376D80AA773}"/>
              </a:ext>
            </a:extLst>
          </p:cNvPr>
          <p:cNvSpPr/>
          <p:nvPr userDrawn="1"/>
        </p:nvSpPr>
        <p:spPr>
          <a:xfrm>
            <a:off x="1028627" y="8467"/>
            <a:ext cx="6511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6BB2414-B314-4E54-A6B8-6BADAA8D3B90}"/>
              </a:ext>
            </a:extLst>
          </p:cNvPr>
          <p:cNvSpPr/>
          <p:nvPr userDrawn="1"/>
        </p:nvSpPr>
        <p:spPr>
          <a:xfrm rot="5400000">
            <a:off x="6085311" y="-5097163"/>
            <a:ext cx="45719" cy="121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DB2AA27-58C5-44CE-A5FE-00CF4A5CC472}"/>
              </a:ext>
            </a:extLst>
          </p:cNvPr>
          <p:cNvSpPr txBox="1"/>
          <p:nvPr userDrawn="1"/>
        </p:nvSpPr>
        <p:spPr>
          <a:xfrm>
            <a:off x="20514" y="134796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  di </a:t>
            </a:r>
          </a:p>
          <a:p>
            <a:pPr algn="ctr"/>
            <a:r>
              <a:rPr lang="it-IT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927C8F1-D81D-4891-AA28-7E25F20D54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3" r="11185"/>
          <a:stretch/>
        </p:blipFill>
        <p:spPr>
          <a:xfrm>
            <a:off x="57700" y="5663525"/>
            <a:ext cx="847488" cy="3588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3BCE780B-BD7D-4942-9BC3-041E086211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1"/>
          <a:stretch/>
        </p:blipFill>
        <p:spPr>
          <a:xfrm>
            <a:off x="94829" y="5971620"/>
            <a:ext cx="810359" cy="68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77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342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77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666" y="4326138"/>
            <a:ext cx="8534400" cy="150706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07666" y="6172199"/>
            <a:ext cx="754380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FE98BC41-28BE-4239-9F35-C6FCCD5F9499}"/>
              </a:ext>
            </a:extLst>
          </p:cNvPr>
          <p:cNvSpPr/>
          <p:nvPr userDrawn="1"/>
        </p:nvSpPr>
        <p:spPr>
          <a:xfrm>
            <a:off x="1028627" y="8467"/>
            <a:ext cx="6511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D7A59E7B-E1D8-4B37-9480-4A6BEC8A3B4B}"/>
              </a:ext>
            </a:extLst>
          </p:cNvPr>
          <p:cNvSpPr/>
          <p:nvPr userDrawn="1"/>
        </p:nvSpPr>
        <p:spPr>
          <a:xfrm rot="5400000">
            <a:off x="6085311" y="-5097163"/>
            <a:ext cx="45719" cy="121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E632C8D-29CC-4392-A63A-C723C6908372}"/>
              </a:ext>
            </a:extLst>
          </p:cNvPr>
          <p:cNvSpPr txBox="1"/>
          <p:nvPr userDrawn="1"/>
        </p:nvSpPr>
        <p:spPr>
          <a:xfrm>
            <a:off x="20514" y="134796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  di </a:t>
            </a:r>
          </a:p>
          <a:p>
            <a:pPr algn="ctr"/>
            <a:r>
              <a:rPr lang="it-IT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851C609-4030-4331-BC75-DA8A471413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r="25416" b="30161"/>
          <a:stretch/>
        </p:blipFill>
        <p:spPr>
          <a:xfrm>
            <a:off x="129666" y="1252658"/>
            <a:ext cx="801480" cy="810291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EFDAD83-6A40-4FDF-8C70-7D677F21C4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9" y="2201492"/>
            <a:ext cx="770690" cy="73297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D347AF83-1BFD-4311-88BD-A23B5E14BC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3" r="11185"/>
          <a:stretch/>
        </p:blipFill>
        <p:spPr>
          <a:xfrm>
            <a:off x="57700" y="5663525"/>
            <a:ext cx="847488" cy="35880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5FAD4E99-01F8-4551-B33A-7DE2DB15E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1"/>
          <a:stretch/>
        </p:blipFill>
        <p:spPr>
          <a:xfrm>
            <a:off x="94829" y="5971620"/>
            <a:ext cx="810359" cy="682753"/>
          </a:xfrm>
          <a:prstGeom prst="rect">
            <a:avLst/>
          </a:prstGeom>
        </p:spPr>
      </p:pic>
      <p:sp>
        <p:nvSpPr>
          <p:cNvPr id="18" name="Titolo 1">
            <a:extLst>
              <a:ext uri="{FF2B5EF4-FFF2-40B4-BE49-F238E27FC236}">
                <a16:creationId xmlns:a16="http://schemas.microsoft.com/office/drawing/2014/main" id="{A608F8D2-1D35-4924-AFAD-C66E8E5D2507}"/>
              </a:ext>
            </a:extLst>
          </p:cNvPr>
          <p:cNvSpPr txBox="1">
            <a:spLocks/>
          </p:cNvSpPr>
          <p:nvPr userDrawn="1"/>
        </p:nvSpPr>
        <p:spPr>
          <a:xfrm>
            <a:off x="1337492" y="117446"/>
            <a:ext cx="8534400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285081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5975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6806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25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76523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9FB17E3C-170E-4CEB-A3C3-A3E79A404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0496" y="2867360"/>
            <a:ext cx="8001000" cy="2398222"/>
          </a:xfrm>
        </p:spPr>
        <p:txBody>
          <a:bodyPr>
            <a:normAutofit fontScale="90000"/>
          </a:bodyPr>
          <a:lstStyle/>
          <a:p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LOCALI E DI SISTEMA NEL CONTESTO </a:t>
            </a:r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DEGLI AMBITI </a:t>
            </a:r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TERRITORIALI </a:t>
            </a:r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DGR 2609/2019 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B385DFF6-EFD4-429D-ACB5-B10068E57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763" y="5604166"/>
            <a:ext cx="1846044" cy="945781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2B72BFE3-6A12-4096-9C97-7A6CF219245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624" y="5616650"/>
            <a:ext cx="1279508" cy="945782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616" y="5616650"/>
            <a:ext cx="1907803" cy="93329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015" y="5604166"/>
            <a:ext cx="2302934" cy="94578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800" y="5604167"/>
            <a:ext cx="1490132" cy="94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74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due angoli in diagonale arrotondati 5">
            <a:extLst>
              <a:ext uri="{FF2B5EF4-FFF2-40B4-BE49-F238E27FC236}">
                <a16:creationId xmlns:a16="http://schemas.microsoft.com/office/drawing/2014/main" id="{E81E56B6-BF0A-4D4A-9CF7-9E4E4395C34C}"/>
              </a:ext>
            </a:extLst>
          </p:cNvPr>
          <p:cNvSpPr/>
          <p:nvPr/>
        </p:nvSpPr>
        <p:spPr>
          <a:xfrm>
            <a:off x="2416029" y="2231472"/>
            <a:ext cx="6996419" cy="4169328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61EC551-8B65-4B10-A912-AD99518F1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833" y="906011"/>
            <a:ext cx="8534400" cy="1507067"/>
          </a:xfrm>
        </p:spPr>
        <p:txBody>
          <a:bodyPr/>
          <a:lstStyle/>
          <a:p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 CAPOFILA COMUNE DI MILANO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DE987A-8315-4661-88F2-0DE948136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9162" y="3201643"/>
            <a:ext cx="8534400" cy="343598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it-IT" sz="36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AMBITI COINVOLTI</a:t>
            </a:r>
          </a:p>
          <a:p>
            <a:pPr marL="0" indent="0" algn="ctr">
              <a:buNone/>
            </a:pPr>
            <a:endParaRPr lang="it-IT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r>
              <a:rPr lang="it-IT" sz="2800" b="1" dirty="0"/>
              <a:t>CORSICHESE</a:t>
            </a:r>
          </a:p>
          <a:p>
            <a:pPr marL="0" indent="0" algn="ctr">
              <a:buNone/>
            </a:pPr>
            <a:r>
              <a:rPr lang="it-IT" sz="2800" b="1" dirty="0"/>
              <a:t>SANGIULIANESE (</a:t>
            </a:r>
            <a:r>
              <a:rPr lang="it-IT" sz="2800" b="1" dirty="0" err="1"/>
              <a:t>Assemi</a:t>
            </a:r>
            <a:r>
              <a:rPr lang="it-IT" sz="2800" b="1" dirty="0"/>
              <a:t>)</a:t>
            </a:r>
          </a:p>
          <a:p>
            <a:pPr marL="0" indent="0" algn="ctr">
              <a:buNone/>
            </a:pPr>
            <a:r>
              <a:rPr lang="it-IT" sz="2800" b="1" dirty="0"/>
              <a:t>PAULLESE </a:t>
            </a:r>
          </a:p>
          <a:p>
            <a:pPr marL="0" indent="0" algn="ctr">
              <a:buNone/>
            </a:pPr>
            <a:r>
              <a:rPr lang="it-IT" sz="2800" b="1" dirty="0"/>
              <a:t>GARBAGNATESE (Comuni Insieme)</a:t>
            </a:r>
          </a:p>
          <a:p>
            <a:pPr marL="0" indent="0" algn="ctr">
              <a:buNone/>
            </a:pPr>
            <a:r>
              <a:rPr lang="it-IT" sz="2800" b="1" dirty="0"/>
              <a:t>RHODENSE (SERCOP)</a:t>
            </a:r>
          </a:p>
          <a:p>
            <a:pPr marL="0" indent="0" algn="ctr">
              <a:buNone/>
            </a:pPr>
            <a:endParaRPr lang="it-IT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F4BD6EF6-6BE0-41C4-8380-64A1EA886D7A}"/>
              </a:ext>
            </a:extLst>
          </p:cNvPr>
          <p:cNvSpPr txBox="1">
            <a:spLocks/>
          </p:cNvSpPr>
          <p:nvPr/>
        </p:nvSpPr>
        <p:spPr>
          <a:xfrm>
            <a:off x="1337492" y="117446"/>
            <a:ext cx="8534400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 CAPOFILA E COMUNI COINVOLTI</a:t>
            </a:r>
          </a:p>
        </p:txBody>
      </p:sp>
    </p:spTree>
    <p:extLst>
      <p:ext uri="{BB962C8B-B14F-4D97-AF65-F5344CB8AC3E}">
        <p14:creationId xmlns:p14="http://schemas.microsoft.com/office/powerpoint/2010/main" val="2002617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A1F181B1-425E-4D94-B277-0D060394493A}"/>
              </a:ext>
            </a:extLst>
          </p:cNvPr>
          <p:cNvSpPr txBox="1">
            <a:spLocks/>
          </p:cNvSpPr>
          <p:nvPr/>
        </p:nvSpPr>
        <p:spPr>
          <a:xfrm>
            <a:off x="1337492" y="117446"/>
            <a:ext cx="8534400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AZIONI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INFORMAZIONE E COMUNICAZIONE </a:t>
            </a:r>
          </a:p>
        </p:txBody>
      </p:sp>
      <p:sp>
        <p:nvSpPr>
          <p:cNvPr id="5" name="Rettangolo con due angoli in diagonale arrotondati 4">
            <a:extLst>
              <a:ext uri="{FF2B5EF4-FFF2-40B4-BE49-F238E27FC236}">
                <a16:creationId xmlns:a16="http://schemas.microsoft.com/office/drawing/2014/main" id="{541EB5D5-4608-4C04-954F-D5ED527FD891}"/>
              </a:ext>
            </a:extLst>
          </p:cNvPr>
          <p:cNvSpPr/>
          <p:nvPr/>
        </p:nvSpPr>
        <p:spPr>
          <a:xfrm>
            <a:off x="1765331" y="2117712"/>
            <a:ext cx="2613723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988859B3-5F08-4815-94F9-0C5C2E683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4571" y="2882861"/>
            <a:ext cx="2613723" cy="150706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AGGIORNAMENTO STRUMENTI SENSIBILIZZAZIONE DIGITALE (SITO E SOCIAL)</a:t>
            </a:r>
          </a:p>
          <a:p>
            <a:pPr marL="0" indent="0" algn="ctr">
              <a:buNone/>
            </a:pPr>
            <a:endPara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ttangolo con due angoli in diagonale arrotondati 12">
            <a:extLst>
              <a:ext uri="{FF2B5EF4-FFF2-40B4-BE49-F238E27FC236}">
                <a16:creationId xmlns:a16="http://schemas.microsoft.com/office/drawing/2014/main" id="{23DA4EC0-8E4C-4312-9AFF-47309ED33613}"/>
              </a:ext>
            </a:extLst>
          </p:cNvPr>
          <p:cNvSpPr/>
          <p:nvPr/>
        </p:nvSpPr>
        <p:spPr>
          <a:xfrm>
            <a:off x="4962935" y="2117712"/>
            <a:ext cx="2613723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00462B55-84AC-48F9-9CC6-B541462C51AA}"/>
              </a:ext>
            </a:extLst>
          </p:cNvPr>
          <p:cNvSpPr txBox="1">
            <a:spLocks/>
          </p:cNvSpPr>
          <p:nvPr/>
        </p:nvSpPr>
        <p:spPr>
          <a:xfrm>
            <a:off x="4962934" y="2024411"/>
            <a:ext cx="2613723" cy="32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EVENTI CULTURALI E TERRITORIALI DI SENSIBILIZZAZIONE 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</p:txBody>
      </p:sp>
      <p:sp>
        <p:nvSpPr>
          <p:cNvPr id="15" name="Rettangolo con due angoli in diagonale arrotondati 14">
            <a:extLst>
              <a:ext uri="{FF2B5EF4-FFF2-40B4-BE49-F238E27FC236}">
                <a16:creationId xmlns:a16="http://schemas.microsoft.com/office/drawing/2014/main" id="{C091BB76-C984-44B5-893C-E71C698F5825}"/>
              </a:ext>
            </a:extLst>
          </p:cNvPr>
          <p:cNvSpPr/>
          <p:nvPr/>
        </p:nvSpPr>
        <p:spPr>
          <a:xfrm>
            <a:off x="8160539" y="2117712"/>
            <a:ext cx="2613723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0FBCBCB2-C65F-4F67-9FEF-5345E6135A30}"/>
              </a:ext>
            </a:extLst>
          </p:cNvPr>
          <p:cNvSpPr txBox="1">
            <a:spLocks/>
          </p:cNvSpPr>
          <p:nvPr/>
        </p:nvSpPr>
        <p:spPr>
          <a:xfrm>
            <a:off x="8160537" y="2757351"/>
            <a:ext cx="2613723" cy="1507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CAMPAGNA DI INFORMAZIONE E COMUNICAZIONE. PRODUZIONE PUBBLICAZIONI  SCIENTIFICHE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2500" b="1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dirty="0"/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143F9667-0BC6-4A4B-A677-15159B9B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1400" y="687218"/>
            <a:ext cx="8534400" cy="1507067"/>
          </a:xfrm>
        </p:spPr>
        <p:txBody>
          <a:bodyPr/>
          <a:lstStyle/>
          <a:p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AMBITO ATTUATORE: MILANO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F8E97F71-C44C-47CB-8655-FC79D85655A7}"/>
              </a:ext>
            </a:extLst>
          </p:cNvPr>
          <p:cNvSpPr txBox="1">
            <a:spLocks/>
          </p:cNvSpPr>
          <p:nvPr/>
        </p:nvSpPr>
        <p:spPr>
          <a:xfrm>
            <a:off x="1703811" y="4095416"/>
            <a:ext cx="2613723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TUTTI GLI AMBITI COINVOLTI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BANDA DEGLI ONESTI</a:t>
            </a:r>
            <a:endParaRPr lang="it-IT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5F01D7C-1E51-4BD9-88CE-42A509D48040}"/>
              </a:ext>
            </a:extLst>
          </p:cNvPr>
          <p:cNvSpPr txBox="1">
            <a:spLocks/>
          </p:cNvSpPr>
          <p:nvPr/>
        </p:nvSpPr>
        <p:spPr>
          <a:xfrm>
            <a:off x="4970494" y="4095416"/>
            <a:ext cx="2613723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TUTTI GLI AMBITI COINVOLTI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BANDA DEGLI ONESTI</a:t>
            </a:r>
            <a:endParaRPr lang="it-IT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076F93B3-DF45-4DB0-BDAF-D5433868C6E9}"/>
              </a:ext>
            </a:extLst>
          </p:cNvPr>
          <p:cNvSpPr txBox="1">
            <a:spLocks/>
          </p:cNvSpPr>
          <p:nvPr/>
        </p:nvSpPr>
        <p:spPr>
          <a:xfrm>
            <a:off x="8152977" y="4084870"/>
            <a:ext cx="2613723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TUTTI GLI AMBITI COINVOLTI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BANDA DEGLI ONESTI</a:t>
            </a:r>
            <a:endParaRPr lang="it-IT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087605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A1F181B1-425E-4D94-B277-0D060394493A}"/>
              </a:ext>
            </a:extLst>
          </p:cNvPr>
          <p:cNvSpPr txBox="1">
            <a:spLocks/>
          </p:cNvSpPr>
          <p:nvPr/>
        </p:nvSpPr>
        <p:spPr>
          <a:xfrm>
            <a:off x="1337491" y="117446"/>
            <a:ext cx="9794699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AZIONI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I PUNTI DI INFORMAZIONE E ORIENTAMENTO</a:t>
            </a:r>
          </a:p>
        </p:txBody>
      </p:sp>
      <p:sp>
        <p:nvSpPr>
          <p:cNvPr id="5" name="Rettangolo con due angoli in diagonale arrotondati 4">
            <a:extLst>
              <a:ext uri="{FF2B5EF4-FFF2-40B4-BE49-F238E27FC236}">
                <a16:creationId xmlns:a16="http://schemas.microsoft.com/office/drawing/2014/main" id="{541EB5D5-4608-4C04-954F-D5ED527FD891}"/>
              </a:ext>
            </a:extLst>
          </p:cNvPr>
          <p:cNvSpPr/>
          <p:nvPr/>
        </p:nvSpPr>
        <p:spPr>
          <a:xfrm>
            <a:off x="1765331" y="2117712"/>
            <a:ext cx="2613723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988859B3-5F08-4815-94F9-0C5C2E683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4571" y="2882861"/>
            <a:ext cx="2613723" cy="15070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SPORTELLO TELEFONICO </a:t>
            </a:r>
          </a:p>
          <a:p>
            <a:pPr marL="0" indent="0" algn="ctr"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ASCOLTO E COUNSELLING</a:t>
            </a:r>
          </a:p>
          <a:p>
            <a:pPr marL="0" indent="0" algn="ctr">
              <a:buNone/>
            </a:pPr>
            <a:endPara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ttangolo con due angoli in diagonale arrotondati 12">
            <a:extLst>
              <a:ext uri="{FF2B5EF4-FFF2-40B4-BE49-F238E27FC236}">
                <a16:creationId xmlns:a16="http://schemas.microsoft.com/office/drawing/2014/main" id="{23DA4EC0-8E4C-4312-9AFF-47309ED33613}"/>
              </a:ext>
            </a:extLst>
          </p:cNvPr>
          <p:cNvSpPr/>
          <p:nvPr/>
        </p:nvSpPr>
        <p:spPr>
          <a:xfrm>
            <a:off x="4962935" y="2117712"/>
            <a:ext cx="2613723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00462B55-84AC-48F9-9CC6-B541462C51AA}"/>
              </a:ext>
            </a:extLst>
          </p:cNvPr>
          <p:cNvSpPr txBox="1">
            <a:spLocks/>
          </p:cNvSpPr>
          <p:nvPr/>
        </p:nvSpPr>
        <p:spPr>
          <a:xfrm>
            <a:off x="4953716" y="2248617"/>
            <a:ext cx="2613723" cy="32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SPORTELLO PER FAMIGLIARI DI GIOCATORI, AIUTO E CONSULENZE LEGALI  E FINANZIARIE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</p:txBody>
      </p:sp>
      <p:sp>
        <p:nvSpPr>
          <p:cNvPr id="15" name="Rettangolo con due angoli in diagonale arrotondati 14">
            <a:extLst>
              <a:ext uri="{FF2B5EF4-FFF2-40B4-BE49-F238E27FC236}">
                <a16:creationId xmlns:a16="http://schemas.microsoft.com/office/drawing/2014/main" id="{C091BB76-C984-44B5-893C-E71C698F5825}"/>
              </a:ext>
            </a:extLst>
          </p:cNvPr>
          <p:cNvSpPr/>
          <p:nvPr/>
        </p:nvSpPr>
        <p:spPr>
          <a:xfrm>
            <a:off x="8160539" y="2117712"/>
            <a:ext cx="2613723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0FBCBCB2-C65F-4F67-9FEF-5345E6135A30}"/>
              </a:ext>
            </a:extLst>
          </p:cNvPr>
          <p:cNvSpPr txBox="1">
            <a:spLocks/>
          </p:cNvSpPr>
          <p:nvPr/>
        </p:nvSpPr>
        <p:spPr>
          <a:xfrm>
            <a:off x="8151320" y="2927818"/>
            <a:ext cx="2613723" cy="15070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SPORTELLO DI PROSSIMITÀ PER I GIOCATORI  NON ANCORA IN CARICO AI SERVIZI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143F9667-0BC6-4A4B-A677-15159B9B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0155" y="758328"/>
            <a:ext cx="8534400" cy="1507067"/>
          </a:xfrm>
        </p:spPr>
        <p:txBody>
          <a:bodyPr/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AMBITO ATTUATORE: MILANO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F8E97F71-C44C-47CB-8655-FC79D85655A7}"/>
              </a:ext>
            </a:extLst>
          </p:cNvPr>
          <p:cNvSpPr txBox="1">
            <a:spLocks/>
          </p:cNvSpPr>
          <p:nvPr/>
        </p:nvSpPr>
        <p:spPr>
          <a:xfrm>
            <a:off x="1703811" y="4095416"/>
            <a:ext cx="2613723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TUTTI GLI AMBITI COINVOLTI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CE.A.S</a:t>
            </a: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endParaRPr lang="it-IT" sz="1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5F01D7C-1E51-4BD9-88CE-42A509D48040}"/>
              </a:ext>
            </a:extLst>
          </p:cNvPr>
          <p:cNvSpPr txBox="1">
            <a:spLocks/>
          </p:cNvSpPr>
          <p:nvPr/>
        </p:nvSpPr>
        <p:spPr>
          <a:xfrm>
            <a:off x="4970494" y="4095416"/>
            <a:ext cx="2613723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TUTTI GLI AMBITI COINVOLTI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CARITAS</a:t>
            </a:r>
            <a:endParaRPr lang="it-IT" sz="1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076F93B3-DF45-4DB0-BDAF-D5433868C6E9}"/>
              </a:ext>
            </a:extLst>
          </p:cNvPr>
          <p:cNvSpPr txBox="1">
            <a:spLocks/>
          </p:cNvSpPr>
          <p:nvPr/>
        </p:nvSpPr>
        <p:spPr>
          <a:xfrm>
            <a:off x="8152977" y="4084870"/>
            <a:ext cx="2613723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TUTTI GLI AMBITI COINVOLTI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EXODUS</a:t>
            </a:r>
            <a:endParaRPr lang="it-IT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361681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A1F181B1-425E-4D94-B277-0D060394493A}"/>
              </a:ext>
            </a:extLst>
          </p:cNvPr>
          <p:cNvSpPr txBox="1">
            <a:spLocks/>
          </p:cNvSpPr>
          <p:nvPr/>
        </p:nvSpPr>
        <p:spPr>
          <a:xfrm>
            <a:off x="1337492" y="117446"/>
            <a:ext cx="8534400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AZIONI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INGAGGIO GESTORI</a:t>
            </a:r>
          </a:p>
        </p:txBody>
      </p:sp>
      <p:sp>
        <p:nvSpPr>
          <p:cNvPr id="5" name="Rettangolo con due angoli in diagonale arrotondati 4">
            <a:extLst>
              <a:ext uri="{FF2B5EF4-FFF2-40B4-BE49-F238E27FC236}">
                <a16:creationId xmlns:a16="http://schemas.microsoft.com/office/drawing/2014/main" id="{541EB5D5-4608-4C04-954F-D5ED527FD891}"/>
              </a:ext>
            </a:extLst>
          </p:cNvPr>
          <p:cNvSpPr/>
          <p:nvPr/>
        </p:nvSpPr>
        <p:spPr>
          <a:xfrm>
            <a:off x="2579064" y="2117712"/>
            <a:ext cx="7143777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988859B3-5F08-4815-94F9-0C5C2E683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9473" y="2764057"/>
            <a:ext cx="6872534" cy="24495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ATTIVITÀ DI CONTATTO CON GESTORI DI MEDIE E GRANDI STRUTTURE FINALIZZATI A FAR CONOSCERE LE AZIONI CONTENUTE NEL PROGETTO, LE INFORMAZIONI RISPETTO AI SERVIZI OFFERTI E A PROMUOVERE UNA CULTURA DI SENSIBILIZZAZIONE E ATTENZIONE ALLE CONSEGUENZE DEL GIOCO D’AZZARDO PATOLOGICO </a:t>
            </a:r>
          </a:p>
          <a:p>
            <a:pPr marL="0" indent="0" algn="ctr">
              <a:buNone/>
            </a:pPr>
            <a:endPara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143F9667-0BC6-4A4B-A677-15159B9B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492" y="687218"/>
            <a:ext cx="10128308" cy="1507067"/>
          </a:xfrm>
        </p:spPr>
        <p:txBody>
          <a:bodyPr>
            <a:normAutofit/>
          </a:bodyPr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AMBITO ATTUATORE: MILANO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F8E97F71-C44C-47CB-8655-FC79D85655A7}"/>
              </a:ext>
            </a:extLst>
          </p:cNvPr>
          <p:cNvSpPr txBox="1">
            <a:spLocks/>
          </p:cNvSpPr>
          <p:nvPr/>
        </p:nvSpPr>
        <p:spPr>
          <a:xfrm>
            <a:off x="2967578" y="4096179"/>
            <a:ext cx="6366748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TUTTI GLI AMBITI COINVOLTI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BANDA DEGLI ONESTI</a:t>
            </a:r>
            <a:endParaRPr lang="it-IT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32004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A1F181B1-425E-4D94-B277-0D060394493A}"/>
              </a:ext>
            </a:extLst>
          </p:cNvPr>
          <p:cNvSpPr txBox="1">
            <a:spLocks/>
          </p:cNvSpPr>
          <p:nvPr/>
        </p:nvSpPr>
        <p:spPr>
          <a:xfrm>
            <a:off x="1337491" y="117446"/>
            <a:ext cx="9442361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AZIONI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EMERSIONE E SVILUPPO RETI DI MUTUO AIUTO </a:t>
            </a:r>
          </a:p>
        </p:txBody>
      </p:sp>
      <p:sp>
        <p:nvSpPr>
          <p:cNvPr id="5" name="Rettangolo con due angoli in diagonale arrotondati 4">
            <a:extLst>
              <a:ext uri="{FF2B5EF4-FFF2-40B4-BE49-F238E27FC236}">
                <a16:creationId xmlns:a16="http://schemas.microsoft.com/office/drawing/2014/main" id="{541EB5D5-4608-4C04-954F-D5ED527FD891}"/>
              </a:ext>
            </a:extLst>
          </p:cNvPr>
          <p:cNvSpPr/>
          <p:nvPr/>
        </p:nvSpPr>
        <p:spPr>
          <a:xfrm>
            <a:off x="2579064" y="2117712"/>
            <a:ext cx="7143777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988859B3-5F08-4815-94F9-0C5C2E683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9473" y="2764057"/>
            <a:ext cx="6872534" cy="24495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REALIZZAZIONE PERIODICA DURANTE TUTTO L’ARCO DELLA PROGETTAZIONE DI GRUPPI DI SOSTEGNO PER GIOCATORI PATOLOGICI, EVENTUALMENTE APERTI AI LORO FAMIGLIARI.</a:t>
            </a:r>
          </a:p>
          <a:p>
            <a:pPr marL="0" indent="0" algn="ctr">
              <a:buNone/>
            </a:pPr>
            <a:endPara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143F9667-0BC6-4A4B-A677-15159B9B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492" y="687218"/>
            <a:ext cx="10128308" cy="1507067"/>
          </a:xfrm>
        </p:spPr>
        <p:txBody>
          <a:bodyPr>
            <a:normAutofit/>
          </a:bodyPr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AMBITO ATTUATORE: MILANO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F8E97F71-C44C-47CB-8655-FC79D85655A7}"/>
              </a:ext>
            </a:extLst>
          </p:cNvPr>
          <p:cNvSpPr txBox="1">
            <a:spLocks/>
          </p:cNvSpPr>
          <p:nvPr/>
        </p:nvSpPr>
        <p:spPr>
          <a:xfrm>
            <a:off x="2967578" y="4054234"/>
            <a:ext cx="6366748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TUTTI GLI AMBITI COINVOLTI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EXODUS</a:t>
            </a:r>
            <a:endParaRPr lang="it-IT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652576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A1F181B1-425E-4D94-B277-0D060394493A}"/>
              </a:ext>
            </a:extLst>
          </p:cNvPr>
          <p:cNvSpPr txBox="1">
            <a:spLocks/>
          </p:cNvSpPr>
          <p:nvPr/>
        </p:nvSpPr>
        <p:spPr>
          <a:xfrm>
            <a:off x="1337492" y="117446"/>
            <a:ext cx="8534400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AZIONI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azioni no slot</a:t>
            </a:r>
          </a:p>
        </p:txBody>
      </p:sp>
      <p:sp>
        <p:nvSpPr>
          <p:cNvPr id="5" name="Rettangolo con due angoli in diagonale arrotondati 4">
            <a:extLst>
              <a:ext uri="{FF2B5EF4-FFF2-40B4-BE49-F238E27FC236}">
                <a16:creationId xmlns:a16="http://schemas.microsoft.com/office/drawing/2014/main" id="{541EB5D5-4608-4C04-954F-D5ED527FD891}"/>
              </a:ext>
            </a:extLst>
          </p:cNvPr>
          <p:cNvSpPr/>
          <p:nvPr/>
        </p:nvSpPr>
        <p:spPr>
          <a:xfrm>
            <a:off x="1538828" y="2117712"/>
            <a:ext cx="3922405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988859B3-5F08-4815-94F9-0C5C2E683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068" y="2762584"/>
            <a:ext cx="4011888" cy="24495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DI INFORMAZIONE SENSIBILIZZAZIONE PRESSO I CENTRI DI AGGREGAZIONE GIOVANILI DELLA CITTÀ DI MILANO, RIVOLTE SIA AGLI OPERATORI SIA AI GIOVANI FRUITORI.</a:t>
            </a:r>
          </a:p>
          <a:p>
            <a:pPr marL="0" indent="0" algn="ctr">
              <a:buNone/>
            </a:pPr>
            <a:endPara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ttangolo con due angoli in diagonale arrotondati 12">
            <a:extLst>
              <a:ext uri="{FF2B5EF4-FFF2-40B4-BE49-F238E27FC236}">
                <a16:creationId xmlns:a16="http://schemas.microsoft.com/office/drawing/2014/main" id="{23DA4EC0-8E4C-4312-9AFF-47309ED33613}"/>
              </a:ext>
            </a:extLst>
          </p:cNvPr>
          <p:cNvSpPr/>
          <p:nvPr/>
        </p:nvSpPr>
        <p:spPr>
          <a:xfrm>
            <a:off x="6356060" y="2113188"/>
            <a:ext cx="3922405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00462B55-84AC-48F9-9CC6-B541462C51AA}"/>
              </a:ext>
            </a:extLst>
          </p:cNvPr>
          <p:cNvSpPr txBox="1">
            <a:spLocks/>
          </p:cNvSpPr>
          <p:nvPr/>
        </p:nvSpPr>
        <p:spPr>
          <a:xfrm>
            <a:off x="6391233" y="2478909"/>
            <a:ext cx="3922405" cy="32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SENSIBILIZZAZIONE ATTRAVERSO ATTIVITÀ DI EDUCATIVA DI COMUNITÀ PRESSO LE MUNICIPALITÀ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TRAMITE ORGANIZZAZIONE DI  INCONTRI 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143F9667-0BC6-4A4B-A677-15159B9B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492" y="687218"/>
            <a:ext cx="10128308" cy="1507067"/>
          </a:xfrm>
        </p:spPr>
        <p:txBody>
          <a:bodyPr>
            <a:normAutofit/>
          </a:bodyPr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AMBITO ATTUATORE: MILANO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F8E97F71-C44C-47CB-8655-FC79D85655A7}"/>
              </a:ext>
            </a:extLst>
          </p:cNvPr>
          <p:cNvSpPr txBox="1">
            <a:spLocks/>
          </p:cNvSpPr>
          <p:nvPr/>
        </p:nvSpPr>
        <p:spPr>
          <a:xfrm>
            <a:off x="1586015" y="4303552"/>
            <a:ext cx="3778826" cy="2291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AMBITO DI MILANO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SOGGETTI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COOP. LOTTA EMARGINAZIONE E COMUNITA’ NUOVA</a:t>
            </a:r>
            <a:endParaRPr lang="it-IT" sz="16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5F01D7C-1E51-4BD9-88CE-42A509D48040}"/>
              </a:ext>
            </a:extLst>
          </p:cNvPr>
          <p:cNvSpPr txBox="1">
            <a:spLocks/>
          </p:cNvSpPr>
          <p:nvPr/>
        </p:nvSpPr>
        <p:spPr>
          <a:xfrm>
            <a:off x="6363619" y="4090892"/>
            <a:ext cx="3922405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AMBITO DI MILANO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BANDA DEGLI ONESTI</a:t>
            </a: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012153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A1F181B1-425E-4D94-B277-0D060394493A}"/>
              </a:ext>
            </a:extLst>
          </p:cNvPr>
          <p:cNvSpPr txBox="1">
            <a:spLocks/>
          </p:cNvSpPr>
          <p:nvPr/>
        </p:nvSpPr>
        <p:spPr>
          <a:xfrm>
            <a:off x="1337491" y="117446"/>
            <a:ext cx="10012814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ORGANIZZAZIONE DELLE INFORMAZIONI: </a:t>
            </a:r>
          </a:p>
          <a:p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MAPPATURA OFFERTA GIOCO LECITO MAPPATURA OFFERTA SERVIZI</a:t>
            </a:r>
          </a:p>
        </p:txBody>
      </p:sp>
      <p:sp>
        <p:nvSpPr>
          <p:cNvPr id="5" name="Rettangolo con due angoli in diagonale arrotondati 4">
            <a:extLst>
              <a:ext uri="{FF2B5EF4-FFF2-40B4-BE49-F238E27FC236}">
                <a16:creationId xmlns:a16="http://schemas.microsoft.com/office/drawing/2014/main" id="{541EB5D5-4608-4C04-954F-D5ED527FD891}"/>
              </a:ext>
            </a:extLst>
          </p:cNvPr>
          <p:cNvSpPr/>
          <p:nvPr/>
        </p:nvSpPr>
        <p:spPr>
          <a:xfrm>
            <a:off x="1538828" y="2117712"/>
            <a:ext cx="3922405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988859B3-5F08-4815-94F9-0C5C2E683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4001" y="2820299"/>
            <a:ext cx="3922405" cy="24495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AGGIORNAMENTO DELLE MAPPE GEO-LOCALIZZATE DELL’OFFERTA DI ESERCIZI COMMERCIALI CON AWP E VLT NEGLI AMBITI DI MILANO E CORSICHESE. PRIMA RACCOLTA DEI DATI DELL’OFFERTA DI ESERCIZI COMMERCIALI CON AWP E VLT PER GLI ALTRI AMBITI </a:t>
            </a:r>
          </a:p>
          <a:p>
            <a:pPr marL="0" indent="0" algn="ctr">
              <a:buNone/>
            </a:pPr>
            <a:endPara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it-I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ttangolo con due angoli in diagonale arrotondati 12">
            <a:extLst>
              <a:ext uri="{FF2B5EF4-FFF2-40B4-BE49-F238E27FC236}">
                <a16:creationId xmlns:a16="http://schemas.microsoft.com/office/drawing/2014/main" id="{23DA4EC0-8E4C-4312-9AFF-47309ED33613}"/>
              </a:ext>
            </a:extLst>
          </p:cNvPr>
          <p:cNvSpPr/>
          <p:nvPr/>
        </p:nvSpPr>
        <p:spPr>
          <a:xfrm>
            <a:off x="6356060" y="2113188"/>
            <a:ext cx="3922405" cy="4293413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00462B55-84AC-48F9-9CC6-B541462C51AA}"/>
              </a:ext>
            </a:extLst>
          </p:cNvPr>
          <p:cNvSpPr txBox="1">
            <a:spLocks/>
          </p:cNvSpPr>
          <p:nvPr/>
        </p:nvSpPr>
        <p:spPr>
          <a:xfrm>
            <a:off x="6371178" y="2433108"/>
            <a:ext cx="3922405" cy="32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AGGIORNAMENTO DELLA MAPPATURA DEI SERVIZI PRESENTI SUL TERRITORIO DELLA CITTÀ DI MILANO DESTINATI ALLA PREVENZIONE E AL CONTRASTO AL GAP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dirty="0"/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143F9667-0BC6-4A4B-A677-15159B9B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492" y="687218"/>
            <a:ext cx="10128308" cy="1507067"/>
          </a:xfrm>
        </p:spPr>
        <p:txBody>
          <a:bodyPr>
            <a:normAutofit/>
          </a:bodyPr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AMBITO ATTUATORE: MILANO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F8E97F71-C44C-47CB-8655-FC79D85655A7}"/>
              </a:ext>
            </a:extLst>
          </p:cNvPr>
          <p:cNvSpPr txBox="1">
            <a:spLocks/>
          </p:cNvSpPr>
          <p:nvPr/>
        </p:nvSpPr>
        <p:spPr>
          <a:xfrm>
            <a:off x="1538828" y="4555222"/>
            <a:ext cx="3778826" cy="2023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TUTTI GLI AMBITI COINVOLTI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COOP. LOTTA EMARGINAZIONE  E COMUNITA’ NUOVA</a:t>
            </a:r>
            <a:endParaRPr lang="it-IT" sz="16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5F01D7C-1E51-4BD9-88CE-42A509D48040}"/>
              </a:ext>
            </a:extLst>
          </p:cNvPr>
          <p:cNvSpPr txBox="1">
            <a:spLocks/>
          </p:cNvSpPr>
          <p:nvPr/>
        </p:nvSpPr>
        <p:spPr>
          <a:xfrm>
            <a:off x="6363619" y="4090892"/>
            <a:ext cx="3922405" cy="255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AMBITO DI MILANO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800" b="1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/>
              <a:t>SOGGETTO REALIZZATORE: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it-IT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COOP. LOTTA EMARGINAZIONE  E COMUNITA’ NUOVA</a:t>
            </a:r>
            <a:endParaRPr lang="it-IT" sz="16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  <a:p>
            <a:pPr marL="0" indent="0" algn="ctr">
              <a:buFont typeface="Wingdings 3" panose="05040102010807070707" pitchFamily="18" charset="2"/>
              <a:buNone/>
            </a:pP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652548887"/>
      </p:ext>
    </p:extLst>
  </p:cSld>
  <p:clrMapOvr>
    <a:masterClrMapping/>
  </p:clrMapOvr>
</p:sld>
</file>

<file path=ppt/theme/theme1.xml><?xml version="1.0" encoding="utf-8"?>
<a:theme xmlns:a="http://schemas.openxmlformats.org/drawingml/2006/main" name="Sezione">
  <a:themeElements>
    <a:clrScheme name="Sezion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ezion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10823</TotalTime>
  <Words>446</Words>
  <Application>Microsoft Office PowerPoint</Application>
  <PresentationFormat>Widescreen</PresentationFormat>
  <Paragraphs>127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Sezione</vt:lpstr>
      <vt:lpstr>AZIONI LOCALI E DI SISTEMA NEL CONTESTO  DEGLI AMBITI  TERRITORIALI  DGR 2609/2019 </vt:lpstr>
      <vt:lpstr>ENTE CAPOFILA COMUNE DI MILANO</vt:lpstr>
      <vt:lpstr>AMBITO ATTUATORE: MILANO</vt:lpstr>
      <vt:lpstr>AMBITO ATTUATORE: MILANO</vt:lpstr>
      <vt:lpstr>AMBITO ATTUATORE: MILANO</vt:lpstr>
      <vt:lpstr>AMBITO ATTUATORE: MILANO</vt:lpstr>
      <vt:lpstr>AMBITO ATTUATORE: MILANO</vt:lpstr>
      <vt:lpstr>AMBITO ATTUATORE: MILANO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 Don</dc:creator>
  <cp:lastModifiedBy>Evelina Maria Ferraris</cp:lastModifiedBy>
  <cp:revision>23</cp:revision>
  <dcterms:created xsi:type="dcterms:W3CDTF">2020-12-02T09:02:50Z</dcterms:created>
  <dcterms:modified xsi:type="dcterms:W3CDTF">2023-03-22T23:28:15Z</dcterms:modified>
</cp:coreProperties>
</file>