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61" r:id="rId4"/>
    <p:sldId id="272" r:id="rId5"/>
    <p:sldId id="271" r:id="rId6"/>
    <p:sldId id="279" r:id="rId7"/>
    <p:sldId id="260" r:id="rId8"/>
    <p:sldId id="258" r:id="rId9"/>
    <p:sldId id="259"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Helvetica Neue" panose="020B0604020202020204" charset="0"/>
      <p:regular r:id="rId16"/>
      <p:bold r:id="rId17"/>
      <p:italic r:id="rId18"/>
      <p:boldItalic r:id="rId19"/>
    </p:embeddedFont>
    <p:embeddedFont>
      <p:font typeface="Nunito Sans" pitchFamily="2"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QSsIZ3x9MV5BdlgZSmqt47jG7w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138313126386547"/>
          <c:y val="5.6090609018743576E-2"/>
          <c:w val="0.32661177693927179"/>
          <c:h val="0.88781878196251285"/>
        </c:manualLayout>
      </c:layout>
      <c:barChart>
        <c:barDir val="bar"/>
        <c:grouping val="clustered"/>
        <c:varyColors val="0"/>
        <c:ser>
          <c:idx val="1"/>
          <c:order val="0"/>
          <c:tx>
            <c:strRef>
              <c:f>Foglio1!$B$1</c:f>
              <c:strCache>
                <c:ptCount val="1"/>
                <c:pt idx="0">
                  <c:v>Serie 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Nunito Sans" pitchFamily="2" charset="77"/>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Foglio1!$A$2:$A$8</c:f>
              <c:strCache>
                <c:ptCount val="7"/>
                <c:pt idx="0">
                  <c:v>Cicloturisti</c:v>
                </c:pt>
                <c:pt idx="1">
                  <c:v>Bici uso familiare</c:v>
                </c:pt>
                <c:pt idx="2">
                  <c:v>Commuter (casa-lavoro)</c:v>
                </c:pt>
                <c:pt idx="3">
                  <c:v> Urban: fixie-bmx-etc</c:v>
                </c:pt>
                <c:pt idx="4">
                  <c:v>Sportivi - bici da corsa e triathlon</c:v>
                </c:pt>
                <c:pt idx="5">
                  <c:v> Sportivi MTB e gravel</c:v>
                </c:pt>
                <c:pt idx="6">
                  <c:v> Utilizzatori professionali</c:v>
                </c:pt>
              </c:strCache>
            </c:strRef>
          </c:cat>
          <c:val>
            <c:numRef>
              <c:f>Foglio1!$B$2:$B$8</c:f>
              <c:numCache>
                <c:formatCode>0%</c:formatCode>
                <c:ptCount val="7"/>
                <c:pt idx="0">
                  <c:v>0.66</c:v>
                </c:pt>
                <c:pt idx="1">
                  <c:v>0.65</c:v>
                </c:pt>
                <c:pt idx="2">
                  <c:v>0.62</c:v>
                </c:pt>
                <c:pt idx="3">
                  <c:v>0.43</c:v>
                </c:pt>
                <c:pt idx="4">
                  <c:v>0.39</c:v>
                </c:pt>
                <c:pt idx="5">
                  <c:v>0.39</c:v>
                </c:pt>
                <c:pt idx="6">
                  <c:v>0.31</c:v>
                </c:pt>
              </c:numCache>
            </c:numRef>
          </c:val>
          <c:extLst>
            <c:ext xmlns:c16="http://schemas.microsoft.com/office/drawing/2014/chart" uri="{C3380CC4-5D6E-409C-BE32-E72D297353CC}">
              <c16:uniqueId val="{00000001-DFB7-4B0D-AC59-965EB399C024}"/>
            </c:ext>
          </c:extLst>
        </c:ser>
        <c:dLbls>
          <c:showLegendKey val="0"/>
          <c:showVal val="0"/>
          <c:showCatName val="0"/>
          <c:showSerName val="0"/>
          <c:showPercent val="0"/>
          <c:showBubbleSize val="0"/>
        </c:dLbls>
        <c:gapWidth val="182"/>
        <c:axId val="745474808"/>
        <c:axId val="745476088"/>
      </c:barChart>
      <c:catAx>
        <c:axId val="74547480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Nunito Sans" pitchFamily="2" charset="77"/>
                <a:ea typeface="+mn-ea"/>
                <a:cs typeface="+mn-cs"/>
              </a:defRPr>
            </a:pPr>
            <a:endParaRPr lang="it-IT"/>
          </a:p>
        </c:txPr>
        <c:crossAx val="745476088"/>
        <c:crosses val="autoZero"/>
        <c:auto val="1"/>
        <c:lblAlgn val="ctr"/>
        <c:lblOffset val="100"/>
        <c:noMultiLvlLbl val="0"/>
      </c:catAx>
      <c:valAx>
        <c:axId val="745476088"/>
        <c:scaling>
          <c:orientation val="minMax"/>
        </c:scaling>
        <c:delete val="1"/>
        <c:axPos val="t"/>
        <c:numFmt formatCode="0%" sourceLinked="1"/>
        <c:majorTickMark val="none"/>
        <c:minorTickMark val="none"/>
        <c:tickLblPos val="nextTo"/>
        <c:crossAx val="745474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t-IT"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795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olo e contenuto" type="obj">
  <p:cSld name="OBJECT">
    <p:spTree>
      <p:nvGrpSpPr>
        <p:cNvPr id="1" name="Shape 15"/>
        <p:cNvGrpSpPr/>
        <p:nvPr/>
      </p:nvGrpSpPr>
      <p:grpSpPr>
        <a:xfrm>
          <a:off x="0" y="0"/>
          <a:ext cx="0" cy="0"/>
          <a:chOff x="0" y="0"/>
          <a:chExt cx="0" cy="0"/>
        </a:xfrm>
      </p:grpSpPr>
      <p:sp>
        <p:nvSpPr>
          <p:cNvPr id="16" name="Google Shape;1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Titolo e testo verticale"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testazione sezione" type="secHead">
  <p:cSld name="SECTION_HEADER">
    <p:spTree>
      <p:nvGrpSpPr>
        <p:cNvPr id="1" name="Shape 27"/>
        <p:cNvGrpSpPr/>
        <p:nvPr/>
      </p:nvGrpSpPr>
      <p:grpSpPr>
        <a:xfrm>
          <a:off x="0" y="0"/>
          <a:ext cx="0" cy="0"/>
          <a:chOff x="0" y="0"/>
          <a:chExt cx="0" cy="0"/>
        </a:xfrm>
      </p:grpSpPr>
      <p:sp>
        <p:nvSpPr>
          <p:cNvPr id="28" name="Google Shape;28;p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ue contenuti" type="twoObj">
  <p:cSld name="TWO_OBJECTS">
    <p:spTree>
      <p:nvGrpSpPr>
        <p:cNvPr id="1" name="Shape 33"/>
        <p:cNvGrpSpPr/>
        <p:nvPr/>
      </p:nvGrpSpPr>
      <p:grpSpPr>
        <a:xfrm>
          <a:off x="0" y="0"/>
          <a:ext cx="0" cy="0"/>
          <a:chOff x="0" y="0"/>
          <a:chExt cx="0" cy="0"/>
        </a:xfrm>
      </p:grpSpPr>
      <p:sp>
        <p:nvSpPr>
          <p:cNvPr id="34" name="Google Shape;34;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fronto" type="twoTxTwoObj">
  <p:cSld name="TWO_OBJECTS_WITH_TEXT">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49"/>
        <p:cNvGrpSpPr/>
        <p:nvPr/>
      </p:nvGrpSpPr>
      <p:grpSpPr>
        <a:xfrm>
          <a:off x="0" y="0"/>
          <a:ext cx="0" cy="0"/>
          <a:chOff x="0" y="0"/>
          <a:chExt cx="0" cy="0"/>
        </a:xfrm>
      </p:grpSpPr>
      <p:sp>
        <p:nvSpPr>
          <p:cNvPr id="50" name="Google Shape;5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54"/>
        <p:cNvGrpSpPr/>
        <p:nvPr/>
      </p:nvGrpSpPr>
      <p:grpSpPr>
        <a:xfrm>
          <a:off x="0" y="0"/>
          <a:ext cx="0" cy="0"/>
          <a:chOff x="0" y="0"/>
          <a:chExt cx="0" cy="0"/>
        </a:xfrm>
      </p:grpSpPr>
      <p:sp>
        <p:nvSpPr>
          <p:cNvPr id="55" name="Google Shape;55;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uto con didascalia"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magine con didascalia"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5183188" y="987425"/>
            <a:ext cx="6172200" cy="4873625"/>
          </a:xfrm>
          <a:prstGeom prst="rect">
            <a:avLst/>
          </a:prstGeom>
          <a:noFill/>
          <a:ln>
            <a:noFill/>
          </a:ln>
        </p:spPr>
      </p:sp>
      <p:sp>
        <p:nvSpPr>
          <p:cNvPr id="68" name="Google Shape;68;p1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t-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t-IT"/>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vimeo.com/611608470" TargetMode="External"/><Relationship Id="rId5" Type="http://schemas.openxmlformats.org/officeDocument/2006/relationships/hyperlink" Target="https://vimeo.com/user31630504"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chart" Target="../charts/chart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customer55584.musvc2.net/e/t?q=7%3dQUObP%26B%3dK%26H%3dMSP%26I%3dUZSZ%26G%3d8DNB_Hkwl_Su_Lmsj_V2_Hkwl_Rz8D9F9.3E9A85.wI9_Hkwl_Rz05By_Lmsj_V24_Buop_L0Mv36fvrDGUlAkf3Lw5w1uRP3Vxvevborylwv4_Hkwl_RzP55G_Lmsj_W2KCJ_Dqmt_O4CBwH3H3%264%3d7OELwV.05D%26CE%3dUOdU&amp;mupckp=mupAtu4m8OiX0wt" TargetMode="External"/><Relationship Id="rId4" Type="http://schemas.openxmlformats.org/officeDocument/2006/relationships/hyperlink" Target="https://customer55584.musvc2.net/e/t?q=5%3dBaIZA%26H%3dE%26F%3d8YJ%26G%3dFfMX%262%3dD8Lw_NeuW_Yo_JXyd_Tm_NeuW_Xt6v97.9vKuDl.93E_ywgr_9B4JlOsF178AvJ_6sZv_F8k_NeuW_Xt7_ywgr_9BFrHil-S3xAEEeaTubIkZnmfRyYLUP2jV2z7XspZX4l2ixloOdVuYvATxqMbcLjIGrdMmPQSH_NeuW_XtH28_6sZv_G8zPoJ1_NeuW_Y3h7orLyQs_JXyd_TCH3Gw_NeuW_Yr8hH77_ywgr_9br7s7CEz_NeuW_YrSGfNb%26k%3dI9K39F.FlP%26wK%3dBaNa&amp;mupckp=mupAtu4m8OiX0wt"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20000"/>
          </a:blip>
          <a:srcRect/>
          <a:stretch/>
        </p:blipFill>
        <p:spPr>
          <a:xfrm>
            <a:off x="2335800" y="0"/>
            <a:ext cx="9856199" cy="6522720"/>
          </a:xfrm>
          <a:prstGeom prst="rect">
            <a:avLst/>
          </a:prstGeom>
          <a:noFill/>
          <a:ln>
            <a:noFill/>
          </a:ln>
        </p:spPr>
      </p:pic>
      <p:sp>
        <p:nvSpPr>
          <p:cNvPr id="89" name="Google Shape;89;p1"/>
          <p:cNvSpPr/>
          <p:nvPr/>
        </p:nvSpPr>
        <p:spPr>
          <a:xfrm>
            <a:off x="0" y="-1"/>
            <a:ext cx="4059081" cy="6858001"/>
          </a:xfrm>
          <a:prstGeom prst="rect">
            <a:avLst/>
          </a:prstGeom>
          <a:solidFill>
            <a:srgbClr val="EE6F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0" name="Google Shape;90;p1"/>
          <p:cNvSpPr/>
          <p:nvPr/>
        </p:nvSpPr>
        <p:spPr>
          <a:xfrm>
            <a:off x="1" y="6522720"/>
            <a:ext cx="12192000" cy="33528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1" name="Google Shape;91;p1"/>
          <p:cNvSpPr/>
          <p:nvPr/>
        </p:nvSpPr>
        <p:spPr>
          <a:xfrm>
            <a:off x="0" y="5190308"/>
            <a:ext cx="1672045" cy="1667691"/>
          </a:xfrm>
          <a:prstGeom prst="donut">
            <a:avLst>
              <a:gd name="adj" fmla="val 33349"/>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1"/>
          <p:cNvSpPr/>
          <p:nvPr/>
        </p:nvSpPr>
        <p:spPr>
          <a:xfrm>
            <a:off x="1301932" y="3139440"/>
            <a:ext cx="1672045" cy="1667691"/>
          </a:xfrm>
          <a:prstGeom prst="donut">
            <a:avLst>
              <a:gd name="adj" fmla="val 33349"/>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93" name="Google Shape;93;p1" descr="Grafico delle risposte di Moduli. Titolo della domanda: Rispetto a settembre 2021, credi che che il tema della bicicletta a Milano sia&#10;. Numero di risposte: 48 risposte."/>
          <p:cNvPicPr preferRelativeResize="0"/>
          <p:nvPr/>
        </p:nvPicPr>
        <p:blipFill rotWithShape="1">
          <a:blip r:embed="rId4">
            <a:alphaModFix/>
          </a:blip>
          <a:srcRect l="-2157" r="19129"/>
          <a:stretch/>
        </p:blipFill>
        <p:spPr>
          <a:xfrm>
            <a:off x="4067025" y="1779046"/>
            <a:ext cx="8124975" cy="3885880"/>
          </a:xfrm>
          <a:prstGeom prst="rect">
            <a:avLst/>
          </a:prstGeom>
          <a:solidFill>
            <a:schemeClr val="lt1"/>
          </a:solidFill>
          <a:ln w="12700" cap="flat" cmpd="sng">
            <a:solidFill>
              <a:schemeClr val="dk1"/>
            </a:solidFill>
            <a:prstDash val="solid"/>
            <a:miter lim="800000"/>
            <a:headEnd type="none" w="sm" len="sm"/>
            <a:tailEnd type="none" w="sm" len="sm"/>
          </a:ln>
        </p:spPr>
      </p:pic>
      <p:pic>
        <p:nvPicPr>
          <p:cNvPr id="94" name="Google Shape;94;p1"/>
          <p:cNvPicPr preferRelativeResize="0"/>
          <p:nvPr/>
        </p:nvPicPr>
        <p:blipFill rotWithShape="1">
          <a:blip r:embed="rId5">
            <a:alphaModFix/>
          </a:blip>
          <a:srcRect/>
          <a:stretch/>
        </p:blipFill>
        <p:spPr>
          <a:xfrm>
            <a:off x="0" y="-1"/>
            <a:ext cx="2802980" cy="2756263"/>
          </a:xfrm>
          <a:prstGeom prst="rect">
            <a:avLst/>
          </a:prstGeom>
          <a:noFill/>
          <a:ln>
            <a:noFill/>
          </a:ln>
        </p:spPr>
      </p:pic>
      <p:sp>
        <p:nvSpPr>
          <p:cNvPr id="95" name="Google Shape;95;p1"/>
          <p:cNvSpPr txBox="1">
            <a:spLocks noGrp="1"/>
          </p:cNvSpPr>
          <p:nvPr>
            <p:ph type="title"/>
          </p:nvPr>
        </p:nvSpPr>
        <p:spPr>
          <a:xfrm>
            <a:off x="4382679" y="37584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a:t>partecipanti ciclopolis 2023 (oggi)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pic>
        <p:nvPicPr>
          <p:cNvPr id="100" name="Google Shape;100;p2"/>
          <p:cNvPicPr preferRelativeResize="0"/>
          <p:nvPr/>
        </p:nvPicPr>
        <p:blipFill rotWithShape="1">
          <a:blip r:embed="rId3">
            <a:alphaModFix amt="20000"/>
          </a:blip>
          <a:srcRect/>
          <a:stretch/>
        </p:blipFill>
        <p:spPr>
          <a:xfrm>
            <a:off x="2335800" y="167640"/>
            <a:ext cx="9856199" cy="6522720"/>
          </a:xfrm>
          <a:prstGeom prst="rect">
            <a:avLst/>
          </a:prstGeom>
          <a:noFill/>
          <a:ln>
            <a:noFill/>
          </a:ln>
        </p:spPr>
      </p:pic>
      <p:sp>
        <p:nvSpPr>
          <p:cNvPr id="101" name="Google Shape;101;p2"/>
          <p:cNvSpPr/>
          <p:nvPr/>
        </p:nvSpPr>
        <p:spPr>
          <a:xfrm>
            <a:off x="0" y="-1"/>
            <a:ext cx="4059081" cy="6858001"/>
          </a:xfrm>
          <a:prstGeom prst="rect">
            <a:avLst/>
          </a:prstGeom>
          <a:solidFill>
            <a:srgbClr val="EE6F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 name="Google Shape;102;p2"/>
          <p:cNvSpPr/>
          <p:nvPr/>
        </p:nvSpPr>
        <p:spPr>
          <a:xfrm>
            <a:off x="1" y="6522720"/>
            <a:ext cx="12192000" cy="33528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3" name="Google Shape;103;p2"/>
          <p:cNvSpPr/>
          <p:nvPr/>
        </p:nvSpPr>
        <p:spPr>
          <a:xfrm>
            <a:off x="0" y="5190308"/>
            <a:ext cx="1672045" cy="1667691"/>
          </a:xfrm>
          <a:prstGeom prst="donut">
            <a:avLst>
              <a:gd name="adj" fmla="val 33349"/>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04" name="Google Shape;104;p2"/>
          <p:cNvSpPr/>
          <p:nvPr/>
        </p:nvSpPr>
        <p:spPr>
          <a:xfrm>
            <a:off x="1301932" y="3139440"/>
            <a:ext cx="1672045" cy="1667691"/>
          </a:xfrm>
          <a:prstGeom prst="donut">
            <a:avLst>
              <a:gd name="adj" fmla="val 33349"/>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pic>
        <p:nvPicPr>
          <p:cNvPr id="105" name="Google Shape;105;p2"/>
          <p:cNvPicPr preferRelativeResize="0"/>
          <p:nvPr/>
        </p:nvPicPr>
        <p:blipFill rotWithShape="1">
          <a:blip r:embed="rId4">
            <a:alphaModFix/>
          </a:blip>
          <a:srcRect/>
          <a:stretch/>
        </p:blipFill>
        <p:spPr>
          <a:xfrm>
            <a:off x="0" y="-1"/>
            <a:ext cx="2802980" cy="2756263"/>
          </a:xfrm>
          <a:prstGeom prst="rect">
            <a:avLst/>
          </a:prstGeom>
          <a:noFill/>
          <a:ln>
            <a:noFill/>
          </a:ln>
        </p:spPr>
      </p:pic>
      <p:sp>
        <p:nvSpPr>
          <p:cNvPr id="106" name="Google Shape;106;p2"/>
          <p:cNvSpPr txBox="1">
            <a:spLocks noGrp="1"/>
          </p:cNvSpPr>
          <p:nvPr>
            <p:ph type="title"/>
          </p:nvPr>
        </p:nvSpPr>
        <p:spPr>
          <a:xfrm>
            <a:off x="4382679" y="37584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a:t>Ciclopolis 2021 –</a:t>
            </a:r>
            <a:br>
              <a:rPr lang="it-IT"/>
            </a:br>
            <a:r>
              <a:rPr lang="it-IT"/>
              <a:t>il documentario</a:t>
            </a:r>
            <a:endParaRPr/>
          </a:p>
        </p:txBody>
      </p:sp>
      <p:sp>
        <p:nvSpPr>
          <p:cNvPr id="107" name="Google Shape;107;p2"/>
          <p:cNvSpPr txBox="1"/>
          <p:nvPr/>
        </p:nvSpPr>
        <p:spPr>
          <a:xfrm>
            <a:off x="4524866" y="2036190"/>
            <a:ext cx="7051249"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1800" b="0" i="0" u="none" strike="noStrike" cap="none">
                <a:solidFill>
                  <a:schemeClr val="dk1"/>
                </a:solidFill>
                <a:latin typeface="Calibri"/>
                <a:ea typeface="Calibri"/>
                <a:cs typeface="Calibri"/>
                <a:sym typeface="Calibri"/>
              </a:rPr>
              <a:t>a cura di </a:t>
            </a:r>
            <a:endParaRPr/>
          </a:p>
          <a:p>
            <a:pPr marL="0" marR="0" lvl="0" indent="0" algn="l" rtl="0">
              <a:spcBef>
                <a:spcPts val="0"/>
              </a:spcBef>
              <a:spcAft>
                <a:spcPts val="0"/>
              </a:spcAft>
              <a:buNone/>
            </a:pPr>
            <a:r>
              <a:rPr lang="it-IT" sz="1800">
                <a:solidFill>
                  <a:schemeClr val="dk1"/>
                </a:solidFill>
                <a:latin typeface="Calibri"/>
                <a:ea typeface="Calibri"/>
                <a:cs typeface="Calibri"/>
                <a:sym typeface="Calibri"/>
              </a:rPr>
              <a:t>Francesco Quaglino</a:t>
            </a:r>
            <a:endParaRPr/>
          </a:p>
          <a:p>
            <a:pPr marL="0" marR="0" lvl="0" indent="0" algn="l" rtl="0">
              <a:spcBef>
                <a:spcPts val="0"/>
              </a:spcBef>
              <a:spcAft>
                <a:spcPts val="0"/>
              </a:spcAft>
              <a:buNone/>
            </a:pPr>
            <a:r>
              <a:rPr lang="it-IT"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https://vimeo.com/user31630504</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it-IT"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avvia video</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4">
            <a:extLst>
              <a:ext uri="{FF2B5EF4-FFF2-40B4-BE49-F238E27FC236}">
                <a16:creationId xmlns:a16="http://schemas.microsoft.com/office/drawing/2014/main" id="{C97D6764-F7E4-D048-96B1-50DCA503D6EB}"/>
              </a:ext>
            </a:extLst>
          </p:cNvPr>
          <p:cNvPicPr>
            <a:picLocks noChangeAspect="1"/>
          </p:cNvPicPr>
          <p:nvPr/>
        </p:nvPicPr>
        <p:blipFill>
          <a:blip r:embed="rId2"/>
          <a:stretch>
            <a:fillRect/>
          </a:stretch>
        </p:blipFill>
        <p:spPr>
          <a:xfrm>
            <a:off x="0" y="5751182"/>
            <a:ext cx="1334813" cy="1106817"/>
          </a:xfrm>
          <a:prstGeom prst="rect">
            <a:avLst/>
          </a:prstGeom>
        </p:spPr>
      </p:pic>
      <p:sp>
        <p:nvSpPr>
          <p:cNvPr id="3" name="Segnaposto contenuto 2">
            <a:extLst>
              <a:ext uri="{FF2B5EF4-FFF2-40B4-BE49-F238E27FC236}">
                <a16:creationId xmlns:a16="http://schemas.microsoft.com/office/drawing/2014/main" id="{83662988-C3DC-104A-B61D-656EA82BF56F}"/>
              </a:ext>
            </a:extLst>
          </p:cNvPr>
          <p:cNvSpPr>
            <a:spLocks noGrp="1"/>
          </p:cNvSpPr>
          <p:nvPr>
            <p:ph idx="1"/>
          </p:nvPr>
        </p:nvSpPr>
        <p:spPr>
          <a:xfrm>
            <a:off x="431671" y="376496"/>
            <a:ext cx="10912365" cy="6105008"/>
          </a:xfrm>
        </p:spPr>
        <p:txBody>
          <a:bodyPr>
            <a:noAutofit/>
          </a:bodyPr>
          <a:lstStyle/>
          <a:p>
            <a:pPr marL="0" indent="0">
              <a:lnSpc>
                <a:spcPct val="100000"/>
              </a:lnSpc>
              <a:spcBef>
                <a:spcPts val="600"/>
              </a:spcBef>
              <a:buNone/>
            </a:pPr>
            <a:r>
              <a:rPr lang="it-IT" sz="3600" dirty="0">
                <a:solidFill>
                  <a:schemeClr val="accent2"/>
                </a:solidFill>
                <a:latin typeface="Helvetica Neue Medium" panose="02000503000000020004" pitchFamily="2" charset="0"/>
                <a:ea typeface="Helvetica Neue Medium" panose="02000503000000020004" pitchFamily="2" charset="0"/>
                <a:cs typeface="Helvetica Neue Medium" panose="02000503000000020004" pitchFamily="2" charset="0"/>
              </a:rPr>
              <a:t>Cos’è </a:t>
            </a:r>
            <a:r>
              <a:rPr lang="it-IT" sz="3600" dirty="0" err="1">
                <a:solidFill>
                  <a:schemeClr val="accent2"/>
                </a:solidFill>
                <a:latin typeface="Helvetica Neue Medium" panose="02000503000000020004" pitchFamily="2" charset="0"/>
                <a:ea typeface="Helvetica Neue Medium" panose="02000503000000020004" pitchFamily="2" charset="0"/>
                <a:cs typeface="Helvetica Neue Medium" panose="02000503000000020004" pitchFamily="2" charset="0"/>
              </a:rPr>
              <a:t>Ciclopolis</a:t>
            </a:r>
            <a:r>
              <a:rPr lang="it-IT" sz="3600" dirty="0">
                <a:solidFill>
                  <a:schemeClr val="accent2"/>
                </a:solidFill>
                <a:latin typeface="Helvetica Neue Medium" panose="02000503000000020004" pitchFamily="2" charset="0"/>
                <a:ea typeface="Helvetica Neue Medium" panose="02000503000000020004" pitchFamily="2" charset="0"/>
                <a:cs typeface="Helvetica Neue Medium" panose="02000503000000020004" pitchFamily="2" charset="0"/>
              </a:rPr>
              <a:t>?</a:t>
            </a:r>
          </a:p>
          <a:p>
            <a:pPr marL="0" indent="0">
              <a:lnSpc>
                <a:spcPct val="100000"/>
              </a:lnSpc>
              <a:spcBef>
                <a:spcPts val="600"/>
              </a:spcBef>
              <a:buNone/>
            </a:pPr>
            <a:r>
              <a:rPr lang="it-IT" sz="2000" b="1" dirty="0">
                <a:latin typeface="Helvetica Neue" panose="02000503000000020004" pitchFamily="2" charset="0"/>
                <a:ea typeface="Helvetica Neue" panose="02000503000000020004" pitchFamily="2" charset="0"/>
                <a:cs typeface="Helvetica Neue" panose="02000503000000020004" pitchFamily="2" charset="0"/>
              </a:rPr>
              <a:t>Un progetto che mira </a:t>
            </a:r>
            <a:r>
              <a:rPr lang="it-IT" sz="2000" b="1" dirty="0">
                <a:solidFill>
                  <a:srgbClr val="EE6F40"/>
                </a:solidFill>
                <a:latin typeface="Helvetica Neue" panose="02000503000000020004" pitchFamily="2" charset="0"/>
                <a:ea typeface="Helvetica Neue" panose="02000503000000020004" pitchFamily="2" charset="0"/>
                <a:cs typeface="Helvetica Neue" panose="02000503000000020004" pitchFamily="2" charset="0"/>
              </a:rPr>
              <a:t>ridefinire il ciclismo e la mobilità del futuro </a:t>
            </a:r>
            <a:r>
              <a:rPr lang="it-IT" sz="2000" b="1" dirty="0">
                <a:latin typeface="Helvetica Neue" panose="02000503000000020004" pitchFamily="2" charset="0"/>
                <a:ea typeface="Helvetica Neue" panose="02000503000000020004" pitchFamily="2" charset="0"/>
                <a:cs typeface="Helvetica Neue" panose="02000503000000020004" pitchFamily="2" charset="0"/>
              </a:rPr>
              <a:t>all’interno della Città Metropolitana di Milano. A partire dai </a:t>
            </a:r>
            <a:r>
              <a:rPr lang="it-IT" sz="2000" b="1" dirty="0">
                <a:solidFill>
                  <a:srgbClr val="EE6F40"/>
                </a:solidFill>
                <a:latin typeface="Helvetica Neue" panose="02000503000000020004" pitchFamily="2" charset="0"/>
                <a:ea typeface="Helvetica Neue" panose="02000503000000020004" pitchFamily="2" charset="0"/>
                <a:cs typeface="Helvetica Neue" panose="02000503000000020004" pitchFamily="2" charset="0"/>
              </a:rPr>
              <a:t>dati</a:t>
            </a:r>
            <a:r>
              <a:rPr lang="it-IT" sz="2000" b="1" dirty="0">
                <a:latin typeface="Helvetica Neue" panose="02000503000000020004" pitchFamily="2" charset="0"/>
                <a:ea typeface="Helvetica Neue" panose="02000503000000020004" pitchFamily="2" charset="0"/>
                <a:cs typeface="Helvetica Neue" panose="02000503000000020004" pitchFamily="2" charset="0"/>
              </a:rPr>
              <a:t> per comprendere la realtà, le potenzialità relazionali e offrire una visione del futuro più che proposte programmatiche.</a:t>
            </a:r>
          </a:p>
          <a:p>
            <a:pPr marL="0" indent="0">
              <a:lnSpc>
                <a:spcPct val="100000"/>
              </a:lnSpc>
              <a:spcBef>
                <a:spcPts val="600"/>
              </a:spcBef>
              <a:buNone/>
            </a:pPr>
            <a:endParaRPr lang="it-IT" sz="2400" b="1" dirty="0">
              <a:latin typeface="Nunito Sans" pitchFamily="2" charset="77"/>
            </a:endParaRPr>
          </a:p>
          <a:p>
            <a:pPr marL="0" indent="0">
              <a:lnSpc>
                <a:spcPct val="100000"/>
              </a:lnSpc>
              <a:spcBef>
                <a:spcPts val="600"/>
              </a:spcBef>
              <a:buNone/>
            </a:pPr>
            <a:r>
              <a:rPr lang="it-IT" sz="3600" dirty="0">
                <a:solidFill>
                  <a:schemeClr val="accent2"/>
                </a:solidFill>
                <a:latin typeface="Helvetica Neue Medium" panose="02000503000000020004" pitchFamily="2" charset="0"/>
                <a:ea typeface="Helvetica Neue Medium" panose="02000503000000020004" pitchFamily="2" charset="0"/>
                <a:cs typeface="Helvetica Neue Medium" panose="02000503000000020004" pitchFamily="2" charset="0"/>
              </a:rPr>
              <a:t>Chi Siamo?</a:t>
            </a:r>
          </a:p>
          <a:p>
            <a:pPr marL="0" indent="0">
              <a:lnSpc>
                <a:spcPct val="100000"/>
              </a:lnSpc>
              <a:spcBef>
                <a:spcPts val="600"/>
              </a:spcBef>
              <a:buNone/>
            </a:pPr>
            <a:r>
              <a:rPr lang="it-IT" sz="2000" b="1" dirty="0">
                <a:latin typeface="Helvetica Neue" panose="02000503000000020004" pitchFamily="2" charset="0"/>
                <a:ea typeface="Helvetica Neue" panose="02000503000000020004" pitchFamily="2" charset="0"/>
                <a:cs typeface="Helvetica Neue" panose="02000503000000020004" pitchFamily="2" charset="0"/>
              </a:rPr>
              <a:t>Una rete interconnessa di ricercatori, studenti, liberi professionisti e amatori del ciclismo impegnati a trasformare le regole della mobilità urbana.</a:t>
            </a:r>
          </a:p>
          <a:p>
            <a:pPr marL="0" indent="0">
              <a:lnSpc>
                <a:spcPct val="100000"/>
              </a:lnSpc>
              <a:spcBef>
                <a:spcPts val="600"/>
              </a:spcBef>
              <a:buNone/>
            </a:pPr>
            <a:endParaRPr lang="it-IT" sz="2000" b="1" dirty="0">
              <a:latin typeface="Helvetica Neue" panose="02000503000000020004" pitchFamily="2" charset="0"/>
              <a:ea typeface="Helvetica Neue" panose="02000503000000020004" pitchFamily="2" charset="0"/>
              <a:cs typeface="Helvetica Neue" panose="02000503000000020004" pitchFamily="2" charset="0"/>
            </a:endParaRPr>
          </a:p>
          <a:p>
            <a:pPr marL="0" indent="0">
              <a:lnSpc>
                <a:spcPct val="100000"/>
              </a:lnSpc>
              <a:spcBef>
                <a:spcPts val="600"/>
              </a:spcBef>
              <a:buNone/>
            </a:pPr>
            <a:r>
              <a:rPr lang="it-IT" sz="3600" dirty="0">
                <a:solidFill>
                  <a:schemeClr val="accent2"/>
                </a:solidFill>
                <a:latin typeface="Helvetica Neue Medium" panose="02000503000000020004" pitchFamily="2" charset="0"/>
                <a:ea typeface="Helvetica Neue Medium" panose="02000503000000020004" pitchFamily="2" charset="0"/>
                <a:cs typeface="Helvetica Neue Medium" panose="02000503000000020004" pitchFamily="2" charset="0"/>
              </a:rPr>
              <a:t>La Ricerca</a:t>
            </a:r>
          </a:p>
          <a:p>
            <a:pPr marL="0" indent="0">
              <a:lnSpc>
                <a:spcPct val="100000"/>
              </a:lnSpc>
              <a:spcBef>
                <a:spcPts val="600"/>
              </a:spcBef>
              <a:buNone/>
            </a:pPr>
            <a:r>
              <a:rPr lang="it-IT" sz="2000" b="1" dirty="0">
                <a:latin typeface="Helvetica Neue" panose="02000503000000020004" pitchFamily="2" charset="0"/>
                <a:ea typeface="Helvetica Neue" panose="02000503000000020004" pitchFamily="2" charset="0"/>
                <a:cs typeface="Helvetica Neue" panose="02000503000000020004" pitchFamily="2" charset="0"/>
              </a:rPr>
              <a:t>Mappare la molteplicità delle realtà ciclistiche di Milano misurare e rappresentare la rete di relazioni della comunità ciclistica. </a:t>
            </a:r>
          </a:p>
          <a:p>
            <a:pPr marL="0" indent="0">
              <a:lnSpc>
                <a:spcPct val="100000"/>
              </a:lnSpc>
              <a:spcBef>
                <a:spcPts val="600"/>
              </a:spcBef>
              <a:buNone/>
            </a:pPr>
            <a:endParaRPr lang="it-IT" sz="2000" b="1" dirty="0">
              <a:solidFill>
                <a:schemeClr val="accent2"/>
              </a:solidFill>
              <a:latin typeface="Avenir Next Heavy" panose="020B0503020202020204" pitchFamily="34" charset="0"/>
            </a:endParaRPr>
          </a:p>
          <a:p>
            <a:pPr marL="0" indent="0">
              <a:lnSpc>
                <a:spcPct val="100000"/>
              </a:lnSpc>
              <a:spcBef>
                <a:spcPts val="600"/>
              </a:spcBef>
              <a:buNone/>
            </a:pPr>
            <a:endParaRPr lang="it-IT" sz="2000" b="1" dirty="0">
              <a:solidFill>
                <a:schemeClr val="accent2"/>
              </a:solidFill>
              <a:latin typeface=""/>
            </a:endParaRPr>
          </a:p>
          <a:p>
            <a:pPr marL="0" indent="0">
              <a:lnSpc>
                <a:spcPct val="100000"/>
              </a:lnSpc>
              <a:spcBef>
                <a:spcPts val="600"/>
              </a:spcBef>
              <a:buNone/>
            </a:pPr>
            <a:endParaRPr lang="it-IT" sz="1800" b="1" dirty="0">
              <a:latin typeface="Avenir Next Heavy" panose="020B0503020202020204" pitchFamily="34" charset="0"/>
            </a:endParaRPr>
          </a:p>
        </p:txBody>
      </p:sp>
    </p:spTree>
    <p:extLst>
      <p:ext uri="{BB962C8B-B14F-4D97-AF65-F5344CB8AC3E}">
        <p14:creationId xmlns:p14="http://schemas.microsoft.com/office/powerpoint/2010/main" val="2212117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afico 4">
            <a:extLst>
              <a:ext uri="{FF2B5EF4-FFF2-40B4-BE49-F238E27FC236}">
                <a16:creationId xmlns:a16="http://schemas.microsoft.com/office/drawing/2014/main" id="{E2E4ECED-91B3-42C8-92B3-011F41F7C96F}"/>
              </a:ext>
            </a:extLst>
          </p:cNvPr>
          <p:cNvGraphicFramePr/>
          <p:nvPr/>
        </p:nvGraphicFramePr>
        <p:xfrm>
          <a:off x="5140037" y="4305789"/>
          <a:ext cx="6384556" cy="2436322"/>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a:extLst>
              <a:ext uri="{FF2B5EF4-FFF2-40B4-BE49-F238E27FC236}">
                <a16:creationId xmlns:a16="http://schemas.microsoft.com/office/drawing/2014/main" id="{01EB0EB4-4A43-4B5D-9761-7FDFD2DB6872}"/>
              </a:ext>
            </a:extLst>
          </p:cNvPr>
          <p:cNvSpPr txBox="1"/>
          <p:nvPr/>
        </p:nvSpPr>
        <p:spPr>
          <a:xfrm>
            <a:off x="1870851" y="3354398"/>
            <a:ext cx="2583794" cy="21672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Volume d’affari complessivo stimato</a:t>
            </a:r>
            <a:br>
              <a:rPr kumimoji="0" lang="it-IT" sz="20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br>
              <a:rPr kumimoji="0" lang="it-IT" sz="20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br>
            <a:r>
              <a:rPr kumimoji="0" lang="it-IT" sz="1400" b="1" i="0" u="none" strike="noStrike" kern="1200" cap="none" spc="0" normalizeH="0" baseline="0" noProof="0" dirty="0">
                <a:ln>
                  <a:noFill/>
                </a:ln>
                <a:solidFill>
                  <a:prstClr val="white">
                    <a:lumMod val="50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Stima complessiva per le 51 attività economiche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it-IT" sz="2000" b="1" i="0" u="none" strike="noStrike" kern="1200" cap="none" spc="0" normalizeH="0" baseline="0" noProof="0" dirty="0">
              <a:ln>
                <a:noFill/>
              </a:ln>
              <a:solidFill>
                <a:prstClr val="black"/>
              </a:solidFill>
              <a:effectLst/>
              <a:uLnTx/>
              <a:uFillTx/>
              <a:latin typeface="Avenir Next Heavy" panose="020B0503020202020204" pitchFamily="34" charset="0"/>
              <a:ea typeface="+mn-ea"/>
              <a:cs typeface="+mn-cs"/>
            </a:endParaRPr>
          </a:p>
        </p:txBody>
      </p:sp>
      <p:sp>
        <p:nvSpPr>
          <p:cNvPr id="7" name="CasellaDiTesto 6">
            <a:extLst>
              <a:ext uri="{FF2B5EF4-FFF2-40B4-BE49-F238E27FC236}">
                <a16:creationId xmlns:a16="http://schemas.microsoft.com/office/drawing/2014/main" id="{B326C32A-94EE-49C2-A769-9A982C0B11A0}"/>
              </a:ext>
            </a:extLst>
          </p:cNvPr>
          <p:cNvSpPr txBox="1"/>
          <p:nvPr/>
        </p:nvSpPr>
        <p:spPr>
          <a:xfrm>
            <a:off x="1594537" y="2223008"/>
            <a:ext cx="3136422" cy="60478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3600" b="1" i="0" u="none" strike="noStrike" kern="1200" cap="none" spc="0" normalizeH="0" baseline="0" noProof="0" dirty="0">
                <a:ln>
                  <a:noFill/>
                </a:ln>
                <a:solidFill>
                  <a:srgbClr val="B3B4B3"/>
                </a:solidFill>
                <a:effectLst/>
                <a:uLnTx/>
                <a:uFillTx/>
                <a:latin typeface="Helvetica Neue" panose="02000503000000020004" pitchFamily="2" charset="0"/>
                <a:ea typeface="Helvetica Neue" panose="02000503000000020004" pitchFamily="2" charset="0"/>
                <a:cs typeface="Helvetica Neue" panose="02000503000000020004" pitchFamily="2" charset="0"/>
              </a:rPr>
              <a:t>21,6 mln di €</a:t>
            </a:r>
          </a:p>
        </p:txBody>
      </p:sp>
      <p:sp>
        <p:nvSpPr>
          <p:cNvPr id="18" name="CasellaDiTesto 17">
            <a:extLst>
              <a:ext uri="{FF2B5EF4-FFF2-40B4-BE49-F238E27FC236}">
                <a16:creationId xmlns:a16="http://schemas.microsoft.com/office/drawing/2014/main" id="{B48D6766-7B36-4D06-91B4-211ECFF61879}"/>
              </a:ext>
            </a:extLst>
          </p:cNvPr>
          <p:cNvSpPr txBox="1"/>
          <p:nvPr/>
        </p:nvSpPr>
        <p:spPr>
          <a:xfrm>
            <a:off x="6911684" y="2091308"/>
            <a:ext cx="2949837" cy="16312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20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I</a:t>
            </a:r>
            <a:r>
              <a:rPr kumimoji="0" lang="it-IT" sz="2000" b="1" i="0" u="none" strike="noStrike" kern="1200" cap="none" spc="0" normalizeH="0" baseline="0" noProof="0" dirty="0" err="1">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a:t>
            </a:r>
            <a:r>
              <a:rPr kumimoji="0" lang="it-IT" sz="20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 </a:t>
            </a:r>
            <a:r>
              <a:rPr lang="it-IT" sz="20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rPr>
              <a:t>contatto complessivamente con le realtà intervistate OGNI SETTIMANA</a:t>
            </a:r>
            <a:endParaRPr kumimoji="0" lang="it-IT" sz="20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9" name="CasellaDiTesto 18">
            <a:extLst>
              <a:ext uri="{FF2B5EF4-FFF2-40B4-BE49-F238E27FC236}">
                <a16:creationId xmlns:a16="http://schemas.microsoft.com/office/drawing/2014/main" id="{2685BB1D-8ED3-42F8-BBAE-A9AE6BF5ABBD}"/>
              </a:ext>
            </a:extLst>
          </p:cNvPr>
          <p:cNvSpPr txBox="1"/>
          <p:nvPr/>
        </p:nvSpPr>
        <p:spPr>
          <a:xfrm>
            <a:off x="6818391" y="981648"/>
            <a:ext cx="3136422" cy="1103379"/>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3600" b="1" i="0" u="none" strike="noStrike" kern="1200" cap="none" spc="0" normalizeH="0" baseline="0" noProof="0" dirty="0">
                <a:ln>
                  <a:noFill/>
                </a:ln>
                <a:solidFill>
                  <a:srgbClr val="B3B4B3"/>
                </a:solidFill>
                <a:effectLst/>
                <a:uLnTx/>
                <a:uFillTx/>
                <a:latin typeface="Helvetica Neue" panose="02000503000000020004" pitchFamily="2" charset="0"/>
                <a:ea typeface="Helvetica Neue" panose="02000503000000020004" pitchFamily="2" charset="0"/>
                <a:cs typeface="Helvetica Neue" panose="02000503000000020004" pitchFamily="2" charset="0"/>
              </a:rPr>
              <a:t>8.780 persone</a:t>
            </a:r>
          </a:p>
        </p:txBody>
      </p:sp>
      <p:sp>
        <p:nvSpPr>
          <p:cNvPr id="11" name="CasellaDiTesto 10">
            <a:extLst>
              <a:ext uri="{FF2B5EF4-FFF2-40B4-BE49-F238E27FC236}">
                <a16:creationId xmlns:a16="http://schemas.microsoft.com/office/drawing/2014/main" id="{869AF3E1-F1B7-4D58-AD39-4D57927BD67C}"/>
              </a:ext>
            </a:extLst>
          </p:cNvPr>
          <p:cNvSpPr txBox="1"/>
          <p:nvPr/>
        </p:nvSpPr>
        <p:spPr>
          <a:xfrm>
            <a:off x="6039105" y="3859896"/>
            <a:ext cx="5178310" cy="523220"/>
          </a:xfrm>
          <a:prstGeom prst="rect">
            <a:avLst/>
          </a:prstGeom>
          <a:noFill/>
        </p:spPr>
        <p:txBody>
          <a:bodyPr wrap="square">
            <a:spAutoFit/>
          </a:bodyPr>
          <a:lstStyle/>
          <a:p>
            <a:pPr algn="ctr"/>
            <a:r>
              <a:rPr kumimoji="0" lang="it-IT" sz="1400" b="1" i="0" u="none" strike="noStrike" kern="1200" cap="none" spc="0" normalizeH="0" baseline="0" noProof="0" dirty="0">
                <a:ln>
                  <a:noFill/>
                </a:ln>
                <a:solidFill>
                  <a:prstClr val="white">
                    <a:lumMod val="50000"/>
                  </a:prstClr>
                </a:solidFill>
                <a:effectLst/>
                <a:uLnTx/>
                <a:uFillTx/>
                <a:latin typeface="Helvetica Neue" panose="02000503000000020004" pitchFamily="2" charset="0"/>
                <a:ea typeface="Helvetica Neue" panose="02000503000000020004" pitchFamily="2" charset="0"/>
                <a:cs typeface="Helvetica Neue" panose="02000503000000020004" pitchFamily="2" charset="0"/>
              </a:rPr>
              <a:t>% di realtà, rispetto al totale intervistati, che raggiungono tipologia di pubblico</a:t>
            </a:r>
            <a:endParaRPr lang="it-IT" b="1"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13" name="Immagine 12">
            <a:extLst>
              <a:ext uri="{FF2B5EF4-FFF2-40B4-BE49-F238E27FC236}">
                <a16:creationId xmlns:a16="http://schemas.microsoft.com/office/drawing/2014/main" id="{226A2A69-AB7B-4460-9CEB-E6B44D42A8FE}"/>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Effect>
                      <a14:brightnessContrast contrast="40000"/>
                    </a14:imgEffect>
                  </a14:imgLayer>
                </a14:imgProps>
              </a:ext>
            </a:extLst>
          </a:blip>
          <a:stretch>
            <a:fillRect/>
          </a:stretch>
        </p:blipFill>
        <p:spPr>
          <a:xfrm>
            <a:off x="6113417" y="1289890"/>
            <a:ext cx="842118" cy="1191289"/>
          </a:xfrm>
          <a:prstGeom prst="rect">
            <a:avLst/>
          </a:prstGeom>
        </p:spPr>
      </p:pic>
      <p:pic>
        <p:nvPicPr>
          <p:cNvPr id="20" name="Immagine 19">
            <a:extLst>
              <a:ext uri="{FF2B5EF4-FFF2-40B4-BE49-F238E27FC236}">
                <a16:creationId xmlns:a16="http://schemas.microsoft.com/office/drawing/2014/main" id="{E5BD4448-CFB3-46DB-9DAD-D033EABDF7DD}"/>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Effect>
                      <a14:brightnessContrast contrast="40000"/>
                    </a14:imgEffect>
                  </a14:imgLayer>
                </a14:imgProps>
              </a:ext>
            </a:extLst>
          </a:blip>
          <a:stretch>
            <a:fillRect/>
          </a:stretch>
        </p:blipFill>
        <p:spPr>
          <a:xfrm>
            <a:off x="741708" y="2085027"/>
            <a:ext cx="996452" cy="1191289"/>
          </a:xfrm>
          <a:prstGeom prst="rect">
            <a:avLst/>
          </a:prstGeom>
        </p:spPr>
      </p:pic>
      <p:pic>
        <p:nvPicPr>
          <p:cNvPr id="21" name="Segnaposto contenuto 4">
            <a:extLst>
              <a:ext uri="{FF2B5EF4-FFF2-40B4-BE49-F238E27FC236}">
                <a16:creationId xmlns:a16="http://schemas.microsoft.com/office/drawing/2014/main" id="{B0E4BD62-27FA-4CA9-A0FE-A441F13581AB}"/>
              </a:ext>
            </a:extLst>
          </p:cNvPr>
          <p:cNvPicPr>
            <a:picLocks noChangeAspect="1"/>
          </p:cNvPicPr>
          <p:nvPr/>
        </p:nvPicPr>
        <p:blipFill>
          <a:blip r:embed="rId7"/>
          <a:stretch>
            <a:fillRect/>
          </a:stretch>
        </p:blipFill>
        <p:spPr>
          <a:xfrm>
            <a:off x="0" y="5751182"/>
            <a:ext cx="1334813" cy="1106817"/>
          </a:xfrm>
          <a:prstGeom prst="rect">
            <a:avLst/>
          </a:prstGeom>
        </p:spPr>
      </p:pic>
      <p:sp>
        <p:nvSpPr>
          <p:cNvPr id="14" name="Titolo 1">
            <a:extLst>
              <a:ext uri="{FF2B5EF4-FFF2-40B4-BE49-F238E27FC236}">
                <a16:creationId xmlns:a16="http://schemas.microsoft.com/office/drawing/2014/main" id="{0EE732BF-3516-4EA8-9150-E698466BE8D5}"/>
              </a:ext>
            </a:extLst>
          </p:cNvPr>
          <p:cNvSpPr txBox="1">
            <a:spLocks/>
          </p:cNvSpPr>
          <p:nvPr/>
        </p:nvSpPr>
        <p:spPr>
          <a:xfrm>
            <a:off x="339634" y="1"/>
            <a:ext cx="11547566" cy="1102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600"/>
              </a:spcBef>
            </a:pPr>
            <a:r>
              <a:rPr lang="it-IT" sz="3600" dirty="0">
                <a:solidFill>
                  <a:schemeClr val="accent2"/>
                </a:solidFill>
                <a:latin typeface="Helvetica Neue Medium" panose="02000503000000020004" pitchFamily="2" charset="0"/>
                <a:ea typeface="Helvetica Neue Medium" panose="02000503000000020004" pitchFamily="2" charset="0"/>
                <a:cs typeface="Helvetica Neue Medium" panose="02000503000000020004" pitchFamily="2" charset="0"/>
              </a:rPr>
              <a:t>Volume d’affari e pubblici raggiunti</a:t>
            </a:r>
          </a:p>
        </p:txBody>
      </p:sp>
    </p:spTree>
    <p:extLst>
      <p:ext uri="{BB962C8B-B14F-4D97-AF65-F5344CB8AC3E}">
        <p14:creationId xmlns:p14="http://schemas.microsoft.com/office/powerpoint/2010/main" val="3646944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Segnaposto contenuto 4">
            <a:extLst>
              <a:ext uri="{FF2B5EF4-FFF2-40B4-BE49-F238E27FC236}">
                <a16:creationId xmlns:a16="http://schemas.microsoft.com/office/drawing/2014/main" id="{3A56C349-5302-4521-8962-4B21E8A4E059}"/>
              </a:ext>
            </a:extLst>
          </p:cNvPr>
          <p:cNvPicPr>
            <a:picLocks noChangeAspect="1"/>
          </p:cNvPicPr>
          <p:nvPr/>
        </p:nvPicPr>
        <p:blipFill>
          <a:blip r:embed="rId2"/>
          <a:stretch>
            <a:fillRect/>
          </a:stretch>
        </p:blipFill>
        <p:spPr>
          <a:xfrm>
            <a:off x="0" y="5751182"/>
            <a:ext cx="1334813" cy="1106817"/>
          </a:xfrm>
          <a:prstGeom prst="rect">
            <a:avLst/>
          </a:prstGeom>
        </p:spPr>
      </p:pic>
      <p:pic>
        <p:nvPicPr>
          <p:cNvPr id="3" name="Immagine 2">
            <a:extLst>
              <a:ext uri="{FF2B5EF4-FFF2-40B4-BE49-F238E27FC236}">
                <a16:creationId xmlns:a16="http://schemas.microsoft.com/office/drawing/2014/main" id="{C302AD52-59AF-455A-B1D9-9742802CFA1E}"/>
              </a:ext>
            </a:extLst>
          </p:cNvPr>
          <p:cNvPicPr>
            <a:picLocks noChangeAspect="1"/>
          </p:cNvPicPr>
          <p:nvPr/>
        </p:nvPicPr>
        <p:blipFill rotWithShape="1">
          <a:blip r:embed="rId3"/>
          <a:srcRect l="2900" t="3687" r="5239"/>
          <a:stretch/>
        </p:blipFill>
        <p:spPr>
          <a:xfrm>
            <a:off x="4288978" y="1140363"/>
            <a:ext cx="7626271" cy="4862970"/>
          </a:xfrm>
          <a:prstGeom prst="rect">
            <a:avLst/>
          </a:prstGeom>
          <a:effectLst>
            <a:outerShdw blurRad="50800" dist="38100" dir="2700000" algn="tl" rotWithShape="0">
              <a:prstClr val="black">
                <a:alpha val="40000"/>
              </a:prstClr>
            </a:outerShdw>
          </a:effectLst>
        </p:spPr>
      </p:pic>
      <p:cxnSp>
        <p:nvCxnSpPr>
          <p:cNvPr id="18" name="Connettore 2 17">
            <a:extLst>
              <a:ext uri="{FF2B5EF4-FFF2-40B4-BE49-F238E27FC236}">
                <a16:creationId xmlns:a16="http://schemas.microsoft.com/office/drawing/2014/main" id="{28AC309A-25B0-4301-90BE-2F3E380A2486}"/>
              </a:ext>
            </a:extLst>
          </p:cNvPr>
          <p:cNvCxnSpPr>
            <a:cxnSpLocks/>
          </p:cNvCxnSpPr>
          <p:nvPr/>
        </p:nvCxnSpPr>
        <p:spPr>
          <a:xfrm>
            <a:off x="4397829" y="6114751"/>
            <a:ext cx="7297786" cy="0"/>
          </a:xfrm>
          <a:prstGeom prst="straightConnector1">
            <a:avLst/>
          </a:prstGeom>
          <a:ln w="38100">
            <a:solidFill>
              <a:srgbClr val="ED5E2E"/>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a:extLst>
              <a:ext uri="{FF2B5EF4-FFF2-40B4-BE49-F238E27FC236}">
                <a16:creationId xmlns:a16="http://schemas.microsoft.com/office/drawing/2014/main" id="{40AB698E-9467-45F9-BD5E-CE7212AB9B9B}"/>
              </a:ext>
            </a:extLst>
          </p:cNvPr>
          <p:cNvCxnSpPr>
            <a:cxnSpLocks/>
          </p:cNvCxnSpPr>
          <p:nvPr/>
        </p:nvCxnSpPr>
        <p:spPr>
          <a:xfrm flipV="1">
            <a:off x="4288979" y="1274127"/>
            <a:ext cx="0" cy="4730545"/>
          </a:xfrm>
          <a:prstGeom prst="straightConnector1">
            <a:avLst/>
          </a:prstGeom>
          <a:ln w="38100">
            <a:solidFill>
              <a:srgbClr val="191717"/>
            </a:solidFill>
            <a:tailEnd type="triangle"/>
          </a:ln>
        </p:spPr>
        <p:style>
          <a:lnRef idx="1">
            <a:schemeClr val="accent1"/>
          </a:lnRef>
          <a:fillRef idx="0">
            <a:schemeClr val="accent1"/>
          </a:fillRef>
          <a:effectRef idx="0">
            <a:schemeClr val="accent1"/>
          </a:effectRef>
          <a:fontRef idx="minor">
            <a:schemeClr val="tx1"/>
          </a:fontRef>
        </p:style>
      </p:cxnSp>
      <p:sp>
        <p:nvSpPr>
          <p:cNvPr id="22" name="CasellaDiTesto 21">
            <a:extLst>
              <a:ext uri="{FF2B5EF4-FFF2-40B4-BE49-F238E27FC236}">
                <a16:creationId xmlns:a16="http://schemas.microsoft.com/office/drawing/2014/main" id="{75A1B50E-EAD6-46D6-895A-0DA80B45D27E}"/>
              </a:ext>
            </a:extLst>
          </p:cNvPr>
          <p:cNvSpPr txBox="1"/>
          <p:nvPr/>
        </p:nvSpPr>
        <p:spPr>
          <a:xfrm>
            <a:off x="10307460" y="6118449"/>
            <a:ext cx="1388155" cy="503590"/>
          </a:xfrm>
          <a:prstGeom prst="rect">
            <a:avLst/>
          </a:prstGeom>
          <a:solidFill>
            <a:srgbClr val="ED5E2E"/>
          </a:solidFill>
          <a:effectLst>
            <a:outerShdw blurRad="50800" dist="38100" dir="2700000" algn="tl" rotWithShape="0">
              <a:prstClr val="black">
                <a:alpha val="40000"/>
              </a:prstClr>
            </a:outerShdw>
          </a:effectLst>
        </p:spPr>
        <p:txBody>
          <a:bodyPr wrap="square" lIns="36000" tIns="36000" rIns="36000" bIns="36000" rtlCol="0" anchor="ctr" anchorCtr="0">
            <a:spAutoFit/>
          </a:bodyPr>
          <a:lstStyle/>
          <a:p>
            <a:pPr algn="ctr"/>
            <a:r>
              <a:rPr lang="it-IT" sz="1400" b="1" dirty="0">
                <a:solidFill>
                  <a:schemeClr val="bg1"/>
                </a:solidFill>
                <a:latin typeface="Nunito Sans" pitchFamily="2" charset="77"/>
              </a:rPr>
              <a:t>INTERNAZIONALE</a:t>
            </a:r>
          </a:p>
        </p:txBody>
      </p:sp>
      <p:sp>
        <p:nvSpPr>
          <p:cNvPr id="23" name="CasellaDiTesto 22">
            <a:extLst>
              <a:ext uri="{FF2B5EF4-FFF2-40B4-BE49-F238E27FC236}">
                <a16:creationId xmlns:a16="http://schemas.microsoft.com/office/drawing/2014/main" id="{4CC4EF1C-8D65-49B4-BB53-DE8EECE9DF64}"/>
              </a:ext>
            </a:extLst>
          </p:cNvPr>
          <p:cNvSpPr txBox="1"/>
          <p:nvPr/>
        </p:nvSpPr>
        <p:spPr>
          <a:xfrm>
            <a:off x="4397829" y="6226170"/>
            <a:ext cx="1388155" cy="288147"/>
          </a:xfrm>
          <a:prstGeom prst="rect">
            <a:avLst/>
          </a:prstGeom>
          <a:solidFill>
            <a:srgbClr val="ED5E2E"/>
          </a:solidFill>
          <a:effectLst>
            <a:outerShdw blurRad="50800" dist="38100" dir="2700000" algn="tl" rotWithShape="0">
              <a:prstClr val="black">
                <a:alpha val="40000"/>
              </a:prstClr>
            </a:outerShdw>
          </a:effectLst>
        </p:spPr>
        <p:txBody>
          <a:bodyPr wrap="square" lIns="36000" tIns="36000" rIns="36000" bIns="36000" rtlCol="0" anchor="ctr" anchorCtr="0">
            <a:spAutoFit/>
          </a:bodyPr>
          <a:lstStyle/>
          <a:p>
            <a:pPr algn="ctr"/>
            <a:r>
              <a:rPr lang="it-IT" sz="1400" b="1" dirty="0">
                <a:solidFill>
                  <a:schemeClr val="bg1"/>
                </a:solidFill>
                <a:latin typeface="Nunito Sans" pitchFamily="2" charset="77"/>
              </a:rPr>
              <a:t>LOCALE</a:t>
            </a:r>
          </a:p>
        </p:txBody>
      </p:sp>
      <p:sp>
        <p:nvSpPr>
          <p:cNvPr id="24" name="CasellaDiTesto 23">
            <a:extLst>
              <a:ext uri="{FF2B5EF4-FFF2-40B4-BE49-F238E27FC236}">
                <a16:creationId xmlns:a16="http://schemas.microsoft.com/office/drawing/2014/main" id="{8A4B4038-7872-4235-BCFD-83B58F1B97F6}"/>
              </a:ext>
            </a:extLst>
          </p:cNvPr>
          <p:cNvSpPr txBox="1"/>
          <p:nvPr/>
        </p:nvSpPr>
        <p:spPr>
          <a:xfrm>
            <a:off x="2748425" y="1368641"/>
            <a:ext cx="1388155" cy="288147"/>
          </a:xfrm>
          <a:prstGeom prst="rect">
            <a:avLst/>
          </a:prstGeom>
          <a:solidFill>
            <a:srgbClr val="191717"/>
          </a:solidFill>
          <a:effectLst>
            <a:outerShdw blurRad="50800" dist="38100" dir="2700000" algn="tl" rotWithShape="0">
              <a:prstClr val="black">
                <a:alpha val="40000"/>
              </a:prstClr>
            </a:outerShdw>
          </a:effectLst>
        </p:spPr>
        <p:txBody>
          <a:bodyPr wrap="square" lIns="36000" tIns="36000" rIns="36000" bIns="36000" rtlCol="0" anchor="ctr" anchorCtr="0">
            <a:spAutoFit/>
          </a:bodyPr>
          <a:lstStyle/>
          <a:p>
            <a:pPr algn="ctr"/>
            <a:r>
              <a:rPr lang="it-IT" sz="1400" b="1" dirty="0">
                <a:solidFill>
                  <a:schemeClr val="bg1"/>
                </a:solidFill>
                <a:latin typeface="Nunito Sans" pitchFamily="2" charset="77"/>
              </a:rPr>
              <a:t>COMMERCIALE</a:t>
            </a:r>
          </a:p>
        </p:txBody>
      </p:sp>
      <p:sp>
        <p:nvSpPr>
          <p:cNvPr id="25" name="CasellaDiTesto 24">
            <a:extLst>
              <a:ext uri="{FF2B5EF4-FFF2-40B4-BE49-F238E27FC236}">
                <a16:creationId xmlns:a16="http://schemas.microsoft.com/office/drawing/2014/main" id="{27755A81-C0F9-4A79-9951-7E2F7B0F8FBF}"/>
              </a:ext>
            </a:extLst>
          </p:cNvPr>
          <p:cNvSpPr txBox="1"/>
          <p:nvPr/>
        </p:nvSpPr>
        <p:spPr>
          <a:xfrm>
            <a:off x="2748424" y="5716525"/>
            <a:ext cx="1388155" cy="288147"/>
          </a:xfrm>
          <a:prstGeom prst="rect">
            <a:avLst/>
          </a:prstGeom>
          <a:solidFill>
            <a:srgbClr val="191717"/>
          </a:solidFill>
          <a:effectLst>
            <a:outerShdw blurRad="50800" dist="38100" dir="2700000" algn="tl" rotWithShape="0">
              <a:prstClr val="black">
                <a:alpha val="40000"/>
              </a:prstClr>
            </a:outerShdw>
          </a:effectLst>
        </p:spPr>
        <p:txBody>
          <a:bodyPr wrap="square" lIns="36000" tIns="36000" rIns="36000" bIns="36000" rtlCol="0" anchor="ctr" anchorCtr="0">
            <a:spAutoFit/>
          </a:bodyPr>
          <a:lstStyle/>
          <a:p>
            <a:pPr algn="ctr"/>
            <a:r>
              <a:rPr lang="it-IT" sz="1400" b="1" dirty="0">
                <a:solidFill>
                  <a:schemeClr val="bg1"/>
                </a:solidFill>
                <a:latin typeface="Nunito Sans" pitchFamily="2" charset="77"/>
              </a:rPr>
              <a:t>NOPROFIT</a:t>
            </a:r>
          </a:p>
        </p:txBody>
      </p:sp>
      <p:sp>
        <p:nvSpPr>
          <p:cNvPr id="11" name="Titolo 1">
            <a:extLst>
              <a:ext uri="{FF2B5EF4-FFF2-40B4-BE49-F238E27FC236}">
                <a16:creationId xmlns:a16="http://schemas.microsoft.com/office/drawing/2014/main" id="{44A11F77-CE36-4FBC-A77E-290DDA526CF5}"/>
              </a:ext>
            </a:extLst>
          </p:cNvPr>
          <p:cNvSpPr txBox="1">
            <a:spLocks/>
          </p:cNvSpPr>
          <p:nvPr/>
        </p:nvSpPr>
        <p:spPr>
          <a:xfrm>
            <a:off x="324136" y="154760"/>
            <a:ext cx="11547566" cy="1102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dirty="0">
                <a:solidFill>
                  <a:schemeClr val="accent2"/>
                </a:solidFill>
                <a:latin typeface="Helvetica Neue Medium" panose="02000503000000020004" pitchFamily="2" charset="0"/>
                <a:ea typeface="Helvetica Neue Medium" panose="02000503000000020004" pitchFamily="2" charset="0"/>
                <a:cs typeface="Helvetica Neue Medium" panose="02000503000000020004" pitchFamily="2" charset="0"/>
              </a:rPr>
              <a:t>Locale/internazionale vs </a:t>
            </a:r>
            <a:r>
              <a:rPr lang="it-IT" sz="3600" dirty="0" err="1">
                <a:solidFill>
                  <a:schemeClr val="accent2"/>
                </a:solidFill>
                <a:latin typeface="Helvetica Neue Medium" panose="02000503000000020004" pitchFamily="2" charset="0"/>
                <a:ea typeface="Helvetica Neue Medium" panose="02000503000000020004" pitchFamily="2" charset="0"/>
                <a:cs typeface="Helvetica Neue Medium" panose="02000503000000020004" pitchFamily="2" charset="0"/>
              </a:rPr>
              <a:t>noprofit</a:t>
            </a:r>
            <a:r>
              <a:rPr lang="it-IT" sz="3600" dirty="0">
                <a:solidFill>
                  <a:schemeClr val="accent2"/>
                </a:solidFill>
                <a:latin typeface="Helvetica Neue Medium" panose="02000503000000020004" pitchFamily="2" charset="0"/>
                <a:ea typeface="Helvetica Neue Medium" panose="02000503000000020004" pitchFamily="2" charset="0"/>
                <a:cs typeface="Helvetica Neue Medium" panose="02000503000000020004" pitchFamily="2" charset="0"/>
              </a:rPr>
              <a:t>/commerciale</a:t>
            </a:r>
          </a:p>
        </p:txBody>
      </p:sp>
      <p:sp>
        <p:nvSpPr>
          <p:cNvPr id="16" name="CasellaDiTesto 15">
            <a:extLst>
              <a:ext uri="{FF2B5EF4-FFF2-40B4-BE49-F238E27FC236}">
                <a16:creationId xmlns:a16="http://schemas.microsoft.com/office/drawing/2014/main" id="{2E0C873F-BD82-4601-94BF-1820BB729CA3}"/>
              </a:ext>
            </a:extLst>
          </p:cNvPr>
          <p:cNvSpPr txBox="1"/>
          <p:nvPr/>
        </p:nvSpPr>
        <p:spPr>
          <a:xfrm>
            <a:off x="324136" y="1967061"/>
            <a:ext cx="3653188" cy="32316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2000" b="1" i="0" u="none" strike="noStrike" kern="1200" cap="none" spc="0" normalizeH="0" baseline="0" noProof="0" dirty="0" err="1">
                <a:ln>
                  <a:noFill/>
                </a:ln>
                <a:solidFill>
                  <a:srgbClr val="EE6F40"/>
                </a:solidFill>
                <a:effectLst/>
                <a:uLnTx/>
                <a:uFillTx/>
                <a:latin typeface="Helvetica Neue" panose="02000503000000020004" pitchFamily="2" charset="0"/>
                <a:ea typeface="Helvetica Neue" panose="02000503000000020004" pitchFamily="2" charset="0"/>
                <a:cs typeface="Helvetica Neue" panose="02000503000000020004" pitchFamily="2" charset="0"/>
              </a:rPr>
              <a:t>Autocollocazione</a:t>
            </a:r>
            <a:r>
              <a:rPr kumimoji="0" lang="it-IT" sz="2000" b="1" i="0" u="none" strike="noStrike" kern="1200" cap="none" spc="0" normalizeH="0" baseline="0" noProof="0" dirty="0">
                <a:ln>
                  <a:noFill/>
                </a:ln>
                <a:solidFill>
                  <a:srgbClr val="EE6F40"/>
                </a:solidFill>
                <a:effectLst/>
                <a:uLnTx/>
                <a:uFillTx/>
                <a:latin typeface="Helvetica Neue" panose="02000503000000020004" pitchFamily="2" charset="0"/>
                <a:ea typeface="Helvetica Neue" panose="02000503000000020004" pitchFamily="2" charset="0"/>
                <a:cs typeface="Helvetica Neue" panose="02000503000000020004" pitchFamily="2" charset="0"/>
              </a:rPr>
              <a:t> delle realtà intervistate su due dimensioni</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it-IT" sz="1600" b="1" dirty="0">
              <a:solidFill>
                <a:prstClr val="black"/>
              </a:solidFill>
              <a:latin typeface="Helvetica Neue" panose="02000503000000020004" pitchFamily="2" charset="0"/>
              <a:ea typeface="Helvetica Neue" panose="02000503000000020004" pitchFamily="2" charset="0"/>
              <a:cs typeface="Helvetica Neue" panose="02000503000000020004"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Emerge una </a:t>
            </a:r>
            <a:r>
              <a:rPr kumimoji="0" lang="it-IT" sz="1600" b="1" i="0" u="none" strike="noStrike" kern="1200" cap="none" spc="0" normalizeH="0" baseline="0" noProof="0" dirty="0">
                <a:ln>
                  <a:noFill/>
                </a:ln>
                <a:solidFill>
                  <a:srgbClr val="EE6F40"/>
                </a:solidFill>
                <a:effectLst/>
                <a:uLnTx/>
                <a:uFillTx/>
                <a:latin typeface="Helvetica Neue" panose="02000503000000020004" pitchFamily="2" charset="0"/>
                <a:ea typeface="Helvetica Neue" panose="02000503000000020004" pitchFamily="2" charset="0"/>
                <a:cs typeface="Helvetica Neue" panose="02000503000000020004" pitchFamily="2" charset="0"/>
              </a:rPr>
              <a:t>distribuzione diffusa </a:t>
            </a:r>
            <a:r>
              <a:rPr kumimoji="0" lang="it-IT" sz="1600" b="1" i="0" u="none" strike="noStrike" kern="1200" cap="none" spc="0" normalizeH="0" baseline="0" noProof="0" dirty="0">
                <a:ln>
                  <a:noFill/>
                </a:ln>
                <a:solidFill>
                  <a:prstClr val="black"/>
                </a:solidFill>
                <a:effectLst/>
                <a:uLnTx/>
                <a:uFillTx/>
                <a:latin typeface="Helvetica Neue" panose="02000503000000020004" pitchFamily="2" charset="0"/>
                <a:ea typeface="Helvetica Neue" panose="02000503000000020004" pitchFamily="2" charset="0"/>
                <a:cs typeface="Helvetica Neue" panose="02000503000000020004" pitchFamily="2" charset="0"/>
              </a:rPr>
              <a:t>nello spazio così determinato, una eterogeneità di posizionamento che caratterizza realtà variegate per tipologia, dimensioni e modelli di organizzazione., ma allo stesso tempo fortemente interconnesse e con legami relazionali stabili</a:t>
            </a:r>
            <a:r>
              <a:rPr kumimoji="0" lang="it-IT" sz="1600" i="0" u="none" strike="noStrike" kern="1200" cap="none" spc="0" normalizeH="0" baseline="0" noProof="0" dirty="0">
                <a:ln>
                  <a:noFill/>
                </a:ln>
                <a:solidFill>
                  <a:prstClr val="black"/>
                </a:solidFill>
                <a:effectLst/>
                <a:uLnTx/>
                <a:uFillTx/>
                <a:latin typeface="Nunito Sans" pitchFamily="2" charset="77"/>
              </a:rPr>
              <a:t>.</a:t>
            </a:r>
          </a:p>
        </p:txBody>
      </p:sp>
    </p:spTree>
    <p:extLst>
      <p:ext uri="{BB962C8B-B14F-4D97-AF65-F5344CB8AC3E}">
        <p14:creationId xmlns:p14="http://schemas.microsoft.com/office/powerpoint/2010/main" val="2637321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19F644D5-2B8D-47B8-9BF3-CC9CE76831EA}"/>
              </a:ext>
            </a:extLst>
          </p:cNvPr>
          <p:cNvPicPr>
            <a:picLocks noChangeAspect="1"/>
          </p:cNvPicPr>
          <p:nvPr/>
        </p:nvPicPr>
        <p:blipFill rotWithShape="1">
          <a:blip r:embed="rId2"/>
          <a:srcRect l="22214" t="7716" r="21263" b="5144"/>
          <a:stretch/>
        </p:blipFill>
        <p:spPr>
          <a:xfrm>
            <a:off x="4417017" y="835307"/>
            <a:ext cx="7310230" cy="6022692"/>
          </a:xfrm>
          <a:prstGeom prst="rect">
            <a:avLst/>
          </a:prstGeom>
        </p:spPr>
      </p:pic>
      <p:sp>
        <p:nvSpPr>
          <p:cNvPr id="8" name="Titolo 1">
            <a:extLst>
              <a:ext uri="{FF2B5EF4-FFF2-40B4-BE49-F238E27FC236}">
                <a16:creationId xmlns:a16="http://schemas.microsoft.com/office/drawing/2014/main" id="{C0C91826-4BDA-4875-A622-E561D063954B}"/>
              </a:ext>
            </a:extLst>
          </p:cNvPr>
          <p:cNvSpPr txBox="1">
            <a:spLocks/>
          </p:cNvSpPr>
          <p:nvPr/>
        </p:nvSpPr>
        <p:spPr>
          <a:xfrm>
            <a:off x="463620" y="252714"/>
            <a:ext cx="11547566" cy="1102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dirty="0">
                <a:solidFill>
                  <a:schemeClr val="accent2"/>
                </a:solidFill>
                <a:latin typeface="Helvetica Neue Medium" panose="02000503000000020004" pitchFamily="2" charset="0"/>
                <a:ea typeface="Helvetica Neue Medium" panose="02000503000000020004" pitchFamily="2" charset="0"/>
                <a:cs typeface="Helvetica Neue Medium" panose="02000503000000020004" pitchFamily="2" charset="0"/>
              </a:rPr>
              <a:t>Close-up: le realtà-</a:t>
            </a:r>
            <a:r>
              <a:rPr lang="it-IT" sz="3600" dirty="0" err="1">
                <a:solidFill>
                  <a:schemeClr val="accent2"/>
                </a:solidFill>
                <a:latin typeface="Helvetica Neue Medium" panose="02000503000000020004" pitchFamily="2" charset="0"/>
                <a:ea typeface="Helvetica Neue Medium" panose="02000503000000020004" pitchFamily="2" charset="0"/>
                <a:cs typeface="Helvetica Neue Medium" panose="02000503000000020004" pitchFamily="2" charset="0"/>
              </a:rPr>
              <a:t>hub</a:t>
            </a:r>
            <a:r>
              <a:rPr lang="it-IT" sz="3600" dirty="0">
                <a:solidFill>
                  <a:schemeClr val="accent2"/>
                </a:solidFill>
                <a:latin typeface="Helvetica Neue Medium" panose="02000503000000020004" pitchFamily="2" charset="0"/>
                <a:ea typeface="Helvetica Neue Medium" panose="02000503000000020004" pitchFamily="2" charset="0"/>
                <a:cs typeface="Helvetica Neue Medium" panose="02000503000000020004" pitchFamily="2" charset="0"/>
              </a:rPr>
              <a:t> maggiormente menzionati </a:t>
            </a:r>
          </a:p>
        </p:txBody>
      </p:sp>
      <p:pic>
        <p:nvPicPr>
          <p:cNvPr id="9" name="Segnaposto contenuto 4">
            <a:extLst>
              <a:ext uri="{FF2B5EF4-FFF2-40B4-BE49-F238E27FC236}">
                <a16:creationId xmlns:a16="http://schemas.microsoft.com/office/drawing/2014/main" id="{62169413-1A88-4314-B0CF-DD346211AA53}"/>
              </a:ext>
            </a:extLst>
          </p:cNvPr>
          <p:cNvPicPr>
            <a:picLocks noChangeAspect="1"/>
          </p:cNvPicPr>
          <p:nvPr/>
        </p:nvPicPr>
        <p:blipFill>
          <a:blip r:embed="rId3"/>
          <a:stretch>
            <a:fillRect/>
          </a:stretch>
        </p:blipFill>
        <p:spPr>
          <a:xfrm>
            <a:off x="0" y="5751182"/>
            <a:ext cx="1334813" cy="1106817"/>
          </a:xfrm>
          <a:prstGeom prst="rect">
            <a:avLst/>
          </a:prstGeom>
        </p:spPr>
      </p:pic>
      <p:sp>
        <p:nvSpPr>
          <p:cNvPr id="10" name="Rettangolo 9">
            <a:extLst>
              <a:ext uri="{FF2B5EF4-FFF2-40B4-BE49-F238E27FC236}">
                <a16:creationId xmlns:a16="http://schemas.microsoft.com/office/drawing/2014/main" id="{910DD47D-EDDF-4E22-BA79-7FF86E5BE8A0}"/>
              </a:ext>
            </a:extLst>
          </p:cNvPr>
          <p:cNvSpPr/>
          <p:nvPr/>
        </p:nvSpPr>
        <p:spPr>
          <a:xfrm>
            <a:off x="463620" y="1355177"/>
            <a:ext cx="3779520" cy="4247317"/>
          </a:xfrm>
          <a:prstGeom prst="rect">
            <a:avLst/>
          </a:prstGeom>
        </p:spPr>
        <p:txBody>
          <a:bodyPr wrap="square">
            <a:spAutoFit/>
          </a:bodyPr>
          <a:lstStyle/>
          <a:p>
            <a:pPr algn="just"/>
            <a:r>
              <a:rPr lang="it-IT" b="1" dirty="0">
                <a:latin typeface="Helvetica Neue" panose="02000503000000020004" pitchFamily="2" charset="0"/>
                <a:ea typeface="Helvetica Neue" panose="02000503000000020004" pitchFamily="2" charset="0"/>
                <a:cs typeface="Helvetica Neue" panose="02000503000000020004" pitchFamily="2" charset="0"/>
              </a:rPr>
              <a:t>Una </a:t>
            </a:r>
            <a:r>
              <a:rPr lang="it-IT" b="1" dirty="0">
                <a:solidFill>
                  <a:srgbClr val="EE6F40"/>
                </a:solidFill>
                <a:latin typeface="Helvetica Neue" panose="02000503000000020004" pitchFamily="2" charset="0"/>
                <a:ea typeface="Helvetica Neue" panose="02000503000000020004" pitchFamily="2" charset="0"/>
                <a:cs typeface="Helvetica Neue" panose="02000503000000020004" pitchFamily="2" charset="0"/>
              </a:rPr>
              <a:t>realtà densa </a:t>
            </a:r>
            <a:r>
              <a:rPr lang="it-IT" b="1" dirty="0">
                <a:latin typeface="Helvetica Neue" panose="02000503000000020004" pitchFamily="2" charset="0"/>
                <a:ea typeface="Helvetica Neue" panose="02000503000000020004" pitchFamily="2" charset="0"/>
                <a:cs typeface="Helvetica Neue" panose="02000503000000020004" pitchFamily="2" charset="0"/>
              </a:rPr>
              <a:t>che intreccia </a:t>
            </a:r>
            <a:r>
              <a:rPr lang="it-IT" b="1" dirty="0">
                <a:solidFill>
                  <a:srgbClr val="EE6F40"/>
                </a:solidFill>
                <a:latin typeface="Helvetica Neue" panose="02000503000000020004" pitchFamily="2" charset="0"/>
                <a:ea typeface="Helvetica Neue" panose="02000503000000020004" pitchFamily="2" charset="0"/>
                <a:cs typeface="Helvetica Neue" panose="02000503000000020004" pitchFamily="2" charset="0"/>
              </a:rPr>
              <a:t>relazioni</a:t>
            </a:r>
            <a:r>
              <a:rPr lang="it-IT" b="1" dirty="0">
                <a:latin typeface="Helvetica Neue" panose="02000503000000020004" pitchFamily="2" charset="0"/>
                <a:ea typeface="Helvetica Neue" panose="02000503000000020004" pitchFamily="2" charset="0"/>
                <a:cs typeface="Helvetica Neue" panose="02000503000000020004" pitchFamily="2" charset="0"/>
              </a:rPr>
              <a:t> di diversa natura: sportive, commerciali, sociali e politiche; un </a:t>
            </a:r>
            <a:r>
              <a:rPr lang="it-IT" b="1" dirty="0">
                <a:solidFill>
                  <a:srgbClr val="EE6F40"/>
                </a:solidFill>
                <a:latin typeface="Helvetica Neue" panose="02000503000000020004" pitchFamily="2" charset="0"/>
                <a:ea typeface="Helvetica Neue" panose="02000503000000020004" pitchFamily="2" charset="0"/>
                <a:cs typeface="Helvetica Neue" panose="02000503000000020004" pitchFamily="2" charset="0"/>
              </a:rPr>
              <a:t>tessuto sociale </a:t>
            </a:r>
            <a:r>
              <a:rPr lang="it-IT" b="1" dirty="0">
                <a:latin typeface="Helvetica Neue" panose="02000503000000020004" pitchFamily="2" charset="0"/>
                <a:ea typeface="Helvetica Neue" panose="02000503000000020004" pitchFamily="2" charset="0"/>
                <a:cs typeface="Helvetica Neue" panose="02000503000000020004" pitchFamily="2" charset="0"/>
              </a:rPr>
              <a:t>eterogeneo, dotato di alcuni </a:t>
            </a:r>
            <a:r>
              <a:rPr lang="it-IT" b="1" dirty="0">
                <a:solidFill>
                  <a:srgbClr val="EE6F40"/>
                </a:solidFill>
                <a:latin typeface="Helvetica Neue" panose="02000503000000020004" pitchFamily="2" charset="0"/>
                <a:ea typeface="Helvetica Neue" panose="02000503000000020004" pitchFamily="2" charset="0"/>
                <a:cs typeface="Helvetica Neue" panose="02000503000000020004" pitchFamily="2" charset="0"/>
              </a:rPr>
              <a:t>hub relazionali</a:t>
            </a:r>
            <a:r>
              <a:rPr lang="it-IT" b="1" dirty="0">
                <a:latin typeface="Helvetica Neue" panose="02000503000000020004" pitchFamily="2" charset="0"/>
                <a:ea typeface="Helvetica Neue" panose="02000503000000020004" pitchFamily="2" charset="0"/>
                <a:cs typeface="Helvetica Neue" panose="02000503000000020004" pitchFamily="2" charset="0"/>
              </a:rPr>
              <a:t> maggiormente interconnessi.</a:t>
            </a:r>
          </a:p>
          <a:p>
            <a:pPr algn="just"/>
            <a:endParaRPr lang="it-IT" b="1" dirty="0">
              <a:latin typeface="Helvetica Neue" panose="02000503000000020004" pitchFamily="2" charset="0"/>
              <a:ea typeface="Helvetica Neue" panose="02000503000000020004" pitchFamily="2" charset="0"/>
              <a:cs typeface="Helvetica Neue" panose="02000503000000020004" pitchFamily="2" charset="0"/>
            </a:endParaRPr>
          </a:p>
          <a:p>
            <a:pPr algn="just"/>
            <a:endParaRPr lang="it-IT" b="1" dirty="0">
              <a:latin typeface="Helvetica Neue" panose="02000503000000020004" pitchFamily="2" charset="0"/>
              <a:ea typeface="Helvetica Neue" panose="02000503000000020004" pitchFamily="2" charset="0"/>
              <a:cs typeface="Helvetica Neue" panose="02000503000000020004" pitchFamily="2" charset="0"/>
            </a:endParaRPr>
          </a:p>
          <a:p>
            <a:pPr algn="just"/>
            <a:r>
              <a:rPr lang="it-IT" b="1" dirty="0">
                <a:latin typeface="Helvetica Neue" panose="02000503000000020004" pitchFamily="2" charset="0"/>
                <a:ea typeface="Helvetica Neue" panose="02000503000000020004" pitchFamily="2" charset="0"/>
                <a:cs typeface="Helvetica Neue" panose="02000503000000020004" pitchFamily="2" charset="0"/>
              </a:rPr>
              <a:t>Il ciclismo a Milano è questo:</a:t>
            </a:r>
          </a:p>
          <a:p>
            <a:pPr algn="just"/>
            <a:r>
              <a:rPr lang="it-IT" b="1" dirty="0">
                <a:latin typeface="Helvetica Neue" panose="02000503000000020004" pitchFamily="2" charset="0"/>
                <a:ea typeface="Helvetica Neue" panose="02000503000000020004" pitchFamily="2" charset="0"/>
                <a:cs typeface="Helvetica Neue" panose="02000503000000020004" pitchFamily="2" charset="0"/>
              </a:rPr>
              <a:t>un </a:t>
            </a:r>
            <a:r>
              <a:rPr lang="it-IT" b="1" dirty="0">
                <a:solidFill>
                  <a:srgbClr val="EE6F40"/>
                </a:solidFill>
                <a:latin typeface="Helvetica Neue" panose="02000503000000020004" pitchFamily="2" charset="0"/>
                <a:ea typeface="Helvetica Neue" panose="02000503000000020004" pitchFamily="2" charset="0"/>
                <a:cs typeface="Helvetica Neue" panose="02000503000000020004" pitchFamily="2" charset="0"/>
              </a:rPr>
              <a:t>veicolo</a:t>
            </a:r>
            <a:r>
              <a:rPr lang="it-IT" b="1" dirty="0">
                <a:latin typeface="Helvetica Neue" panose="02000503000000020004" pitchFamily="2" charset="0"/>
                <a:ea typeface="Helvetica Neue" panose="02000503000000020004" pitchFamily="2" charset="0"/>
                <a:cs typeface="Helvetica Neue" panose="02000503000000020004" pitchFamily="2" charset="0"/>
              </a:rPr>
              <a:t> fisico ma soprattutto </a:t>
            </a:r>
            <a:r>
              <a:rPr lang="it-IT" b="1" dirty="0">
                <a:solidFill>
                  <a:srgbClr val="EE6F40"/>
                </a:solidFill>
                <a:latin typeface="Helvetica Neue" panose="02000503000000020004" pitchFamily="2" charset="0"/>
                <a:ea typeface="Helvetica Neue" panose="02000503000000020004" pitchFamily="2" charset="0"/>
                <a:cs typeface="Helvetica Neue" panose="02000503000000020004" pitchFamily="2" charset="0"/>
              </a:rPr>
              <a:t>ideologico</a:t>
            </a:r>
            <a:r>
              <a:rPr lang="it-IT" b="1" dirty="0">
                <a:latin typeface="Helvetica Neue" panose="02000503000000020004" pitchFamily="2" charset="0"/>
                <a:ea typeface="Helvetica Neue" panose="02000503000000020004" pitchFamily="2" charset="0"/>
                <a:cs typeface="Helvetica Neue" panose="02000503000000020004" pitchFamily="2" charset="0"/>
              </a:rPr>
              <a:t> capace di poter diffondere messaggi importanti alla collettività e una </a:t>
            </a:r>
            <a:r>
              <a:rPr lang="it-IT" b="1" dirty="0">
                <a:solidFill>
                  <a:srgbClr val="EE6F40"/>
                </a:solidFill>
                <a:latin typeface="Helvetica Neue" panose="02000503000000020004" pitchFamily="2" charset="0"/>
                <a:ea typeface="Helvetica Neue" panose="02000503000000020004" pitchFamily="2" charset="0"/>
                <a:cs typeface="Helvetica Neue" panose="02000503000000020004" pitchFamily="2" charset="0"/>
              </a:rPr>
              <a:t>visione del futuro </a:t>
            </a:r>
            <a:r>
              <a:rPr lang="it-IT" b="1" dirty="0">
                <a:latin typeface="Helvetica Neue" panose="02000503000000020004" pitchFamily="2" charset="0"/>
                <a:ea typeface="Helvetica Neue" panose="02000503000000020004" pitchFamily="2" charset="0"/>
                <a:cs typeface="Helvetica Neue" panose="02000503000000020004" pitchFamily="2" charset="0"/>
              </a:rPr>
              <a:t>condivisa.</a:t>
            </a:r>
          </a:p>
        </p:txBody>
      </p:sp>
    </p:spTree>
    <p:extLst>
      <p:ext uri="{BB962C8B-B14F-4D97-AF65-F5344CB8AC3E}">
        <p14:creationId xmlns:p14="http://schemas.microsoft.com/office/powerpoint/2010/main" val="3874529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3"/>
          <p:cNvPicPr preferRelativeResize="0"/>
          <p:nvPr/>
        </p:nvPicPr>
        <p:blipFill rotWithShape="1">
          <a:blip r:embed="rId3">
            <a:alphaModFix amt="20000"/>
          </a:blip>
          <a:srcRect/>
          <a:stretch/>
        </p:blipFill>
        <p:spPr>
          <a:xfrm>
            <a:off x="2524336" y="-1"/>
            <a:ext cx="9856199" cy="6522720"/>
          </a:xfrm>
          <a:prstGeom prst="rect">
            <a:avLst/>
          </a:prstGeom>
          <a:noFill/>
          <a:ln>
            <a:noFill/>
          </a:ln>
        </p:spPr>
      </p:pic>
      <p:sp>
        <p:nvSpPr>
          <p:cNvPr id="113" name="Google Shape;113;p3"/>
          <p:cNvSpPr/>
          <p:nvPr/>
        </p:nvSpPr>
        <p:spPr>
          <a:xfrm>
            <a:off x="0" y="-1"/>
            <a:ext cx="4059081" cy="6858001"/>
          </a:xfrm>
          <a:prstGeom prst="rect">
            <a:avLst/>
          </a:prstGeom>
          <a:solidFill>
            <a:srgbClr val="EE6F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4" name="Google Shape;114;p3"/>
          <p:cNvSpPr/>
          <p:nvPr/>
        </p:nvSpPr>
        <p:spPr>
          <a:xfrm>
            <a:off x="1" y="6522720"/>
            <a:ext cx="12192000" cy="33528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5" name="Google Shape;115;p3"/>
          <p:cNvSpPr/>
          <p:nvPr/>
        </p:nvSpPr>
        <p:spPr>
          <a:xfrm>
            <a:off x="0" y="5190308"/>
            <a:ext cx="1672045" cy="1667691"/>
          </a:xfrm>
          <a:prstGeom prst="donut">
            <a:avLst>
              <a:gd name="adj" fmla="val 33349"/>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6" name="Google Shape;116;p3"/>
          <p:cNvSpPr/>
          <p:nvPr/>
        </p:nvSpPr>
        <p:spPr>
          <a:xfrm>
            <a:off x="1301932" y="3139440"/>
            <a:ext cx="1672045" cy="1667691"/>
          </a:xfrm>
          <a:prstGeom prst="donut">
            <a:avLst>
              <a:gd name="adj" fmla="val 33349"/>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7" name="Google Shape;117;p3"/>
          <p:cNvSpPr txBox="1">
            <a:spLocks noGrp="1"/>
          </p:cNvSpPr>
          <p:nvPr>
            <p:ph type="title"/>
          </p:nvPr>
        </p:nvSpPr>
        <p:spPr>
          <a:xfrm>
            <a:off x="4362994" y="318047"/>
            <a:ext cx="7231976" cy="7094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800"/>
              <a:buFont typeface="Helvetica Neue"/>
              <a:buNone/>
            </a:pPr>
            <a:r>
              <a:rPr lang="it-IT" sz="3600" dirty="0">
                <a:latin typeface="Helvetica Neue"/>
                <a:ea typeface="Helvetica Neue"/>
                <a:cs typeface="Helvetica Neue"/>
                <a:sym typeface="Helvetica Neue"/>
              </a:rPr>
              <a:t>Ricerca </a:t>
            </a:r>
            <a:r>
              <a:rPr lang="it-IT" sz="3600" dirty="0" err="1">
                <a:latin typeface="Helvetica Neue"/>
                <a:ea typeface="Helvetica Neue"/>
                <a:cs typeface="Helvetica Neue"/>
                <a:sym typeface="Helvetica Neue"/>
              </a:rPr>
              <a:t>ciclopolis</a:t>
            </a:r>
            <a:r>
              <a:rPr lang="it-IT" sz="3600" dirty="0">
                <a:latin typeface="Helvetica Neue"/>
                <a:ea typeface="Helvetica Neue"/>
                <a:cs typeface="Helvetica Neue"/>
                <a:sym typeface="Helvetica Neue"/>
              </a:rPr>
              <a:t> 2022</a:t>
            </a:r>
            <a:br>
              <a:rPr lang="it-IT" sz="3600" dirty="0">
                <a:latin typeface="Helvetica Neue"/>
                <a:ea typeface="Helvetica Neue"/>
                <a:cs typeface="Helvetica Neue"/>
                <a:sym typeface="Helvetica Neue"/>
              </a:rPr>
            </a:br>
            <a:br>
              <a:rPr lang="it-IT" sz="3600" dirty="0">
                <a:latin typeface="Helvetica Neue"/>
                <a:ea typeface="Helvetica Neue"/>
                <a:cs typeface="Helvetica Neue"/>
                <a:sym typeface="Helvetica Neue"/>
              </a:rPr>
            </a:br>
            <a:br>
              <a:rPr lang="it-IT" sz="3600" dirty="0">
                <a:latin typeface="Helvetica Neue"/>
                <a:ea typeface="Helvetica Neue"/>
                <a:cs typeface="Helvetica Neue"/>
                <a:sym typeface="Helvetica Neue"/>
              </a:rPr>
            </a:br>
            <a:r>
              <a:rPr lang="it-IT" sz="4000" u="sng" dirty="0">
                <a:solidFill>
                  <a:srgbClr val="0000FF"/>
                </a:solidFill>
                <a:effectLst/>
                <a:hlinkClick r:id="rId4"/>
              </a:rPr>
              <a:t>Qui</a:t>
            </a:r>
            <a:r>
              <a:rPr lang="it-IT" sz="4000" dirty="0"/>
              <a:t> le slide di presentazione , </a:t>
            </a:r>
            <a:br>
              <a:rPr lang="it-IT" sz="4000" dirty="0"/>
            </a:br>
            <a:br>
              <a:rPr lang="it-IT" sz="4000" dirty="0"/>
            </a:br>
            <a:br>
              <a:rPr lang="it-IT" sz="4000" dirty="0"/>
            </a:br>
            <a:br>
              <a:rPr lang="it-IT" sz="4000" dirty="0"/>
            </a:br>
            <a:r>
              <a:rPr lang="it-IT" sz="4000" u="sng" dirty="0">
                <a:solidFill>
                  <a:srgbClr val="0000FF"/>
                </a:solidFill>
                <a:effectLst/>
                <a:hlinkClick r:id="rId5"/>
              </a:rPr>
              <a:t>qui</a:t>
            </a:r>
            <a:r>
              <a:rPr lang="it-IT" sz="4000" dirty="0"/>
              <a:t> il riassunto della ricerca.</a:t>
            </a:r>
            <a:br>
              <a:rPr lang="it-IT" sz="4000" dirty="0">
                <a:latin typeface="Helvetica Neue"/>
                <a:ea typeface="Helvetica Neue"/>
                <a:cs typeface="Helvetica Neue"/>
                <a:sym typeface="Helvetica Neue"/>
              </a:rPr>
            </a:br>
            <a:br>
              <a:rPr lang="it-IT" sz="4000" dirty="0">
                <a:latin typeface="Helvetica Neue"/>
                <a:ea typeface="Helvetica Neue"/>
                <a:cs typeface="Helvetica Neue"/>
                <a:sym typeface="Helvetica Neue"/>
              </a:rPr>
            </a:br>
            <a:endParaRPr sz="4000" dirty="0">
              <a:latin typeface="Helvetica Neue"/>
              <a:ea typeface="Helvetica Neue"/>
              <a:cs typeface="Helvetica Neue"/>
              <a:sym typeface="Helvetica Neue"/>
            </a:endParaRPr>
          </a:p>
        </p:txBody>
      </p:sp>
      <p:pic>
        <p:nvPicPr>
          <p:cNvPr id="118" name="Google Shape;118;p3"/>
          <p:cNvPicPr preferRelativeResize="0"/>
          <p:nvPr/>
        </p:nvPicPr>
        <p:blipFill rotWithShape="1">
          <a:blip r:embed="rId6">
            <a:alphaModFix/>
          </a:blip>
          <a:srcRect/>
          <a:stretch/>
        </p:blipFill>
        <p:spPr>
          <a:xfrm>
            <a:off x="0" y="-1"/>
            <a:ext cx="2802980" cy="2756263"/>
          </a:xfrm>
          <a:prstGeom prst="rect">
            <a:avLst/>
          </a:prstGeom>
          <a:noFill/>
          <a:ln>
            <a:noFill/>
          </a:ln>
        </p:spPr>
      </p:pic>
    </p:spTree>
    <p:extLst>
      <p:ext uri="{BB962C8B-B14F-4D97-AF65-F5344CB8AC3E}">
        <p14:creationId xmlns:p14="http://schemas.microsoft.com/office/powerpoint/2010/main" val="3401395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3"/>
          <p:cNvPicPr preferRelativeResize="0"/>
          <p:nvPr/>
        </p:nvPicPr>
        <p:blipFill rotWithShape="1">
          <a:blip r:embed="rId3">
            <a:alphaModFix amt="20000"/>
          </a:blip>
          <a:srcRect/>
          <a:stretch/>
        </p:blipFill>
        <p:spPr>
          <a:xfrm>
            <a:off x="2524336" y="-1"/>
            <a:ext cx="9856199" cy="6522720"/>
          </a:xfrm>
          <a:prstGeom prst="rect">
            <a:avLst/>
          </a:prstGeom>
          <a:noFill/>
          <a:ln>
            <a:noFill/>
          </a:ln>
        </p:spPr>
      </p:pic>
      <p:sp>
        <p:nvSpPr>
          <p:cNvPr id="113" name="Google Shape;113;p3"/>
          <p:cNvSpPr/>
          <p:nvPr/>
        </p:nvSpPr>
        <p:spPr>
          <a:xfrm>
            <a:off x="0" y="-1"/>
            <a:ext cx="4059081" cy="6858001"/>
          </a:xfrm>
          <a:prstGeom prst="rect">
            <a:avLst/>
          </a:prstGeom>
          <a:solidFill>
            <a:srgbClr val="EE6F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4" name="Google Shape;114;p3"/>
          <p:cNvSpPr/>
          <p:nvPr/>
        </p:nvSpPr>
        <p:spPr>
          <a:xfrm>
            <a:off x="1" y="6522720"/>
            <a:ext cx="12192000" cy="33528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5" name="Google Shape;115;p3"/>
          <p:cNvSpPr/>
          <p:nvPr/>
        </p:nvSpPr>
        <p:spPr>
          <a:xfrm>
            <a:off x="0" y="5190308"/>
            <a:ext cx="1672045" cy="1667691"/>
          </a:xfrm>
          <a:prstGeom prst="donut">
            <a:avLst>
              <a:gd name="adj" fmla="val 33349"/>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6" name="Google Shape;116;p3"/>
          <p:cNvSpPr/>
          <p:nvPr/>
        </p:nvSpPr>
        <p:spPr>
          <a:xfrm>
            <a:off x="1301932" y="3139440"/>
            <a:ext cx="1672045" cy="1667691"/>
          </a:xfrm>
          <a:prstGeom prst="donut">
            <a:avLst>
              <a:gd name="adj" fmla="val 33349"/>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7" name="Google Shape;117;p3"/>
          <p:cNvSpPr txBox="1">
            <a:spLocks noGrp="1"/>
          </p:cNvSpPr>
          <p:nvPr>
            <p:ph type="title"/>
          </p:nvPr>
        </p:nvSpPr>
        <p:spPr>
          <a:xfrm>
            <a:off x="4362994" y="318047"/>
            <a:ext cx="7231976" cy="7094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800"/>
              <a:buFont typeface="Helvetica Neue"/>
              <a:buNone/>
            </a:pPr>
            <a:r>
              <a:rPr lang="it-IT" sz="4800" dirty="0">
                <a:latin typeface="Helvetica Neue"/>
                <a:ea typeface="Helvetica Neue"/>
                <a:cs typeface="Helvetica Neue"/>
                <a:sym typeface="Helvetica Neue"/>
              </a:rPr>
              <a:t>Progetti in corso</a:t>
            </a:r>
            <a:br>
              <a:rPr lang="it-IT" sz="3600" dirty="0">
                <a:latin typeface="Helvetica Neue"/>
                <a:ea typeface="Helvetica Neue"/>
                <a:cs typeface="Helvetica Neue"/>
                <a:sym typeface="Helvetica Neue"/>
              </a:rPr>
            </a:br>
            <a:br>
              <a:rPr lang="it-IT" sz="3600" dirty="0">
                <a:latin typeface="Helvetica Neue"/>
                <a:ea typeface="Helvetica Neue"/>
                <a:cs typeface="Helvetica Neue"/>
                <a:sym typeface="Helvetica Neue"/>
              </a:rPr>
            </a:br>
            <a:br>
              <a:rPr lang="it-IT" sz="3600" dirty="0">
                <a:latin typeface="Helvetica Neue"/>
                <a:ea typeface="Helvetica Neue"/>
                <a:cs typeface="Helvetica Neue"/>
                <a:sym typeface="Helvetica Neue"/>
              </a:rPr>
            </a:br>
            <a:endParaRPr sz="3600" dirty="0">
              <a:latin typeface="Helvetica Neue"/>
              <a:ea typeface="Helvetica Neue"/>
              <a:cs typeface="Helvetica Neue"/>
              <a:sym typeface="Helvetica Neue"/>
            </a:endParaRPr>
          </a:p>
        </p:txBody>
      </p:sp>
      <p:pic>
        <p:nvPicPr>
          <p:cNvPr id="118" name="Google Shape;118;p3"/>
          <p:cNvPicPr preferRelativeResize="0"/>
          <p:nvPr/>
        </p:nvPicPr>
        <p:blipFill rotWithShape="1">
          <a:blip r:embed="rId4">
            <a:alphaModFix/>
          </a:blip>
          <a:srcRect/>
          <a:stretch/>
        </p:blipFill>
        <p:spPr>
          <a:xfrm>
            <a:off x="0" y="-1"/>
            <a:ext cx="2802980" cy="2756263"/>
          </a:xfrm>
          <a:prstGeom prst="rect">
            <a:avLst/>
          </a:prstGeom>
          <a:noFill/>
          <a:ln>
            <a:noFill/>
          </a:ln>
        </p:spPr>
      </p:pic>
      <p:sp>
        <p:nvSpPr>
          <p:cNvPr id="119" name="Google Shape;119;p3"/>
          <p:cNvSpPr txBox="1"/>
          <p:nvPr/>
        </p:nvSpPr>
        <p:spPr>
          <a:xfrm>
            <a:off x="4362994" y="1496989"/>
            <a:ext cx="5957740" cy="39702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t-IT" sz="3600" dirty="0">
                <a:solidFill>
                  <a:schemeClr val="dk1"/>
                </a:solidFill>
                <a:latin typeface="Helvetica Neue"/>
                <a:ea typeface="Helvetica Neue"/>
                <a:cs typeface="Helvetica Neue"/>
                <a:sym typeface="Helvetica Neue"/>
              </a:rPr>
              <a:t>Completamento Ciclopolis</a:t>
            </a:r>
            <a:br>
              <a:rPr lang="it-IT" sz="3600" dirty="0">
                <a:solidFill>
                  <a:schemeClr val="dk1"/>
                </a:solidFill>
                <a:latin typeface="Helvetica Neue"/>
                <a:ea typeface="Helvetica Neue"/>
                <a:cs typeface="Helvetica Neue"/>
                <a:sym typeface="Helvetica Neue"/>
              </a:rPr>
            </a:br>
            <a:endParaRPr lang="it-IT" sz="36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3600" dirty="0">
                <a:solidFill>
                  <a:schemeClr val="dk1"/>
                </a:solidFill>
                <a:latin typeface="Helvetica Neue"/>
                <a:ea typeface="Helvetica Neue"/>
                <a:cs typeface="Helvetica Neue"/>
                <a:sym typeface="Helvetica Neue"/>
              </a:rPr>
              <a:t>Ricerca di mercato</a:t>
            </a:r>
            <a:br>
              <a:rPr lang="it-IT" sz="3600" dirty="0">
                <a:solidFill>
                  <a:schemeClr val="dk1"/>
                </a:solidFill>
                <a:latin typeface="Helvetica Neue"/>
                <a:ea typeface="Helvetica Neue"/>
                <a:cs typeface="Helvetica Neue"/>
                <a:sym typeface="Helvetica Neue"/>
              </a:rPr>
            </a:br>
            <a:endParaRPr lang="it-IT" sz="3600" dirty="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it-IT" sz="3600" dirty="0">
                <a:solidFill>
                  <a:schemeClr val="dk1"/>
                </a:solidFill>
                <a:latin typeface="Helvetica Neue"/>
                <a:ea typeface="Helvetica Neue"/>
                <a:cs typeface="Helvetica Neue"/>
                <a:sym typeface="Helvetica Neue"/>
              </a:rPr>
              <a:t>Formazione professionale</a:t>
            </a:r>
            <a:br>
              <a:rPr lang="it-IT" sz="3600" dirty="0">
                <a:solidFill>
                  <a:schemeClr val="dk1"/>
                </a:solidFill>
                <a:latin typeface="Helvetica Neue"/>
                <a:ea typeface="Helvetica Neue"/>
                <a:cs typeface="Helvetica Neue"/>
                <a:sym typeface="Helvetica Neue"/>
              </a:rPr>
            </a:br>
            <a:r>
              <a:rPr lang="it-IT" sz="3600" dirty="0">
                <a:solidFill>
                  <a:schemeClr val="dk1"/>
                </a:solidFill>
                <a:latin typeface="Helvetica Neue"/>
                <a:ea typeface="Helvetica Neue"/>
                <a:cs typeface="Helvetica Neue"/>
                <a:sym typeface="Helvetica Neue"/>
              </a:rPr>
              <a:t>Milano Bike City 2023</a:t>
            </a:r>
            <a:endParaRPr dirty="0"/>
          </a:p>
          <a:p>
            <a:pPr marL="0" marR="0" lvl="0" indent="0" algn="l" rtl="0">
              <a:spcBef>
                <a:spcPts val="0"/>
              </a:spcBef>
              <a:spcAft>
                <a:spcPts val="0"/>
              </a:spcAft>
              <a:buNone/>
            </a:pPr>
            <a:endParaRPr sz="3600" dirty="0">
              <a:solidFill>
                <a:schemeClr val="dk1"/>
              </a:solidFill>
              <a:latin typeface="Helvetica Neue"/>
              <a:ea typeface="Helvetica Neue"/>
              <a:cs typeface="Helvetica Neue"/>
              <a:sym typeface="Helvetica Neu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fade">
                                      <p:cBhvr>
                                        <p:cTn id="7" dur="500"/>
                                        <p:tgtEl>
                                          <p:spTgt spid="1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9">
                                            <p:txEl>
                                              <p:pRg st="1" end="1"/>
                                            </p:txEl>
                                          </p:spTgt>
                                        </p:tgtEl>
                                        <p:attrNameLst>
                                          <p:attrName>style.visibility</p:attrName>
                                        </p:attrNameLst>
                                      </p:cBhvr>
                                      <p:to>
                                        <p:strVal val="visible"/>
                                      </p:to>
                                    </p:set>
                                    <p:animEffect transition="in" filter="fade">
                                      <p:cBhvr>
                                        <p:cTn id="12" dur="500"/>
                                        <p:tgtEl>
                                          <p:spTgt spid="1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
                                            <p:txEl>
                                              <p:pRg st="2" end="2"/>
                                            </p:txEl>
                                          </p:spTgt>
                                        </p:tgtEl>
                                        <p:attrNameLst>
                                          <p:attrName>style.visibility</p:attrName>
                                        </p:attrNameLst>
                                      </p:cBhvr>
                                      <p:to>
                                        <p:strVal val="visible"/>
                                      </p:to>
                                    </p:set>
                                    <p:animEffect transition="in" filter="fade">
                                      <p:cBhvr>
                                        <p:cTn id="17" dur="500"/>
                                        <p:tgtEl>
                                          <p:spTgt spid="1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it-IT"/>
              <a:t>ringraziamenti</a:t>
            </a:r>
            <a:endParaRPr/>
          </a:p>
        </p:txBody>
      </p:sp>
      <p:sp>
        <p:nvSpPr>
          <p:cNvPr id="125" name="Google Shape;125;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fontScale="40000" lnSpcReduction="20000"/>
          </a:bodyPr>
          <a:lstStyle/>
          <a:p>
            <a:pPr marL="228600" lvl="0" indent="-228600" algn="l" rtl="0">
              <a:lnSpc>
                <a:spcPct val="90000"/>
              </a:lnSpc>
              <a:spcBef>
                <a:spcPts val="0"/>
              </a:spcBef>
              <a:spcAft>
                <a:spcPts val="0"/>
              </a:spcAft>
              <a:buClr>
                <a:schemeClr val="dk1"/>
              </a:buClr>
              <a:buSzPct val="100000"/>
              <a:buChar char="•"/>
            </a:pPr>
            <a:r>
              <a:rPr lang="it-IT"/>
              <a:t>Sottosopra Comunicazione</a:t>
            </a:r>
            <a:endParaRPr/>
          </a:p>
          <a:p>
            <a:pPr marL="228600" lvl="0" indent="-228600" algn="l" rtl="0">
              <a:lnSpc>
                <a:spcPct val="90000"/>
              </a:lnSpc>
              <a:spcBef>
                <a:spcPts val="1000"/>
              </a:spcBef>
              <a:spcAft>
                <a:spcPts val="0"/>
              </a:spcAft>
              <a:buClr>
                <a:schemeClr val="dk1"/>
              </a:buClr>
              <a:buSzPct val="100000"/>
              <a:buChar char="•"/>
            </a:pPr>
            <a:r>
              <a:rPr lang="it-IT"/>
              <a:t>Milano bicycle coalition</a:t>
            </a:r>
            <a:endParaRPr/>
          </a:p>
          <a:p>
            <a:pPr marL="228600" lvl="0" indent="-228600" algn="l" rtl="0">
              <a:lnSpc>
                <a:spcPct val="90000"/>
              </a:lnSpc>
              <a:spcBef>
                <a:spcPts val="1000"/>
              </a:spcBef>
              <a:spcAft>
                <a:spcPts val="0"/>
              </a:spcAft>
              <a:buClr>
                <a:schemeClr val="dk1"/>
              </a:buClr>
              <a:buSzPct val="100000"/>
              <a:buChar char="•"/>
            </a:pPr>
            <a:r>
              <a:rPr lang="it-IT"/>
              <a:t>Bicilive</a:t>
            </a:r>
            <a:endParaRPr/>
          </a:p>
          <a:p>
            <a:pPr marL="228600" lvl="0" indent="-228600" algn="l" rtl="0">
              <a:lnSpc>
                <a:spcPct val="90000"/>
              </a:lnSpc>
              <a:spcBef>
                <a:spcPts val="1000"/>
              </a:spcBef>
              <a:spcAft>
                <a:spcPts val="0"/>
              </a:spcAft>
              <a:buClr>
                <a:schemeClr val="dk1"/>
              </a:buClr>
              <a:buSzPct val="100000"/>
              <a:buChar char="•"/>
            </a:pPr>
            <a:r>
              <a:rPr lang="it-IT"/>
              <a:t>Bicicapace</a:t>
            </a:r>
            <a:endParaRPr/>
          </a:p>
          <a:p>
            <a:pPr marL="228600" lvl="0" indent="-228600" algn="l" rtl="0">
              <a:lnSpc>
                <a:spcPct val="90000"/>
              </a:lnSpc>
              <a:spcBef>
                <a:spcPts val="1000"/>
              </a:spcBef>
              <a:spcAft>
                <a:spcPts val="0"/>
              </a:spcAft>
              <a:buClr>
                <a:schemeClr val="dk1"/>
              </a:buClr>
              <a:buSzPct val="100000"/>
              <a:buChar char="•"/>
            </a:pPr>
            <a:r>
              <a:rPr lang="it-IT"/>
              <a:t>Cicli Brera</a:t>
            </a:r>
            <a:endParaRPr/>
          </a:p>
          <a:p>
            <a:pPr marL="228600" lvl="0" indent="-228600" algn="l" rtl="0">
              <a:lnSpc>
                <a:spcPct val="90000"/>
              </a:lnSpc>
              <a:spcBef>
                <a:spcPts val="1000"/>
              </a:spcBef>
              <a:spcAft>
                <a:spcPts val="0"/>
              </a:spcAft>
              <a:buClr>
                <a:schemeClr val="dk1"/>
              </a:buClr>
              <a:buSzPct val="100000"/>
              <a:buChar char="•"/>
            </a:pPr>
            <a:r>
              <a:rPr lang="it-IT"/>
              <a:t>Ciclica</a:t>
            </a:r>
            <a:endParaRPr/>
          </a:p>
          <a:p>
            <a:pPr marL="228600" lvl="0" indent="-228600" algn="l" rtl="0">
              <a:lnSpc>
                <a:spcPct val="90000"/>
              </a:lnSpc>
              <a:spcBef>
                <a:spcPts val="1000"/>
              </a:spcBef>
              <a:spcAft>
                <a:spcPts val="0"/>
              </a:spcAft>
              <a:buClr>
                <a:schemeClr val="dk1"/>
              </a:buClr>
              <a:buSzPct val="100000"/>
              <a:buChar char="•"/>
            </a:pPr>
            <a:r>
              <a:rPr lang="it-IT"/>
              <a:t>Legambiente</a:t>
            </a:r>
            <a:endParaRPr/>
          </a:p>
          <a:p>
            <a:pPr marL="228600" lvl="0" indent="-228600" algn="l" rtl="0">
              <a:lnSpc>
                <a:spcPct val="90000"/>
              </a:lnSpc>
              <a:spcBef>
                <a:spcPts val="1000"/>
              </a:spcBef>
              <a:spcAft>
                <a:spcPts val="0"/>
              </a:spcAft>
              <a:buClr>
                <a:schemeClr val="dk1"/>
              </a:buClr>
              <a:buSzPct val="100000"/>
              <a:buChar char="•"/>
            </a:pPr>
            <a:r>
              <a:rPr lang="it-IT"/>
              <a:t>Mandelli</a:t>
            </a:r>
            <a:endParaRPr/>
          </a:p>
          <a:p>
            <a:pPr marL="228600" lvl="0" indent="-228600" algn="l" rtl="0">
              <a:lnSpc>
                <a:spcPct val="90000"/>
              </a:lnSpc>
              <a:spcBef>
                <a:spcPts val="1000"/>
              </a:spcBef>
              <a:spcAft>
                <a:spcPts val="0"/>
              </a:spcAft>
              <a:buClr>
                <a:schemeClr val="dk1"/>
              </a:buClr>
              <a:buSzPct val="100000"/>
              <a:buChar char="•"/>
            </a:pPr>
            <a:r>
              <a:rPr lang="it-IT"/>
              <a:t>Tucano Urbano</a:t>
            </a:r>
            <a:endParaRPr/>
          </a:p>
          <a:p>
            <a:pPr marL="228600" lvl="0" indent="-228600" algn="l" rtl="0">
              <a:lnSpc>
                <a:spcPct val="90000"/>
              </a:lnSpc>
              <a:spcBef>
                <a:spcPts val="1000"/>
              </a:spcBef>
              <a:spcAft>
                <a:spcPts val="0"/>
              </a:spcAft>
              <a:buClr>
                <a:schemeClr val="dk1"/>
              </a:buClr>
              <a:buSzPct val="100000"/>
              <a:buChar char="•"/>
            </a:pPr>
            <a:r>
              <a:rPr lang="it-IT"/>
              <a:t>Tenways</a:t>
            </a:r>
            <a:endParaRPr/>
          </a:p>
          <a:p>
            <a:pPr marL="228600" lvl="0" indent="-228600" algn="l" rtl="0">
              <a:lnSpc>
                <a:spcPct val="90000"/>
              </a:lnSpc>
              <a:spcBef>
                <a:spcPts val="1000"/>
              </a:spcBef>
              <a:spcAft>
                <a:spcPts val="0"/>
              </a:spcAft>
              <a:buClr>
                <a:schemeClr val="dk1"/>
              </a:buClr>
              <a:buSzPct val="100000"/>
              <a:buChar char="•"/>
            </a:pPr>
            <a:r>
              <a:rPr lang="it-IT"/>
              <a:t>Tapeless Film</a:t>
            </a:r>
            <a:endParaRPr/>
          </a:p>
          <a:p>
            <a:pPr marL="228600" lvl="0" indent="-228600" algn="l" rtl="0">
              <a:lnSpc>
                <a:spcPct val="90000"/>
              </a:lnSpc>
              <a:spcBef>
                <a:spcPts val="1000"/>
              </a:spcBef>
              <a:spcAft>
                <a:spcPts val="0"/>
              </a:spcAft>
              <a:buClr>
                <a:schemeClr val="dk1"/>
              </a:buClr>
              <a:buSzPct val="100000"/>
              <a:buChar char="•"/>
            </a:pPr>
            <a:r>
              <a:rPr lang="it-IT"/>
              <a:t>Quartin / La bottega del vignaiolo</a:t>
            </a:r>
            <a:endParaRPr/>
          </a:p>
          <a:p>
            <a:pPr marL="228600" lvl="0" indent="-228600" algn="l" rtl="0">
              <a:lnSpc>
                <a:spcPct val="90000"/>
              </a:lnSpc>
              <a:spcBef>
                <a:spcPts val="1000"/>
              </a:spcBef>
              <a:spcAft>
                <a:spcPts val="0"/>
              </a:spcAft>
              <a:buClr>
                <a:schemeClr val="dk1"/>
              </a:buClr>
              <a:buSzPct val="100000"/>
              <a:buChar char="•"/>
            </a:pPr>
            <a:r>
              <a:rPr lang="it-IT"/>
              <a:t>Vegamore</a:t>
            </a:r>
            <a:endParaRPr/>
          </a:p>
          <a:p>
            <a:pPr marL="228600" lvl="0" indent="-228600" algn="l" rtl="0">
              <a:lnSpc>
                <a:spcPct val="90000"/>
              </a:lnSpc>
              <a:spcBef>
                <a:spcPts val="1000"/>
              </a:spcBef>
              <a:spcAft>
                <a:spcPts val="0"/>
              </a:spcAft>
              <a:buClr>
                <a:schemeClr val="dk1"/>
              </a:buClr>
              <a:buSzPct val="100000"/>
              <a:buChar char="•"/>
            </a:pPr>
            <a:r>
              <a:rPr lang="it-IT"/>
              <a:t>Zehus</a:t>
            </a:r>
            <a:endParaRPr/>
          </a:p>
          <a:p>
            <a:pPr marL="228600" lvl="0" indent="-157480" algn="l" rtl="0">
              <a:lnSpc>
                <a:spcPct val="90000"/>
              </a:lnSpc>
              <a:spcBef>
                <a:spcPts val="1000"/>
              </a:spcBef>
              <a:spcAft>
                <a:spcPts val="0"/>
              </a:spcAft>
              <a:buClr>
                <a:schemeClr val="dk1"/>
              </a:buClr>
              <a:buSzPct val="100000"/>
              <a:buNone/>
            </a:pPr>
            <a:endParaRPr/>
          </a:p>
          <a:p>
            <a:pPr marL="228600" lvl="0" indent="-228600" algn="l" rtl="0">
              <a:lnSpc>
                <a:spcPct val="90000"/>
              </a:lnSpc>
              <a:spcBef>
                <a:spcPts val="1000"/>
              </a:spcBef>
              <a:spcAft>
                <a:spcPts val="0"/>
              </a:spcAft>
              <a:buClr>
                <a:schemeClr val="dk1"/>
              </a:buClr>
              <a:buSzPct val="100000"/>
              <a:buChar char="•"/>
            </a:pPr>
            <a:r>
              <a:rPr lang="it-IT"/>
              <a:t>Edoardo Guerzoni, Irene Marchesi, Fabio Giussani, Carlotta Centimeri,  Alessia Pardi, Ahsaas Tarwani, Doda Blerta Matteo Pietripaoli, prof.ri Paolo Bozzuto , Fabio Manfredini e Sandro Balducci, Elena Milazzo, Anna Piccini, Daniele Gentili, Chiara Sofisti, Gabriele Balducci, Anna Della Bella, Adelina Gerosa, Maurizio Baruffaldi, Alberto Nigro, Francesco Quaggiotto, Matia Bonato, Giovanni Morozzo, Francesco Fanfani, Giancarlo Brunelli, Federico Del Prete, Marco Mazzei, Andrea Franchini, Paolo Manfredi, Nausicaa Pezzoni, Alessio Matera, Barbara Bonori, Saverio Galardi Reggello, Giovanni Aloisi</a:t>
            </a:r>
            <a:endParaRPr/>
          </a:p>
        </p:txBody>
      </p:sp>
      <p:pic>
        <p:nvPicPr>
          <p:cNvPr id="126" name="Google Shape;126;p4"/>
          <p:cNvPicPr preferRelativeResize="0"/>
          <p:nvPr/>
        </p:nvPicPr>
        <p:blipFill>
          <a:blip r:embed="rId3">
            <a:alphaModFix/>
          </a:blip>
          <a:stretch>
            <a:fillRect/>
          </a:stretch>
        </p:blipFill>
        <p:spPr>
          <a:xfrm>
            <a:off x="3374150" y="1825625"/>
            <a:ext cx="7979652" cy="3324850"/>
          </a:xfrm>
          <a:prstGeom prst="rect">
            <a:avLst/>
          </a:prstGeom>
          <a:noFill/>
          <a:ln>
            <a:noFill/>
          </a:ln>
        </p:spPr>
      </p:pic>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462</Words>
  <Application>Microsoft Office PowerPoint</Application>
  <PresentationFormat>Widescreen</PresentationFormat>
  <Paragraphs>58</Paragraphs>
  <Slides>9</Slides>
  <Notes>5</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9</vt:i4>
      </vt:variant>
    </vt:vector>
  </HeadingPairs>
  <TitlesOfParts>
    <vt:vector size="16" baseType="lpstr">
      <vt:lpstr>Calibri</vt:lpstr>
      <vt:lpstr>Nunito Sans</vt:lpstr>
      <vt:lpstr>Avenir Next Heavy</vt:lpstr>
      <vt:lpstr>Arial</vt:lpstr>
      <vt:lpstr>Helvetica Neue</vt:lpstr>
      <vt:lpstr>Helvetica Neue Medium</vt:lpstr>
      <vt:lpstr>Tema di Office</vt:lpstr>
      <vt:lpstr>partecipanti ciclopolis 2023 (oggi)</vt:lpstr>
      <vt:lpstr>Ciclopolis 2021 – il documentario</vt:lpstr>
      <vt:lpstr>Presentazione standard di PowerPoint</vt:lpstr>
      <vt:lpstr>Presentazione standard di PowerPoint</vt:lpstr>
      <vt:lpstr>Presentazione standard di PowerPoint</vt:lpstr>
      <vt:lpstr>Presentazione standard di PowerPoint</vt:lpstr>
      <vt:lpstr>Ricerca ciclopolis 2022   Qui le slide di presentazione ,     qui il riassunto della ricerca.  </vt:lpstr>
      <vt:lpstr>Progetti in corso   </vt:lpstr>
      <vt:lpstr>ringraziamenti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partecipanti ciclopolis 2023 (oggi)</dc:title>
  <dc:creator>Davide Maggi</dc:creator>
  <cp:lastModifiedBy>Davide Maggi</cp:lastModifiedBy>
  <cp:revision>1</cp:revision>
  <dcterms:created xsi:type="dcterms:W3CDTF">2022-11-16T23:02:56Z</dcterms:created>
  <dcterms:modified xsi:type="dcterms:W3CDTF">2022-11-23T10:54:20Z</dcterms:modified>
</cp:coreProperties>
</file>