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6" r:id="rId5"/>
  </p:sldMasterIdLst>
  <p:notesMasterIdLst>
    <p:notesMasterId r:id="rId24"/>
  </p:notesMasterIdLst>
  <p:handoutMasterIdLst>
    <p:handoutMasterId r:id="rId25"/>
  </p:handoutMasterIdLst>
  <p:sldIdLst>
    <p:sldId id="256" r:id="rId6"/>
    <p:sldId id="258" r:id="rId7"/>
    <p:sldId id="285" r:id="rId8"/>
    <p:sldId id="275" r:id="rId9"/>
    <p:sldId id="276" r:id="rId10"/>
    <p:sldId id="277" r:id="rId11"/>
    <p:sldId id="278" r:id="rId12"/>
    <p:sldId id="279" r:id="rId13"/>
    <p:sldId id="286" r:id="rId14"/>
    <p:sldId id="281" r:id="rId15"/>
    <p:sldId id="282" r:id="rId16"/>
    <p:sldId id="283" r:id="rId17"/>
    <p:sldId id="273" r:id="rId18"/>
    <p:sldId id="268" r:id="rId19"/>
    <p:sldId id="271" r:id="rId20"/>
    <p:sldId id="284" r:id="rId21"/>
    <p:sldId id="265" r:id="rId22"/>
    <p:sldId id="270" r:id="rId2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7FBB"/>
    <a:srgbClr val="FF3300"/>
    <a:srgbClr val="00111F"/>
    <a:srgbClr val="0066CC"/>
    <a:srgbClr val="F7F1E4"/>
    <a:srgbClr val="B8D3E8"/>
    <a:srgbClr val="197DCE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91" autoAdjust="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39FB0DB-6E14-4D38-930B-E188F6E13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6DB5971-2675-487B-9E88-02DB3F19D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6720AE6-2B35-47CB-850C-3AC844FF62C2}" type="datetime1">
              <a:rPr lang="it-IT" smtClean="0"/>
              <a:t>30/03/2022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98F2125-3128-41A1-8437-EB29536F4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63736B-7E4B-4A53-8310-E0970E67F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4B18F8-B739-4178-8D2D-879F4A27DC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9070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5AA8ABB-0B62-4320-A17B-7A272518BECD}" type="datetime1">
              <a:rPr lang="it-IT" noProof="0" smtClean="0"/>
              <a:t>30/03/2022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074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63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592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345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156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904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904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819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605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14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156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9446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immagine 20">
            <a:extLst>
              <a:ext uri="{FF2B5EF4-FFF2-40B4-BE49-F238E27FC236}">
                <a16:creationId xmlns:a16="http://schemas.microsoft.com/office/drawing/2014/main" id="{5230445E-A660-448A-B4DC-782AD0E5DA6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2" name="Elemento grafico 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it-IT" noProof="0"/>
              <a:t> </a:t>
            </a:r>
          </a:p>
        </p:txBody>
      </p:sp>
      <p:sp>
        <p:nvSpPr>
          <p:cNvPr id="26" name="Titolo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 rtlCol="0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TITOLO</a:t>
            </a:r>
            <a:br>
              <a:rPr lang="it-IT" noProof="0"/>
            </a:br>
            <a:r>
              <a:rPr lang="it-IT" noProof="0"/>
              <a:t>PRESENTAZIONE</a:t>
            </a:r>
          </a:p>
        </p:txBody>
      </p:sp>
      <p:sp>
        <p:nvSpPr>
          <p:cNvPr id="27" name="Segnaposto testo 14">
            <a:extLst>
              <a:ext uri="{FF2B5EF4-FFF2-40B4-BE49-F238E27FC236}">
                <a16:creationId xmlns:a16="http://schemas.microsoft.com/office/drawing/2014/main" id="{A4843534-A750-4D01-BC62-26CD9AEA6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0021" y="3773554"/>
            <a:ext cx="10090287" cy="1101897"/>
          </a:xfrm>
        </p:spPr>
        <p:txBody>
          <a:bodyPr rtlCol="0">
            <a:noAutofit/>
          </a:bodyPr>
          <a:lstStyle>
            <a:lvl1pPr marL="0" indent="0" algn="l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Slogan</a:t>
            </a:r>
            <a:br>
              <a:rPr lang="it-IT" noProof="0"/>
            </a:br>
            <a:r>
              <a:rPr lang="it-IT" noProof="0"/>
              <a:t>presentazione</a:t>
            </a:r>
          </a:p>
        </p:txBody>
      </p:sp>
      <p:sp>
        <p:nvSpPr>
          <p:cNvPr id="29" name="Segnaposto testo 26">
            <a:extLst>
              <a:ext uri="{FF2B5EF4-FFF2-40B4-BE49-F238E27FC236}">
                <a16:creationId xmlns:a16="http://schemas.microsoft.com/office/drawing/2014/main" id="{F8E7B25A-0A4A-430B-903E-76193E295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021" y="5451784"/>
            <a:ext cx="4367531" cy="324417"/>
          </a:xfrm>
        </p:spPr>
        <p:txBody>
          <a:bodyPr rtlCol="0">
            <a:noAutofit/>
          </a:bodyPr>
          <a:lstStyle>
            <a:lvl1pPr marL="0" indent="0" algn="l">
              <a:buNone/>
              <a:defRPr sz="2200" b="1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it-IT" noProof="0"/>
              <a:t>20XX</a:t>
            </a:r>
          </a:p>
        </p:txBody>
      </p:sp>
      <p:sp>
        <p:nvSpPr>
          <p:cNvPr id="30" name="Segnaposto testo 26">
            <a:extLst>
              <a:ext uri="{FF2B5EF4-FFF2-40B4-BE49-F238E27FC236}">
                <a16:creationId xmlns:a16="http://schemas.microsoft.com/office/drawing/2014/main" id="{B88F3A2A-BD60-4F82-8064-8B157AF4DD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0021" y="5105536"/>
            <a:ext cx="4367531" cy="324417"/>
          </a:xfrm>
        </p:spPr>
        <p:txBody>
          <a:bodyPr rtlCol="0">
            <a:no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it-IT" noProof="0"/>
              <a:t>Mese</a:t>
            </a:r>
          </a:p>
        </p:txBody>
      </p:sp>
    </p:spTree>
    <p:extLst>
      <p:ext uri="{BB962C8B-B14F-4D97-AF65-F5344CB8AC3E}">
        <p14:creationId xmlns:p14="http://schemas.microsoft.com/office/powerpoint/2010/main" val="376836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ringrazi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egnaposto immagine 32">
            <a:extLst>
              <a:ext uri="{FF2B5EF4-FFF2-40B4-BE49-F238E27FC236}">
                <a16:creationId xmlns:a16="http://schemas.microsoft.com/office/drawing/2014/main" id="{88BA6D96-EFE3-4743-8FB5-544E9692D11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" y="0"/>
            <a:ext cx="9155429" cy="6858000"/>
          </a:xfrm>
          <a:custGeom>
            <a:avLst/>
            <a:gdLst>
              <a:gd name="connsiteX0" fmla="*/ 5490209 w 9155429"/>
              <a:gd name="connsiteY0" fmla="*/ 3511550 h 6858000"/>
              <a:gd name="connsiteX1" fmla="*/ 6979919 w 9155429"/>
              <a:gd name="connsiteY1" fmla="*/ 3511550 h 6858000"/>
              <a:gd name="connsiteX2" fmla="*/ 5541009 w 9155429"/>
              <a:gd name="connsiteY2" fmla="*/ 6858000 h 6858000"/>
              <a:gd name="connsiteX3" fmla="*/ 4050029 w 9155429"/>
              <a:gd name="connsiteY3" fmla="*/ 6858000 h 6858000"/>
              <a:gd name="connsiteX4" fmla="*/ 0 w 9155429"/>
              <a:gd name="connsiteY4" fmla="*/ 3511550 h 6858000"/>
              <a:gd name="connsiteX5" fmla="*/ 2444750 w 9155429"/>
              <a:gd name="connsiteY5" fmla="*/ 3511550 h 6858000"/>
              <a:gd name="connsiteX6" fmla="*/ 1004570 w 9155429"/>
              <a:gd name="connsiteY6" fmla="*/ 6858000 h 6858000"/>
              <a:gd name="connsiteX7" fmla="*/ 0 w 9155429"/>
              <a:gd name="connsiteY7" fmla="*/ 6858000 h 6858000"/>
              <a:gd name="connsiteX8" fmla="*/ 7001509 w 9155429"/>
              <a:gd name="connsiteY8" fmla="*/ 1 h 6858000"/>
              <a:gd name="connsiteX9" fmla="*/ 8491219 w 9155429"/>
              <a:gd name="connsiteY9" fmla="*/ 1 h 6858000"/>
              <a:gd name="connsiteX10" fmla="*/ 7051039 w 9155429"/>
              <a:gd name="connsiteY10" fmla="*/ 3346450 h 6858000"/>
              <a:gd name="connsiteX11" fmla="*/ 5561329 w 9155429"/>
              <a:gd name="connsiteY11" fmla="*/ 3346450 h 6858000"/>
              <a:gd name="connsiteX12" fmla="*/ 8722359 w 9155429"/>
              <a:gd name="connsiteY12" fmla="*/ 0 h 6858000"/>
              <a:gd name="connsiteX13" fmla="*/ 9155429 w 9155429"/>
              <a:gd name="connsiteY13" fmla="*/ 0 h 6858000"/>
              <a:gd name="connsiteX14" fmla="*/ 6203949 w 9155429"/>
              <a:gd name="connsiteY14" fmla="*/ 6858000 h 6858000"/>
              <a:gd name="connsiteX15" fmla="*/ 5772149 w 9155429"/>
              <a:gd name="connsiteY15" fmla="*/ 6858000 h 6858000"/>
              <a:gd name="connsiteX16" fmla="*/ 4190999 w 9155429"/>
              <a:gd name="connsiteY16" fmla="*/ 0 h 6858000"/>
              <a:gd name="connsiteX17" fmla="*/ 6753859 w 9155429"/>
              <a:gd name="connsiteY17" fmla="*/ 0 h 6858000"/>
              <a:gd name="connsiteX18" fmla="*/ 3802379 w 9155429"/>
              <a:gd name="connsiteY18" fmla="*/ 6858000 h 6858000"/>
              <a:gd name="connsiteX19" fmla="*/ 1239520 w 9155429"/>
              <a:gd name="connsiteY19" fmla="*/ 6858000 h 6858000"/>
              <a:gd name="connsiteX20" fmla="*/ 0 w 9155429"/>
              <a:gd name="connsiteY20" fmla="*/ 0 h 6858000"/>
              <a:gd name="connsiteX21" fmla="*/ 3956050 w 9155429"/>
              <a:gd name="connsiteY21" fmla="*/ 0 h 6858000"/>
              <a:gd name="connsiteX22" fmla="*/ 2515869 w 9155429"/>
              <a:gd name="connsiteY22" fmla="*/ 3346450 h 6858000"/>
              <a:gd name="connsiteX23" fmla="*/ 0 w 9155429"/>
              <a:gd name="connsiteY23" fmla="*/ 3346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429" h="6858000">
                <a:moveTo>
                  <a:pt x="5490209" y="3511550"/>
                </a:moveTo>
                <a:lnTo>
                  <a:pt x="6979919" y="3511550"/>
                </a:lnTo>
                <a:lnTo>
                  <a:pt x="5541009" y="6858000"/>
                </a:lnTo>
                <a:lnTo>
                  <a:pt x="4050029" y="6858000"/>
                </a:lnTo>
                <a:close/>
                <a:moveTo>
                  <a:pt x="0" y="3511550"/>
                </a:moveTo>
                <a:lnTo>
                  <a:pt x="2444750" y="3511550"/>
                </a:lnTo>
                <a:lnTo>
                  <a:pt x="1004570" y="6858000"/>
                </a:lnTo>
                <a:lnTo>
                  <a:pt x="0" y="6858000"/>
                </a:lnTo>
                <a:close/>
                <a:moveTo>
                  <a:pt x="7001509" y="1"/>
                </a:moveTo>
                <a:lnTo>
                  <a:pt x="8491219" y="1"/>
                </a:lnTo>
                <a:lnTo>
                  <a:pt x="7051039" y="3346450"/>
                </a:lnTo>
                <a:lnTo>
                  <a:pt x="5561329" y="3346450"/>
                </a:lnTo>
                <a:close/>
                <a:moveTo>
                  <a:pt x="8722359" y="0"/>
                </a:moveTo>
                <a:lnTo>
                  <a:pt x="9155429" y="0"/>
                </a:lnTo>
                <a:lnTo>
                  <a:pt x="6203949" y="6858000"/>
                </a:lnTo>
                <a:lnTo>
                  <a:pt x="5772149" y="6858000"/>
                </a:lnTo>
                <a:close/>
                <a:moveTo>
                  <a:pt x="4190999" y="0"/>
                </a:moveTo>
                <a:lnTo>
                  <a:pt x="6753859" y="0"/>
                </a:lnTo>
                <a:lnTo>
                  <a:pt x="3802379" y="6858000"/>
                </a:lnTo>
                <a:lnTo>
                  <a:pt x="1239520" y="6858000"/>
                </a:lnTo>
                <a:close/>
                <a:moveTo>
                  <a:pt x="0" y="0"/>
                </a:moveTo>
                <a:lnTo>
                  <a:pt x="3956050" y="0"/>
                </a:lnTo>
                <a:lnTo>
                  <a:pt x="2515869" y="3346450"/>
                </a:lnTo>
                <a:lnTo>
                  <a:pt x="0" y="33464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4" name="Elemento grafico 19">
            <a:extLst>
              <a:ext uri="{FF2B5EF4-FFF2-40B4-BE49-F238E27FC236}">
                <a16:creationId xmlns:a16="http://schemas.microsoft.com/office/drawing/2014/main" id="{97347B99-304D-468D-B6F0-9D59E6077A64}"/>
              </a:ext>
            </a:extLst>
          </p:cNvPr>
          <p:cNvSpPr/>
          <p:nvPr userDrawn="1"/>
        </p:nvSpPr>
        <p:spPr>
          <a:xfrm flipH="1">
            <a:off x="9004387" y="3285679"/>
            <a:ext cx="3191256" cy="146304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it-IT" noProof="0"/>
              <a:t> </a:t>
            </a: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BB615286-AF88-4751-9BF6-3F030092F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2372" y="973512"/>
            <a:ext cx="4183939" cy="2281355"/>
          </a:xfrm>
        </p:spPr>
        <p:txBody>
          <a:bodyPr rtlCol="0">
            <a:noAutofit/>
          </a:bodyPr>
          <a:lstStyle>
            <a:lvl1pPr algn="r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GRAZIE!</a:t>
            </a:r>
            <a:br>
              <a:rPr lang="it-IT" noProof="0"/>
            </a:br>
            <a:r>
              <a:rPr lang="it-IT" noProof="0"/>
              <a:t> </a:t>
            </a:r>
          </a:p>
        </p:txBody>
      </p:sp>
      <p:sp>
        <p:nvSpPr>
          <p:cNvPr id="21" name="Segnaposto testo 14">
            <a:extLst>
              <a:ext uri="{FF2B5EF4-FFF2-40B4-BE49-F238E27FC236}">
                <a16:creationId xmlns:a16="http://schemas.microsoft.com/office/drawing/2014/main" id="{5E15D97E-2723-48C3-B835-65DB0286DB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0540" y="3675708"/>
            <a:ext cx="3135771" cy="1101897"/>
          </a:xfrm>
        </p:spPr>
        <p:txBody>
          <a:bodyPr rtlCol="0">
            <a:noAutofit/>
          </a:bodyPr>
          <a:lstStyle>
            <a:lvl1pPr marL="0" indent="0" algn="r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Lisandro</a:t>
            </a:r>
            <a:br>
              <a:rPr lang="it-IT" noProof="0"/>
            </a:br>
            <a:r>
              <a:rPr lang="it-IT" noProof="0"/>
              <a:t>Milanesi</a:t>
            </a:r>
          </a:p>
        </p:txBody>
      </p:sp>
      <p:sp>
        <p:nvSpPr>
          <p:cNvPr id="25" name="Segnaposto testo 26">
            <a:extLst>
              <a:ext uri="{FF2B5EF4-FFF2-40B4-BE49-F238E27FC236}">
                <a16:creationId xmlns:a16="http://schemas.microsoft.com/office/drawing/2014/main" id="{4D45CEBA-121A-426A-897A-9E3CDC5F5C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08780" y="5019264"/>
            <a:ext cx="4367531" cy="474519"/>
          </a:xfrm>
        </p:spPr>
        <p:txBody>
          <a:bodyPr rtlCol="0"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it-IT" noProof="0"/>
              <a:t>678-555-0128</a:t>
            </a:r>
          </a:p>
        </p:txBody>
      </p:sp>
      <p:sp>
        <p:nvSpPr>
          <p:cNvPr id="28" name="Segnaposto testo 26">
            <a:extLst>
              <a:ext uri="{FF2B5EF4-FFF2-40B4-BE49-F238E27FC236}">
                <a16:creationId xmlns:a16="http://schemas.microsoft.com/office/drawing/2014/main" id="{0767B0C7-7BD9-4BF1-8D3D-91DED2380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8780" y="4805882"/>
            <a:ext cx="4367531" cy="288000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it-IT" noProof="0"/>
              <a:t>Telefono</a:t>
            </a:r>
          </a:p>
        </p:txBody>
      </p:sp>
      <p:sp>
        <p:nvSpPr>
          <p:cNvPr id="31" name="Segnaposto testo 26">
            <a:extLst>
              <a:ext uri="{FF2B5EF4-FFF2-40B4-BE49-F238E27FC236}">
                <a16:creationId xmlns:a16="http://schemas.microsoft.com/office/drawing/2014/main" id="{26B74744-5435-47DD-B65F-16D8E7AC15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55755" y="5685822"/>
            <a:ext cx="5920556" cy="474519"/>
          </a:xfrm>
        </p:spPr>
        <p:txBody>
          <a:bodyPr rtlCol="0"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it-IT" noProof="0"/>
              <a:t>milanesi@example.com</a:t>
            </a:r>
          </a:p>
        </p:txBody>
      </p:sp>
      <p:sp>
        <p:nvSpPr>
          <p:cNvPr id="32" name="Segnaposto testo 26">
            <a:extLst>
              <a:ext uri="{FF2B5EF4-FFF2-40B4-BE49-F238E27FC236}">
                <a16:creationId xmlns:a16="http://schemas.microsoft.com/office/drawing/2014/main" id="{20815411-0E43-4B6B-92C7-6E312091AB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08780" y="5466001"/>
            <a:ext cx="4367531" cy="288000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it-IT" noProof="0"/>
              <a:t>Posta elettronica</a:t>
            </a:r>
          </a:p>
        </p:txBody>
      </p:sp>
    </p:spTree>
    <p:extLst>
      <p:ext uri="{BB962C8B-B14F-4D97-AF65-F5344CB8AC3E}">
        <p14:creationId xmlns:p14="http://schemas.microsoft.com/office/powerpoint/2010/main" val="215319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8E43AF0D-28CB-4D3A-A944-CE3DCAAC5657}"/>
              </a:ext>
            </a:extLst>
          </p:cNvPr>
          <p:cNvSpPr/>
          <p:nvPr userDrawn="1"/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2101419 w 9155634"/>
              <a:gd name="connsiteY4" fmla="*/ 3511550 h 6858000"/>
              <a:gd name="connsiteX5" fmla="*/ 3591129 w 9155634"/>
              <a:gd name="connsiteY5" fmla="*/ 3511550 h 6858000"/>
              <a:gd name="connsiteX6" fmla="*/ 2150949 w 9155634"/>
              <a:gd name="connsiteY6" fmla="*/ 6858000 h 6858000"/>
              <a:gd name="connsiteX7" fmla="*/ 661239 w 9155634"/>
              <a:gd name="connsiteY7" fmla="*/ 6858000 h 6858000"/>
              <a:gd name="connsiteX8" fmla="*/ 8147889 w 9155634"/>
              <a:gd name="connsiteY8" fmla="*/ 0 h 6858000"/>
              <a:gd name="connsiteX9" fmla="*/ 9155634 w 9155634"/>
              <a:gd name="connsiteY9" fmla="*/ 0 h 6858000"/>
              <a:gd name="connsiteX10" fmla="*/ 9155634 w 9155634"/>
              <a:gd name="connsiteY10" fmla="*/ 3346450 h 6858000"/>
              <a:gd name="connsiteX11" fmla="*/ 6707709 w 9155634"/>
              <a:gd name="connsiteY11" fmla="*/ 3346450 h 6858000"/>
              <a:gd name="connsiteX12" fmla="*/ 5350079 w 9155634"/>
              <a:gd name="connsiteY12" fmla="*/ 0 h 6858000"/>
              <a:gd name="connsiteX13" fmla="*/ 7912939 w 9155634"/>
              <a:gd name="connsiteY13" fmla="*/ 0 h 6858000"/>
              <a:gd name="connsiteX14" fmla="*/ 4961459 w 9155634"/>
              <a:gd name="connsiteY14" fmla="*/ 6858000 h 6858000"/>
              <a:gd name="connsiteX15" fmla="*/ 2399869 w 9155634"/>
              <a:gd name="connsiteY15" fmla="*/ 6858000 h 6858000"/>
              <a:gd name="connsiteX16" fmla="*/ 3612719 w 9155634"/>
              <a:gd name="connsiteY16" fmla="*/ 0 h 6858000"/>
              <a:gd name="connsiteX17" fmla="*/ 5102429 w 9155634"/>
              <a:gd name="connsiteY17" fmla="*/ 0 h 6858000"/>
              <a:gd name="connsiteX18" fmla="*/ 3662249 w 9155634"/>
              <a:gd name="connsiteY18" fmla="*/ 3346450 h 6858000"/>
              <a:gd name="connsiteX19" fmla="*/ 2172539 w 9155634"/>
              <a:gd name="connsiteY19" fmla="*/ 3346450 h 6858000"/>
              <a:gd name="connsiteX20" fmla="*/ 2947249 w 9155634"/>
              <a:gd name="connsiteY20" fmla="*/ 0 h 6858000"/>
              <a:gd name="connsiteX21" fmla="*/ 3381579 w 9155634"/>
              <a:gd name="connsiteY21" fmla="*/ 0 h 6858000"/>
              <a:gd name="connsiteX22" fmla="*/ 430099 w 9155634"/>
              <a:gd name="connsiteY22" fmla="*/ 6858000 h 6858000"/>
              <a:gd name="connsiteX23" fmla="*/ 0 w 9155634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22" name="Elemento grafico 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it-IT" noProof="0"/>
              <a:t> </a:t>
            </a:r>
          </a:p>
        </p:txBody>
      </p:sp>
      <p:sp>
        <p:nvSpPr>
          <p:cNvPr id="26" name="Titolo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 rtlCol="0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TITOLO</a:t>
            </a:r>
            <a:br>
              <a:rPr lang="it-IT" noProof="0"/>
            </a:br>
            <a:r>
              <a:rPr lang="it-IT" noProof="0"/>
              <a:t>PRESENTAZIONE</a:t>
            </a:r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8046DF3F-8EBA-4583-9F19-45C979FDA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021" y="3773554"/>
            <a:ext cx="10090287" cy="110189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3500" b="0" i="0"/>
            </a:lvl1pPr>
          </a:lstStyle>
          <a:p>
            <a:pPr marL="228600" lvl="0" indent="-228600"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4674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982713AA-FAF7-4D64-AB9D-53ACFDBF8B5B}"/>
              </a:ext>
            </a:extLst>
          </p:cNvPr>
          <p:cNvSpPr/>
          <p:nvPr userDrawn="1"/>
        </p:nvSpPr>
        <p:spPr>
          <a:xfrm>
            <a:off x="-1" y="172278"/>
            <a:ext cx="12192000" cy="6559826"/>
          </a:xfrm>
          <a:custGeom>
            <a:avLst/>
            <a:gdLst>
              <a:gd name="connsiteX0" fmla="*/ 5864259 w 12192000"/>
              <a:gd name="connsiteY0" fmla="*/ 2854132 h 6559826"/>
              <a:gd name="connsiteX1" fmla="*/ 5864259 w 12192000"/>
              <a:gd name="connsiteY1" fmla="*/ 5342062 h 6559826"/>
              <a:gd name="connsiteX2" fmla="*/ 6907 w 12192000"/>
              <a:gd name="connsiteY2" fmla="*/ 6559826 h 6559826"/>
              <a:gd name="connsiteX3" fmla="*/ 0 w 12192000"/>
              <a:gd name="connsiteY3" fmla="*/ 6559826 h 6559826"/>
              <a:gd name="connsiteX4" fmla="*/ 0 w 12192000"/>
              <a:gd name="connsiteY4" fmla="*/ 4073332 h 6559826"/>
              <a:gd name="connsiteX5" fmla="*/ 12192000 w 12192000"/>
              <a:gd name="connsiteY5" fmla="*/ 2685378 h 6559826"/>
              <a:gd name="connsiteX6" fmla="*/ 12192000 w 12192000"/>
              <a:gd name="connsiteY6" fmla="*/ 5173308 h 6559826"/>
              <a:gd name="connsiteX7" fmla="*/ 6104805 w 12192000"/>
              <a:gd name="connsiteY7" fmla="*/ 6429182 h 6559826"/>
              <a:gd name="connsiteX8" fmla="*/ 6104805 w 12192000"/>
              <a:gd name="connsiteY8" fmla="*/ 3941252 h 6559826"/>
              <a:gd name="connsiteX9" fmla="*/ 11991762 w 12192000"/>
              <a:gd name="connsiteY9" fmla="*/ 0 h 6559826"/>
              <a:gd name="connsiteX10" fmla="*/ 12192000 w 12192000"/>
              <a:gd name="connsiteY10" fmla="*/ 0 h 6559826"/>
              <a:gd name="connsiteX11" fmla="*/ 12192000 w 12192000"/>
              <a:gd name="connsiteY11" fmla="*/ 2446611 h 6559826"/>
              <a:gd name="connsiteX12" fmla="*/ 6104805 w 12192000"/>
              <a:gd name="connsiteY12" fmla="*/ 3701222 h 6559826"/>
              <a:gd name="connsiteX13" fmla="*/ 6104805 w 12192000"/>
              <a:gd name="connsiteY13" fmla="*/ 1214562 h 65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559826">
                <a:moveTo>
                  <a:pt x="5864259" y="2854132"/>
                </a:moveTo>
                <a:lnTo>
                  <a:pt x="5864259" y="5342062"/>
                </a:lnTo>
                <a:lnTo>
                  <a:pt x="6907" y="6559826"/>
                </a:lnTo>
                <a:lnTo>
                  <a:pt x="0" y="6559826"/>
                </a:lnTo>
                <a:lnTo>
                  <a:pt x="0" y="4073332"/>
                </a:lnTo>
                <a:close/>
                <a:moveTo>
                  <a:pt x="12192000" y="2685378"/>
                </a:moveTo>
                <a:lnTo>
                  <a:pt x="12192000" y="5173308"/>
                </a:lnTo>
                <a:lnTo>
                  <a:pt x="6104805" y="6429182"/>
                </a:lnTo>
                <a:lnTo>
                  <a:pt x="6104805" y="3941252"/>
                </a:lnTo>
                <a:close/>
                <a:moveTo>
                  <a:pt x="11991762" y="0"/>
                </a:moveTo>
                <a:lnTo>
                  <a:pt x="12192000" y="0"/>
                </a:lnTo>
                <a:lnTo>
                  <a:pt x="12192000" y="2446611"/>
                </a:lnTo>
                <a:lnTo>
                  <a:pt x="6104805" y="3701222"/>
                </a:lnTo>
                <a:lnTo>
                  <a:pt x="6104805" y="1214562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DIVISORE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5" name="Elemento grafico 4">
            <a:extLst>
              <a:ext uri="{FF2B5EF4-FFF2-40B4-BE49-F238E27FC236}">
                <a16:creationId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7" name="Elemento grafico 15">
            <a:extLst>
              <a:ext uri="{FF2B5EF4-FFF2-40B4-BE49-F238E27FC236}">
                <a16:creationId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A3B87DE7-6A4B-4A0E-8622-C9BA93F0B3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7240" y="2225393"/>
            <a:ext cx="5110693" cy="782638"/>
          </a:xfrm>
        </p:spPr>
        <p:txBody>
          <a:bodyPr vert="horz" lIns="91440" tIns="45720" rIns="91440" bIns="45720" rtlCol="0">
            <a:normAutofit/>
          </a:bodyPr>
          <a:lstStyle>
            <a:lvl1pPr marL="0" indent="0" rtl="0">
              <a:buNone/>
              <a:defRPr lang="en-US" sz="2200"/>
            </a:lvl1pPr>
          </a:lstStyle>
          <a:p>
            <a:pPr lvl="0" rtl="0"/>
            <a:r>
              <a:rPr lang="it-IT" noProof="0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2388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20" name="Elemento grafico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4" name="Elemento grafico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83799919-7F2B-44B7-BF0B-B0CE733AC6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77755"/>
            <a:ext cx="10515600" cy="3899207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3112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20" name="Elemento grafico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4" name="Elemento grafico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5460D6CB-9BA0-4BA9-9CF5-9D21E9F570C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277755"/>
            <a:ext cx="5181600" cy="3899207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6" name="Segnaposto contenuto 3">
            <a:extLst>
              <a:ext uri="{FF2B5EF4-FFF2-40B4-BE49-F238E27FC236}">
                <a16:creationId xmlns:a16="http://schemas.microsoft.com/office/drawing/2014/main" id="{EB0DDB5D-8949-4E45-A7CD-0402580BB0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277755"/>
            <a:ext cx="5181600" cy="389920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70607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20" name="Elemento grafico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4" name="Elemento grafico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82C817C4-D92F-4269-B22D-5C2E522418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68513"/>
            <a:ext cx="5157787" cy="436562"/>
          </a:xfrm>
        </p:spPr>
        <p:txBody>
          <a:bodyPr rtlCol="0" anchor="b">
            <a:normAutofit/>
          </a:bodyPr>
          <a:lstStyle>
            <a:lvl1pPr marL="0" indent="0" rtl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16" name="Segnaposto contenuto 3">
            <a:extLst>
              <a:ext uri="{FF2B5EF4-FFF2-40B4-BE49-F238E27FC236}">
                <a16:creationId xmlns:a16="http://schemas.microsoft.com/office/drawing/2014/main" id="{C61514A7-2DEE-47E3-BCB4-FB81E9981DA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3455C9D3-0938-4236-8E64-BBF582FCD23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68511"/>
            <a:ext cx="5183188" cy="436563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18" name="Segnaposto contenuto 5">
            <a:extLst>
              <a:ext uri="{FF2B5EF4-FFF2-40B4-BE49-F238E27FC236}">
                <a16:creationId xmlns:a16="http://schemas.microsoft.com/office/drawing/2014/main" id="{7331E254-1410-4989-81DE-84B684ACC71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181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20" name="Elemento grafico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F68ABD79-6AF5-4911-BEC2-A492F3EC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45096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6489A680-EBE7-45A3-B520-2C50F59C793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66148"/>
            <a:ext cx="3932237" cy="370284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02EEB9F-D255-46E9-AFBB-FCC4D93BEF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Elemento grafico 15">
            <a:extLst>
              <a:ext uri="{FF2B5EF4-FFF2-40B4-BE49-F238E27FC236}">
                <a16:creationId xmlns:a16="http://schemas.microsoft.com/office/drawing/2014/main" id="{4F729341-632E-4151-9863-D40D91A16F84}"/>
              </a:ext>
            </a:extLst>
          </p:cNvPr>
          <p:cNvSpPr/>
          <p:nvPr userDrawn="1"/>
        </p:nvSpPr>
        <p:spPr>
          <a:xfrm>
            <a:off x="-11174" y="1947672"/>
            <a:ext cx="493776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9484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26" name="Elemento grafico 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Elemento grafico 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44469CAF-CD13-4CCC-9569-14C8070A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8074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36D4C583-322D-4347-807F-F6D6AF8852A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30500"/>
            <a:ext cx="3932237" cy="3738488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dirty="0"/>
              <a:t>Modifica gli stili del testo dello schema</a:t>
            </a:r>
          </a:p>
        </p:txBody>
      </p:sp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F138DBAD-2265-4E62-AB5B-F66A60D53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9738" y="0"/>
            <a:ext cx="6103620" cy="6857999"/>
          </a:xfrm>
          <a:custGeom>
            <a:avLst/>
            <a:gdLst>
              <a:gd name="connsiteX0" fmla="*/ 3914141 w 6103620"/>
              <a:gd name="connsiteY0" fmla="*/ 914400 h 6857999"/>
              <a:gd name="connsiteX1" fmla="*/ 6103620 w 6103620"/>
              <a:gd name="connsiteY1" fmla="*/ 914400 h 6857999"/>
              <a:gd name="connsiteX2" fmla="*/ 6103620 w 6103620"/>
              <a:gd name="connsiteY2" fmla="*/ 914404 h 6857999"/>
              <a:gd name="connsiteX3" fmla="*/ 4339591 w 6103620"/>
              <a:gd name="connsiteY3" fmla="*/ 6857999 h 6857999"/>
              <a:gd name="connsiteX4" fmla="*/ 2150113 w 6103620"/>
              <a:gd name="connsiteY4" fmla="*/ 6857999 h 6857999"/>
              <a:gd name="connsiteX5" fmla="*/ 1769111 w 6103620"/>
              <a:gd name="connsiteY5" fmla="*/ 0 h 6857999"/>
              <a:gd name="connsiteX6" fmla="*/ 3958591 w 6103620"/>
              <a:gd name="connsiteY6" fmla="*/ 0 h 6857999"/>
              <a:gd name="connsiteX7" fmla="*/ 2189480 w 6103620"/>
              <a:gd name="connsiteY7" fmla="*/ 5943601 h 6857999"/>
              <a:gd name="connsiteX8" fmla="*/ 0 w 6103620"/>
              <a:gd name="connsiteY8" fmla="*/ 59436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3620" h="6857999">
                <a:moveTo>
                  <a:pt x="3914141" y="914400"/>
                </a:moveTo>
                <a:lnTo>
                  <a:pt x="6103620" y="914400"/>
                </a:lnTo>
                <a:lnTo>
                  <a:pt x="6103620" y="914404"/>
                </a:lnTo>
                <a:lnTo>
                  <a:pt x="4339591" y="6857999"/>
                </a:lnTo>
                <a:lnTo>
                  <a:pt x="2150113" y="6857999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676681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20" name="Elemento grafico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AD7B9076-7693-4C5F-8305-D5529FF80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VUOTA</a:t>
            </a:r>
          </a:p>
        </p:txBody>
      </p:sp>
      <p:sp>
        <p:nvSpPr>
          <p:cNvPr id="14" name="Elemento grafico 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20" name="Elemento grafico 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522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della 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egnaposto immagine 38">
            <a:extLst>
              <a:ext uri="{FF2B5EF4-FFF2-40B4-BE49-F238E27FC236}">
                <a16:creationId xmlns:a16="http://schemas.microsoft.com/office/drawing/2014/main" id="{61FE90B3-361E-4150-BE53-368ADEA27D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30966"/>
            <a:ext cx="12192000" cy="6602574"/>
          </a:xfrm>
          <a:custGeom>
            <a:avLst/>
            <a:gdLst>
              <a:gd name="connsiteX0" fmla="*/ 5864259 w 12192000"/>
              <a:gd name="connsiteY0" fmla="*/ 2895444 h 6602574"/>
              <a:gd name="connsiteX1" fmla="*/ 5864259 w 12192000"/>
              <a:gd name="connsiteY1" fmla="*/ 5383374 h 6602574"/>
              <a:gd name="connsiteX2" fmla="*/ 0 w 12192000"/>
              <a:gd name="connsiteY2" fmla="*/ 6602574 h 6602574"/>
              <a:gd name="connsiteX3" fmla="*/ 0 w 12192000"/>
              <a:gd name="connsiteY3" fmla="*/ 4114644 h 6602574"/>
              <a:gd name="connsiteX4" fmla="*/ 12192000 w 12192000"/>
              <a:gd name="connsiteY4" fmla="*/ 2726690 h 6602574"/>
              <a:gd name="connsiteX5" fmla="*/ 12192000 w 12192000"/>
              <a:gd name="connsiteY5" fmla="*/ 5214620 h 6602574"/>
              <a:gd name="connsiteX6" fmla="*/ 6104805 w 12192000"/>
              <a:gd name="connsiteY6" fmla="*/ 6470494 h 6602574"/>
              <a:gd name="connsiteX7" fmla="*/ 6104805 w 12192000"/>
              <a:gd name="connsiteY7" fmla="*/ 3982564 h 6602574"/>
              <a:gd name="connsiteX8" fmla="*/ 12192000 w 12192000"/>
              <a:gd name="connsiteY8" fmla="*/ 0 h 6602574"/>
              <a:gd name="connsiteX9" fmla="*/ 12192000 w 12192000"/>
              <a:gd name="connsiteY9" fmla="*/ 2487923 h 6602574"/>
              <a:gd name="connsiteX10" fmla="*/ 6104805 w 12192000"/>
              <a:gd name="connsiteY10" fmla="*/ 3742534 h 6602574"/>
              <a:gd name="connsiteX11" fmla="*/ 6104805 w 12192000"/>
              <a:gd name="connsiteY11" fmla="*/ 1255874 h 6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602574">
                <a:moveTo>
                  <a:pt x="5864259" y="2895444"/>
                </a:moveTo>
                <a:lnTo>
                  <a:pt x="5864259" y="5383374"/>
                </a:lnTo>
                <a:lnTo>
                  <a:pt x="0" y="6602574"/>
                </a:lnTo>
                <a:lnTo>
                  <a:pt x="0" y="4114644"/>
                </a:lnTo>
                <a:close/>
                <a:moveTo>
                  <a:pt x="12192000" y="2726690"/>
                </a:moveTo>
                <a:lnTo>
                  <a:pt x="12192000" y="5214620"/>
                </a:lnTo>
                <a:lnTo>
                  <a:pt x="6104805" y="6470494"/>
                </a:lnTo>
                <a:lnTo>
                  <a:pt x="6104805" y="3982564"/>
                </a:lnTo>
                <a:close/>
                <a:moveTo>
                  <a:pt x="12192000" y="0"/>
                </a:moveTo>
                <a:lnTo>
                  <a:pt x="12192000" y="2487923"/>
                </a:lnTo>
                <a:lnTo>
                  <a:pt x="6104805" y="3742534"/>
                </a:lnTo>
                <a:lnTo>
                  <a:pt x="6104805" y="12558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DIVISORE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5" name="Elemento grafico 4">
            <a:extLst>
              <a:ext uri="{FF2B5EF4-FFF2-40B4-BE49-F238E27FC236}">
                <a16:creationId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7" name="Elemento grafico 15">
            <a:extLst>
              <a:ext uri="{FF2B5EF4-FFF2-40B4-BE49-F238E27FC236}">
                <a16:creationId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Segnaposto testo 17">
            <a:extLst>
              <a:ext uri="{FF2B5EF4-FFF2-40B4-BE49-F238E27FC236}">
                <a16:creationId xmlns:a16="http://schemas.microsoft.com/office/drawing/2014/main" id="{18AF4189-33DF-9B46-9624-C722FCE07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egnaposto testo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74209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1</a:t>
            </a:r>
          </a:p>
        </p:txBody>
      </p:sp>
      <p:sp>
        <p:nvSpPr>
          <p:cNvPr id="32" name="Segnaposto testo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98209"/>
            <a:ext cx="3103110" cy="1032355"/>
          </a:xfrm>
        </p:spPr>
        <p:txBody>
          <a:bodyPr rtlCol="0">
            <a:noAutofit/>
          </a:bodyPr>
          <a:lstStyle>
            <a:lvl1pPr marL="0" indent="0" rtl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33" name="Segnaposto testo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74209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2</a:t>
            </a:r>
          </a:p>
        </p:txBody>
      </p:sp>
      <p:sp>
        <p:nvSpPr>
          <p:cNvPr id="34" name="Segnaposto testo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98209"/>
            <a:ext cx="2243918" cy="1032355"/>
          </a:xfrm>
        </p:spPr>
        <p:txBody>
          <a:bodyPr rtlCol="0">
            <a:noAutofit/>
          </a:bodyPr>
          <a:lstStyle>
            <a:lvl1pPr marL="0" indent="0" rtl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35" name="Segnaposto testo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91988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3</a:t>
            </a:r>
          </a:p>
        </p:txBody>
      </p:sp>
      <p:sp>
        <p:nvSpPr>
          <p:cNvPr id="36" name="Segnaposto testo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15988"/>
            <a:ext cx="2959116" cy="1032355"/>
          </a:xfrm>
        </p:spPr>
        <p:txBody>
          <a:bodyPr rtlCol="0">
            <a:noAutofit/>
          </a:bodyPr>
          <a:lstStyle>
            <a:lvl1pPr marL="0" indent="0" rtl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37" name="Segnaposto testo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2927531"/>
            <a:ext cx="1698625" cy="800100"/>
          </a:xfrm>
        </p:spPr>
        <p:txBody>
          <a:bodyPr rtlCol="0">
            <a:normAutofit/>
          </a:bodyPr>
          <a:lstStyle>
            <a:lvl1pPr marL="0" indent="0" rtl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38" name="Segnaposto testo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2927531"/>
            <a:ext cx="1698625" cy="800100"/>
          </a:xfrm>
        </p:spPr>
        <p:txBody>
          <a:bodyPr rtlCol="0">
            <a:normAutofit/>
          </a:bodyPr>
          <a:lstStyle>
            <a:lvl1pPr marL="0" indent="0" rtl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39" name="Segnaposto testo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2927531"/>
            <a:ext cx="2599197" cy="800100"/>
          </a:xfrm>
        </p:spPr>
        <p:txBody>
          <a:bodyPr rtlCol="0">
            <a:normAutofit/>
          </a:bodyPr>
          <a:lstStyle>
            <a:lvl1pPr marL="0" indent="0" rtl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0" name="Segnaposto testo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2925988"/>
            <a:ext cx="3726423" cy="800100"/>
          </a:xfrm>
        </p:spPr>
        <p:txBody>
          <a:bodyPr rtlCol="0">
            <a:normAutofit/>
          </a:bodyPr>
          <a:lstStyle>
            <a:lvl1pPr marL="0" indent="0" rtl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1" name="Segnaposto testo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84133" y="5751926"/>
            <a:ext cx="9623735" cy="470478"/>
          </a:xfrm>
        </p:spPr>
        <p:txBody>
          <a:bodyPr rtlCol="0">
            <a:normAutofit/>
          </a:bodyPr>
          <a:lstStyle>
            <a:lvl1pPr marL="0" indent="0" algn="ctr" rtl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2" name="Segnaposto testo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4893792"/>
            <a:ext cx="2599199" cy="615026"/>
          </a:xfrm>
        </p:spPr>
        <p:txBody>
          <a:bodyPr rtlCol="0">
            <a:normAutofit/>
          </a:bodyPr>
          <a:lstStyle>
            <a:lvl1pPr marL="0" indent="0" rtl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3" name="Segnaposto testo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4893792"/>
            <a:ext cx="3712665" cy="615026"/>
          </a:xfrm>
        </p:spPr>
        <p:txBody>
          <a:bodyPr rtlCol="0">
            <a:normAutofit/>
          </a:bodyPr>
          <a:lstStyle>
            <a:lvl1pPr marL="0" indent="0" rtl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4" name="Segnaposto immagine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800404"/>
            <a:ext cx="327355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6" name="Segnaposto immagine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3864572"/>
            <a:ext cx="25991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7" name="Segnaposto immagine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25992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BB58C539-3FDE-4755-BEB4-C953AA292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41320"/>
            <a:ext cx="1050674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COME USARE QUESTO MODELLO</a:t>
            </a:r>
          </a:p>
        </p:txBody>
      </p:sp>
      <p:sp>
        <p:nvSpPr>
          <p:cNvPr id="23" name="Elemento grafico 15">
            <a:extLst>
              <a:ext uri="{FF2B5EF4-FFF2-40B4-BE49-F238E27FC236}">
                <a16:creationId xmlns:a16="http://schemas.microsoft.com/office/drawing/2014/main" id="{8EDA54DA-ED01-4416-96BF-C8968F4684B4}"/>
              </a:ext>
            </a:extLst>
          </p:cNvPr>
          <p:cNvSpPr/>
          <p:nvPr userDrawn="1"/>
        </p:nvSpPr>
        <p:spPr>
          <a:xfrm>
            <a:off x="-11173" y="1610268"/>
            <a:ext cx="92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immagine 24">
            <a:extLst>
              <a:ext uri="{FF2B5EF4-FFF2-40B4-BE49-F238E27FC236}">
                <a16:creationId xmlns:a16="http://schemas.microsoft.com/office/drawing/2014/main" id="{9D8367A5-C050-47FB-A1BD-54CD13DE3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19738" y="0"/>
            <a:ext cx="6103621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4" name="Segnaposto testo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032" y="3074529"/>
            <a:ext cx="4421856" cy="2588637"/>
          </a:xfrm>
        </p:spPr>
        <p:txBody>
          <a:bodyPr lIns="0" rtlCol="0">
            <a:normAutofit/>
          </a:bodyPr>
          <a:lstStyle>
            <a:lvl1pPr marL="180000" indent="-180000" rtl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Modifica gli stili del testo dello schema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2746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LAYOUT TESTO 1</a:t>
            </a:r>
          </a:p>
        </p:txBody>
      </p:sp>
      <p:sp>
        <p:nvSpPr>
          <p:cNvPr id="22" name="Segnaposto testo 17">
            <a:extLst>
              <a:ext uri="{FF2B5EF4-FFF2-40B4-BE49-F238E27FC236}">
                <a16:creationId xmlns:a16="http://schemas.microsoft.com/office/drawing/2014/main" id="{A1867536-E941-4FED-8B68-2609143C2A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26" name="Elemento grafico 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Elemento grafico 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immagine 21">
            <a:extLst>
              <a:ext uri="{FF2B5EF4-FFF2-40B4-BE49-F238E27FC236}">
                <a16:creationId xmlns:a16="http://schemas.microsoft.com/office/drawing/2014/main" id="{B2044CCF-605D-4D6E-A41D-D6AED53B22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04811"/>
            <a:ext cx="6108872" cy="548512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6" name="Segnaposto testo 14">
            <a:extLst>
              <a:ext uri="{FF2B5EF4-FFF2-40B4-BE49-F238E27FC236}">
                <a16:creationId xmlns:a16="http://schemas.microsoft.com/office/drawing/2014/main" id="{E7F180F3-53B1-4A31-82A4-E6F9B5D8D8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81205" y="3090572"/>
            <a:ext cx="4421857" cy="2588637"/>
          </a:xfrm>
        </p:spPr>
        <p:txBody>
          <a:bodyPr lIns="0" rtlCol="0">
            <a:normAutofit/>
          </a:bodyPr>
          <a:lstStyle>
            <a:lvl1pPr marL="180000" indent="-180000" rtl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Modifica gli stili del testo dello schema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1206" y="1046140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LAYOUT TESTO 2</a:t>
            </a: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1A08F6B3-0ADA-4ECF-8D25-7DFE4A3641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81206" y="2241515"/>
            <a:ext cx="4421856" cy="749047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9" name="Elemento grafico 15">
            <a:extLst>
              <a:ext uri="{FF2B5EF4-FFF2-40B4-BE49-F238E27FC236}">
                <a16:creationId xmlns:a16="http://schemas.microsoft.com/office/drawing/2014/main" id="{5CCECBFE-3C2B-4492-BCDA-1EFEB5E3E092}"/>
              </a:ext>
            </a:extLst>
          </p:cNvPr>
          <p:cNvSpPr/>
          <p:nvPr userDrawn="1"/>
        </p:nvSpPr>
        <p:spPr>
          <a:xfrm flipH="1">
            <a:off x="6980920" y="1947672"/>
            <a:ext cx="5220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0" name="Elemento grafico 4">
            <a:extLst>
              <a:ext uri="{FF2B5EF4-FFF2-40B4-BE49-F238E27FC236}">
                <a16:creationId xmlns:a16="http://schemas.microsoft.com/office/drawing/2014/main" id="{3441B044-38F8-49ED-845B-5D926C811447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ue se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Elemento grafico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031" y="2993041"/>
            <a:ext cx="4365625" cy="454353"/>
          </a:xfrm>
        </p:spPr>
        <p:txBody>
          <a:bodyPr rtlCol="0"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Titolo sezione 1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0" y="2993041"/>
            <a:ext cx="4365625" cy="454353"/>
          </a:xfrm>
        </p:spPr>
        <p:txBody>
          <a:bodyPr rtlCol="0"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Titolo sezione 2</a:t>
            </a:r>
          </a:p>
        </p:txBody>
      </p:sp>
      <p:sp>
        <p:nvSpPr>
          <p:cNvPr id="11" name="Segnaposto testo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4032" y="3563411"/>
            <a:ext cx="4365625" cy="2333625"/>
          </a:xfrm>
        </p:spPr>
        <p:txBody>
          <a:bodyPr rtlCol="0">
            <a:normAutofit/>
          </a:bodyPr>
          <a:lstStyle>
            <a:lvl1pPr marL="180000" indent="-180000" rtl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it-IT" noProof="0" dirty="0"/>
              <a:t>Modifica gli stili del testo dello schema</a:t>
            </a:r>
          </a:p>
        </p:txBody>
      </p:sp>
      <p:sp>
        <p:nvSpPr>
          <p:cNvPr id="12" name="Segnaposto testo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563411"/>
            <a:ext cx="4365625" cy="2333625"/>
          </a:xfrm>
        </p:spPr>
        <p:txBody>
          <a:bodyPr rtlCol="0">
            <a:normAutofit/>
          </a:bodyPr>
          <a:lstStyle>
            <a:lvl1pPr marL="180000" indent="-180000" rtl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it-IT" noProof="0" dirty="0"/>
              <a:t>Modifica gli stili del testo dello schema</a:t>
            </a:r>
          </a:p>
        </p:txBody>
      </p:sp>
      <p:sp>
        <p:nvSpPr>
          <p:cNvPr id="19" name="Elemento grafico 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CONFRONTO</a:t>
            </a:r>
          </a:p>
        </p:txBody>
      </p:sp>
      <p:sp>
        <p:nvSpPr>
          <p:cNvPr id="21" name="Segnaposto testo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1992"/>
            <a:ext cx="10218713" cy="665713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8" name="Elemento grafico 15">
            <a:extLst>
              <a:ext uri="{FF2B5EF4-FFF2-40B4-BE49-F238E27FC236}">
                <a16:creationId xmlns:a16="http://schemas.microsoft.com/office/drawing/2014/main" id="{5E78F6F2-1702-E74A-86B2-0C42A30F3378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Elemento grafico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-12700" y="-12700"/>
            <a:ext cx="12217400" cy="6883400"/>
            <a:chOff x="-12700" y="-12700"/>
            <a:chExt cx="12217400" cy="6883400"/>
          </a:xfrm>
        </p:grpSpPr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542021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9" name="Elemento grafico 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8" name="Segnaposto grafico 18">
            <a:extLst>
              <a:ext uri="{FF2B5EF4-FFF2-40B4-BE49-F238E27FC236}">
                <a16:creationId xmlns:a16="http://schemas.microsoft.com/office/drawing/2014/main" id="{68B512F2-EA3E-483F-B5D4-29DFD6C37B3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096001" y="1246188"/>
            <a:ext cx="5170034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 grafico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AD58E79F-20BB-644D-8C49-25B57E347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</a:t>
            </a:r>
            <a:br>
              <a:rPr lang="it-IT" noProof="0"/>
            </a:br>
            <a:r>
              <a:rPr lang="it-IT" noProof="0"/>
              <a:t>CON GRAFICO</a:t>
            </a:r>
          </a:p>
        </p:txBody>
      </p:sp>
      <p:sp>
        <p:nvSpPr>
          <p:cNvPr id="23" name="Segnaposto testo 17">
            <a:extLst>
              <a:ext uri="{FF2B5EF4-FFF2-40B4-BE49-F238E27FC236}">
                <a16:creationId xmlns:a16="http://schemas.microsoft.com/office/drawing/2014/main" id="{EF8E92E6-C1C9-854A-93EE-FD201AF05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24" name="Elemento grafico 15">
            <a:extLst>
              <a:ext uri="{FF2B5EF4-FFF2-40B4-BE49-F238E27FC236}">
                <a16:creationId xmlns:a16="http://schemas.microsoft.com/office/drawing/2014/main" id="{C1F625F0-F98F-D244-9020-86C86C287112}"/>
              </a:ext>
            </a:extLst>
          </p:cNvPr>
          <p:cNvSpPr/>
          <p:nvPr userDrawn="1"/>
        </p:nvSpPr>
        <p:spPr>
          <a:xfrm>
            <a:off x="-11173" y="2899869"/>
            <a:ext cx="421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98148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Elemento grafico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9" name="Elemento grafico 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</a:t>
            </a:r>
            <a:br>
              <a:rPr lang="it-IT" noProof="0"/>
            </a:br>
            <a:r>
              <a:rPr lang="it-IT" noProof="0"/>
              <a:t>CON TABELLA</a:t>
            </a:r>
          </a:p>
        </p:txBody>
      </p:sp>
      <p:sp>
        <p:nvSpPr>
          <p:cNvPr id="21" name="Segnaposto testo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22" name="Elemento grafico 15">
            <a:extLst>
              <a:ext uri="{FF2B5EF4-FFF2-40B4-BE49-F238E27FC236}">
                <a16:creationId xmlns:a16="http://schemas.microsoft.com/office/drawing/2014/main" id="{C8EF6174-FF5D-41C2-BF6B-9D6ECB281A1D}"/>
              </a:ext>
            </a:extLst>
          </p:cNvPr>
          <p:cNvSpPr/>
          <p:nvPr userDrawn="1"/>
        </p:nvSpPr>
        <p:spPr>
          <a:xfrm>
            <a:off x="-11173" y="2899869"/>
            <a:ext cx="421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8" name="Segnaposto tabella 17">
            <a:extLst>
              <a:ext uri="{FF2B5EF4-FFF2-40B4-BE49-F238E27FC236}">
                <a16:creationId xmlns:a16="http://schemas.microsoft.com/office/drawing/2014/main" id="{D45BCEDF-86BB-41E2-9F09-5D3014AD1C45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15791" y="1591499"/>
            <a:ext cx="6561138" cy="376106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una tabella</a:t>
            </a:r>
          </a:p>
        </p:txBody>
      </p:sp>
    </p:spTree>
    <p:extLst>
      <p:ext uri="{BB962C8B-B14F-4D97-AF65-F5344CB8AC3E}">
        <p14:creationId xmlns:p14="http://schemas.microsoft.com/office/powerpoint/2010/main" val="251377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immagine 24">
            <a:extLst>
              <a:ext uri="{FF2B5EF4-FFF2-40B4-BE49-F238E27FC236}">
                <a16:creationId xmlns:a16="http://schemas.microsoft.com/office/drawing/2014/main" id="{E694C388-14E9-4848-A715-72B7DC6AF5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701" y="0"/>
            <a:ext cx="12161519" cy="6858000"/>
          </a:xfrm>
          <a:custGeom>
            <a:avLst/>
            <a:gdLst>
              <a:gd name="connsiteX0" fmla="*/ 12161519 w 12161519"/>
              <a:gd name="connsiteY0" fmla="*/ 638810 h 6858000"/>
              <a:gd name="connsiteX1" fmla="*/ 12161519 w 12161519"/>
              <a:gd name="connsiteY1" fmla="*/ 1922780 h 6858000"/>
              <a:gd name="connsiteX2" fmla="*/ 9531350 w 12161519"/>
              <a:gd name="connsiteY2" fmla="*/ 6858000 h 6858000"/>
              <a:gd name="connsiteX3" fmla="*/ 8846819 w 12161519"/>
              <a:gd name="connsiteY3" fmla="*/ 6858000 h 6858000"/>
              <a:gd name="connsiteX4" fmla="*/ 10704830 w 12161519"/>
              <a:gd name="connsiteY4" fmla="*/ 0 h 6858000"/>
              <a:gd name="connsiteX5" fmla="*/ 12161519 w 12161519"/>
              <a:gd name="connsiteY5" fmla="*/ 0 h 6858000"/>
              <a:gd name="connsiteX6" fmla="*/ 12161519 w 12161519"/>
              <a:gd name="connsiteY6" fmla="*/ 234950 h 6858000"/>
              <a:gd name="connsiteX7" fmla="*/ 8632190 w 12161519"/>
              <a:gd name="connsiteY7" fmla="*/ 6858000 h 6858000"/>
              <a:gd name="connsiteX8" fmla="*/ 7049770 w 12161519"/>
              <a:gd name="connsiteY8" fmla="*/ 6858000 h 6858000"/>
              <a:gd name="connsiteX9" fmla="*/ 5320030 w 12161519"/>
              <a:gd name="connsiteY9" fmla="*/ 0 h 6858000"/>
              <a:gd name="connsiteX10" fmla="*/ 10476230 w 12161519"/>
              <a:gd name="connsiteY10" fmla="*/ 0 h 6858000"/>
              <a:gd name="connsiteX11" fmla="*/ 6822440 w 12161519"/>
              <a:gd name="connsiteY11" fmla="*/ 6858000 h 6858000"/>
              <a:gd name="connsiteX12" fmla="*/ 1664970 w 12161519"/>
              <a:gd name="connsiteY12" fmla="*/ 6858000 h 6858000"/>
              <a:gd name="connsiteX13" fmla="*/ 3529330 w 12161519"/>
              <a:gd name="connsiteY13" fmla="*/ 0 h 6858000"/>
              <a:gd name="connsiteX14" fmla="*/ 5111750 w 12161519"/>
              <a:gd name="connsiteY14" fmla="*/ 0 h 6858000"/>
              <a:gd name="connsiteX15" fmla="*/ 1456690 w 12161519"/>
              <a:gd name="connsiteY15" fmla="*/ 6858000 h 6858000"/>
              <a:gd name="connsiteX16" fmla="*/ 0 w 12161519"/>
              <a:gd name="connsiteY16" fmla="*/ 6858000 h 6858000"/>
              <a:gd name="connsiteX17" fmla="*/ 0 w 12161519"/>
              <a:gd name="connsiteY17" fmla="*/ 6623050 h 6858000"/>
              <a:gd name="connsiteX18" fmla="*/ 2630170 w 12161519"/>
              <a:gd name="connsiteY18" fmla="*/ 0 h 6858000"/>
              <a:gd name="connsiteX19" fmla="*/ 3314700 w 12161519"/>
              <a:gd name="connsiteY19" fmla="*/ 0 h 6858000"/>
              <a:gd name="connsiteX20" fmla="*/ 0 w 12161519"/>
              <a:gd name="connsiteY20" fmla="*/ 6219190 h 6858000"/>
              <a:gd name="connsiteX21" fmla="*/ 0 w 12161519"/>
              <a:gd name="connsiteY21" fmla="*/ 49352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1519" h="6858000">
                <a:moveTo>
                  <a:pt x="12161519" y="638810"/>
                </a:moveTo>
                <a:lnTo>
                  <a:pt x="12161519" y="1922780"/>
                </a:lnTo>
                <a:lnTo>
                  <a:pt x="9531350" y="6858000"/>
                </a:lnTo>
                <a:lnTo>
                  <a:pt x="8846819" y="6858000"/>
                </a:lnTo>
                <a:close/>
                <a:moveTo>
                  <a:pt x="10704830" y="0"/>
                </a:moveTo>
                <a:lnTo>
                  <a:pt x="12161519" y="0"/>
                </a:lnTo>
                <a:lnTo>
                  <a:pt x="12161519" y="234950"/>
                </a:lnTo>
                <a:lnTo>
                  <a:pt x="8632190" y="6858000"/>
                </a:lnTo>
                <a:lnTo>
                  <a:pt x="7049770" y="6858000"/>
                </a:lnTo>
                <a:close/>
                <a:moveTo>
                  <a:pt x="5320030" y="0"/>
                </a:moveTo>
                <a:lnTo>
                  <a:pt x="10476230" y="0"/>
                </a:lnTo>
                <a:lnTo>
                  <a:pt x="6822440" y="6858000"/>
                </a:lnTo>
                <a:lnTo>
                  <a:pt x="1664970" y="6858000"/>
                </a:lnTo>
                <a:close/>
                <a:moveTo>
                  <a:pt x="3529330" y="0"/>
                </a:moveTo>
                <a:lnTo>
                  <a:pt x="5111750" y="0"/>
                </a:lnTo>
                <a:lnTo>
                  <a:pt x="1456690" y="6858000"/>
                </a:lnTo>
                <a:lnTo>
                  <a:pt x="0" y="6858000"/>
                </a:lnTo>
                <a:lnTo>
                  <a:pt x="0" y="6623050"/>
                </a:lnTo>
                <a:close/>
                <a:moveTo>
                  <a:pt x="2630170" y="0"/>
                </a:moveTo>
                <a:lnTo>
                  <a:pt x="3314700" y="0"/>
                </a:lnTo>
                <a:lnTo>
                  <a:pt x="0" y="6219190"/>
                </a:lnTo>
                <a:lnTo>
                  <a:pt x="0" y="49352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BFD7B55F-CFD3-4921-BB2A-B14EB4E36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10514998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CON IMMAGINE GRANDE</a:t>
            </a:r>
          </a:p>
        </p:txBody>
      </p:sp>
      <p:sp>
        <p:nvSpPr>
          <p:cNvPr id="21" name="Segnaposto testo 17">
            <a:extLst>
              <a:ext uri="{FF2B5EF4-FFF2-40B4-BE49-F238E27FC236}">
                <a16:creationId xmlns:a16="http://schemas.microsoft.com/office/drawing/2014/main" id="{932204AA-73EE-4F85-898B-E747C5ACC0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1880794"/>
            <a:ext cx="10518598" cy="782639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23" name="Elemento grafico 4">
            <a:extLst>
              <a:ext uri="{FF2B5EF4-FFF2-40B4-BE49-F238E27FC236}">
                <a16:creationId xmlns:a16="http://schemas.microsoft.com/office/drawing/2014/main" id="{38541361-4795-490E-8165-B4A338F8231D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Casella di testo 1">
            <a:extLst>
              <a:ext uri="{FF2B5EF4-FFF2-40B4-BE49-F238E27FC236}">
                <a16:creationId xmlns:a16="http://schemas.microsoft.com/office/drawing/2014/main" id="{B72E78DA-7F75-294B-AECF-F02F6C41615D}"/>
              </a:ext>
            </a:extLst>
          </p:cNvPr>
          <p:cNvSpPr txBox="1"/>
          <p:nvPr userDrawn="1"/>
        </p:nvSpPr>
        <p:spPr>
          <a:xfrm>
            <a:off x="327546" y="30025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elementi multimedi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5F5D581-F5B0-4701-B187-0D4FAB4490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it-IT" noProof="0"/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0E5F41AB-E2B9-45DD-B1C7-9F4DBA4946B9}"/>
              </a:ext>
            </a:extLst>
          </p:cNvPr>
          <p:cNvSpPr/>
          <p:nvPr userDrawn="1"/>
        </p:nvSpPr>
        <p:spPr>
          <a:xfrm>
            <a:off x="2445759" y="-12700"/>
            <a:ext cx="7289800" cy="6883400"/>
          </a:xfrm>
          <a:custGeom>
            <a:avLst/>
            <a:gdLst>
              <a:gd name="connsiteX0" fmla="*/ 5063490 w 7289800"/>
              <a:gd name="connsiteY0" fmla="*/ 12700 h 6883400"/>
              <a:gd name="connsiteX1" fmla="*/ 2499360 w 7289800"/>
              <a:gd name="connsiteY1" fmla="*/ 6870700 h 6883400"/>
              <a:gd name="connsiteX2" fmla="*/ 4721860 w 7289800"/>
              <a:gd name="connsiteY2" fmla="*/ 6870700 h 6883400"/>
              <a:gd name="connsiteX3" fmla="*/ 7285990 w 7289800"/>
              <a:gd name="connsiteY3" fmla="*/ 12700 h 6883400"/>
              <a:gd name="connsiteX4" fmla="*/ 5063490 w 7289800"/>
              <a:gd name="connsiteY4" fmla="*/ 12700 h 6883400"/>
              <a:gd name="connsiteX5" fmla="*/ 12700 w 7289800"/>
              <a:gd name="connsiteY5" fmla="*/ 6870700 h 6883400"/>
              <a:gd name="connsiteX6" fmla="*/ 2235200 w 7289800"/>
              <a:gd name="connsiteY6" fmla="*/ 6870700 h 6883400"/>
              <a:gd name="connsiteX7" fmla="*/ 4799331 w 7289800"/>
              <a:gd name="connsiteY7" fmla="*/ 12700 h 6883400"/>
              <a:gd name="connsiteX8" fmla="*/ 2576830 w 7289800"/>
              <a:gd name="connsiteY8" fmla="*/ 12700 h 6883400"/>
              <a:gd name="connsiteX9" fmla="*/ 12700 w 7289800"/>
              <a:gd name="connsiteY9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800" h="6883400">
                <a:moveTo>
                  <a:pt x="5063490" y="12700"/>
                </a:moveTo>
                <a:lnTo>
                  <a:pt x="2499360" y="6870700"/>
                </a:lnTo>
                <a:lnTo>
                  <a:pt x="4721860" y="6870700"/>
                </a:lnTo>
                <a:lnTo>
                  <a:pt x="7285990" y="12700"/>
                </a:lnTo>
                <a:lnTo>
                  <a:pt x="5063490" y="12700"/>
                </a:lnTo>
                <a:close/>
                <a:moveTo>
                  <a:pt x="12700" y="6870700"/>
                </a:moveTo>
                <a:lnTo>
                  <a:pt x="2235200" y="6870700"/>
                </a:lnTo>
                <a:lnTo>
                  <a:pt x="4799331" y="12700"/>
                </a:lnTo>
                <a:lnTo>
                  <a:pt x="2576830" y="12700"/>
                </a:lnTo>
                <a:lnTo>
                  <a:pt x="12700" y="68707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657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VIDEO</a:t>
            </a:r>
          </a:p>
        </p:txBody>
      </p:sp>
      <p:sp>
        <p:nvSpPr>
          <p:cNvPr id="16" name="Segnaposto elemento multimediale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 contenuto multimediale</a:t>
            </a:r>
          </a:p>
        </p:txBody>
      </p:sp>
      <p:sp>
        <p:nvSpPr>
          <p:cNvPr id="12" name="Elemento grafico 4">
            <a:extLst>
              <a:ext uri="{FF2B5EF4-FFF2-40B4-BE49-F238E27FC236}">
                <a16:creationId xmlns:a16="http://schemas.microsoft.com/office/drawing/2014/main" id="{C7654E36-50FF-425E-B595-F3957610B5D8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0162" y="6002372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002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it-IT" noProof="0"/>
              <a:t>MM.GG.20XX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02372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it-IT" noProof="0"/>
              <a:t>AGGIUNGERE UN PIÈ DI PAGINA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1" r:id="rId5"/>
    <p:sldLayoutId id="2147483690" r:id="rId6"/>
    <p:sldLayoutId id="2147483691" r:id="rId7"/>
    <p:sldLayoutId id="2147483684" r:id="rId8"/>
    <p:sldLayoutId id="2147483685" r:id="rId9"/>
    <p:sldLayoutId id="2147483692" r:id="rId10"/>
    <p:sldLayoutId id="2147483693" r:id="rId11"/>
    <p:sldLayoutId id="2147483694" r:id="rId12"/>
    <p:sldLayoutId id="2147483697" r:id="rId13"/>
    <p:sldLayoutId id="2147483698" r:id="rId14"/>
    <p:sldLayoutId id="2147483699" r:id="rId15"/>
    <p:sldLayoutId id="2147483701" r:id="rId16"/>
    <p:sldLayoutId id="2147483700" r:id="rId17"/>
    <p:sldLayoutId id="2147483687" r:id="rId18"/>
    <p:sldLayoutId id="2147483702" r:id="rId19"/>
    <p:sldLayoutId id="2147483688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18615E1-5D6D-48CF-AD07-8B84FA4FC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3" y="201710"/>
            <a:ext cx="11637817" cy="132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257D790-2770-4A00-BC9B-FA42651B6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093" y="2085695"/>
            <a:ext cx="11637817" cy="457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88369906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23" rtl="0" eaLnBrk="1" latinLnBrk="0" hangingPunct="1">
        <a:lnSpc>
          <a:spcPct val="90000"/>
        </a:lnSpc>
        <a:spcBef>
          <a:spcPct val="0"/>
        </a:spcBef>
        <a:buNone/>
        <a:defRPr sz="4399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581" indent="-228581" algn="l" defTabSz="9143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742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04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066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227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389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1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3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4" indent="-228581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4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560" userDrawn="1">
          <p15:clr>
            <a:srgbClr val="F26B43"/>
          </p15:clr>
        </p15:guide>
        <p15:guide id="3" pos="5120" userDrawn="1">
          <p15:clr>
            <a:srgbClr val="F26B43"/>
          </p15:clr>
        </p15:guide>
        <p15:guide id="4" pos="175" userDrawn="1">
          <p15:clr>
            <a:srgbClr val="5ACBF0"/>
          </p15:clr>
        </p15:guide>
        <p15:guide id="6" pos="7505" userDrawn="1">
          <p15:clr>
            <a:srgbClr val="5ACBF0"/>
          </p15:clr>
        </p15:guide>
        <p15:guide id="8" orient="horz" pos="127" userDrawn="1">
          <p15:clr>
            <a:srgbClr val="5ACBF0"/>
          </p15:clr>
        </p15:guide>
        <p15:guide id="9" orient="horz" pos="4193" userDrawn="1">
          <p15:clr>
            <a:srgbClr val="5ACBF0"/>
          </p15:clr>
        </p15:guide>
        <p15:guide id="10" pos="2385" userDrawn="1">
          <p15:clr>
            <a:srgbClr val="5ACBF0"/>
          </p15:clr>
        </p15:guide>
        <p15:guide id="11" pos="2735" userDrawn="1">
          <p15:clr>
            <a:srgbClr val="5ACBF0"/>
          </p15:clr>
        </p15:guide>
        <p15:guide id="12" pos="4945" userDrawn="1">
          <p15:clr>
            <a:srgbClr val="5ACBF0"/>
          </p15:clr>
        </p15:guide>
        <p15:guide id="13" pos="5295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roberto.bellasio@anbsc.it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egnaposto immagine 18">
            <a:extLst>
              <a:ext uri="{FF2B5EF4-FFF2-40B4-BE49-F238E27FC236}">
                <a16:creationId xmlns:a16="http://schemas.microsoft.com/office/drawing/2014/main" id="{873751CF-C490-45B5-B248-BF86A59ECF2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/>
          <a:srcRect l="16590" r="16590"/>
          <a:stretch/>
        </p:blipFill>
        <p:spPr>
          <a:xfrm>
            <a:off x="3540806" y="0"/>
            <a:ext cx="9155634" cy="6858000"/>
          </a:xfrm>
          <a:effectLst>
            <a:innerShdw blurRad="63500" dist="101600" dir="16200000">
              <a:prstClr val="black">
                <a:alpha val="50000"/>
              </a:prstClr>
            </a:innerShdw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56E9371-6E05-45E0-803B-4C39AC28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64" y="1960656"/>
            <a:ext cx="10510754" cy="1107465"/>
          </a:xfrm>
        </p:spPr>
        <p:txBody>
          <a:bodyPr rtlCol="0"/>
          <a:lstStyle/>
          <a:p>
            <a:pPr rtl="0"/>
            <a:r>
              <a:rPr lang="it-IT" dirty="0"/>
              <a:t>ANBSC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30A1A89-FE18-44C6-B3EE-49541CB850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2564" y="6136243"/>
            <a:ext cx="4367531" cy="324417"/>
          </a:xfrm>
        </p:spPr>
        <p:txBody>
          <a:bodyPr rtlCol="0"/>
          <a:lstStyle/>
          <a:p>
            <a:pPr rtl="0"/>
            <a:r>
              <a:rPr lang="it-IT" dirty="0"/>
              <a:t>1 aprile 2022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926E226-1B8E-4CD2-84DD-131BAC397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50" y="813830"/>
            <a:ext cx="877989" cy="86596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2D388B-154D-4D87-B1F3-696DDE8FD7E1}"/>
              </a:ext>
            </a:extLst>
          </p:cNvPr>
          <p:cNvSpPr txBox="1"/>
          <p:nvPr/>
        </p:nvSpPr>
        <p:spPr>
          <a:xfrm>
            <a:off x="432564" y="4107687"/>
            <a:ext cx="32789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Agenzia Nazionale</a:t>
            </a:r>
          </a:p>
          <a:p>
            <a:r>
              <a:rPr lang="it-IT" sz="2000" dirty="0">
                <a:solidFill>
                  <a:schemeClr val="bg1"/>
                </a:solidFill>
              </a:rPr>
              <a:t>per l’amministrazione</a:t>
            </a:r>
          </a:p>
          <a:p>
            <a:r>
              <a:rPr lang="it-IT" sz="2000" dirty="0">
                <a:solidFill>
                  <a:schemeClr val="bg1"/>
                </a:solidFill>
              </a:rPr>
              <a:t>e la destinazione dei beni</a:t>
            </a:r>
          </a:p>
          <a:p>
            <a:r>
              <a:rPr lang="it-IT" sz="2000" dirty="0">
                <a:solidFill>
                  <a:schemeClr val="bg1"/>
                </a:solidFill>
              </a:rPr>
              <a:t>sequestrati e confiscati alla</a:t>
            </a:r>
          </a:p>
          <a:p>
            <a:r>
              <a:rPr lang="it-IT" sz="2000" dirty="0">
                <a:solidFill>
                  <a:schemeClr val="bg1"/>
                </a:solidFill>
              </a:rPr>
              <a:t>criminalità organizzata</a:t>
            </a:r>
          </a:p>
        </p:txBody>
      </p:sp>
    </p:spTree>
    <p:extLst>
      <p:ext uri="{BB962C8B-B14F-4D97-AF65-F5344CB8AC3E}">
        <p14:creationId xmlns:p14="http://schemas.microsoft.com/office/powerpoint/2010/main" val="361050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488969"/>
            <a:ext cx="5461667" cy="1411730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 dirty="0">
                <a:solidFill>
                  <a:schemeClr val="tx1"/>
                </a:solidFill>
              </a:rPr>
              <a:t>Fasi di destinazione beni immobili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32" y="2368665"/>
            <a:ext cx="5321968" cy="3455192"/>
          </a:xfrm>
        </p:spPr>
        <p:txBody>
          <a:bodyPr rtlCol="0">
            <a:noAutofit/>
          </a:bodyPr>
          <a:lstStyle/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Richiesta manifestazione d’interesse (Ag. Demanio – Regione – Provincia – Comune)</a:t>
            </a:r>
          </a:p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Raccolta esiti istruttoria</a:t>
            </a:r>
          </a:p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Proposta al Consiglio Direttivo dell’ANBSC</a:t>
            </a:r>
          </a:p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Decisione del Consiglio Direttivo dell’ANBSC</a:t>
            </a:r>
          </a:p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Decreto di destinazione</a:t>
            </a:r>
          </a:p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(procedura tramite Conferenza di Servizi)</a:t>
            </a:r>
          </a:p>
        </p:txBody>
      </p:sp>
      <p:pic>
        <p:nvPicPr>
          <p:cNvPr id="14" name="Segnaposto immagine 13">
            <a:extLst>
              <a:ext uri="{FF2B5EF4-FFF2-40B4-BE49-F238E27FC236}">
                <a16:creationId xmlns:a16="http://schemas.microsoft.com/office/drawing/2014/main" id="{1E9B5A50-F85D-49E6-9C85-59731947057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20333" r="20333"/>
          <a:stretch/>
        </p:blipFill>
        <p:spPr>
          <a:xfrm>
            <a:off x="5519738" y="0"/>
            <a:ext cx="6103621" cy="6858000"/>
          </a:xfrm>
          <a:effectLst>
            <a:outerShdw blurRad="381000" dist="1778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smtClean="0">
                <a:solidFill>
                  <a:schemeClr val="tx1"/>
                </a:solidFill>
              </a:rPr>
              <a:pPr rtl="0"/>
              <a:t>10</a:t>
            </a:fld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7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egnaposto immagine 13">
            <a:extLst>
              <a:ext uri="{FF2B5EF4-FFF2-40B4-BE49-F238E27FC236}">
                <a16:creationId xmlns:a16="http://schemas.microsoft.com/office/drawing/2014/main" id="{BD519751-E686-4F24-9C8F-C439D8581B8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14930" r="14930"/>
          <a:stretch/>
        </p:blipFill>
        <p:spPr>
          <a:xfrm>
            <a:off x="0" y="404811"/>
            <a:ext cx="6108872" cy="5485128"/>
          </a:xfrm>
          <a:effectLst>
            <a:outerShdw blurRad="914400" dist="101600" dir="5400000" algn="t" rotWithShape="0">
              <a:prstClr val="black">
                <a:alpha val="77000"/>
              </a:prstClr>
            </a:outerShdw>
          </a:effectLst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20B93806-769F-4C20-A684-CA4CB5BB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205" y="787472"/>
            <a:ext cx="7522029" cy="782638"/>
          </a:xfrm>
        </p:spPr>
        <p:txBody>
          <a:bodyPr rtlCol="0">
            <a:noAutofit/>
          </a:bodyPr>
          <a:lstStyle/>
          <a:p>
            <a:pPr rtl="0"/>
            <a:r>
              <a:rPr lang="it-IT" sz="3600" dirty="0"/>
              <a:t>Assegnazione</a:t>
            </a:r>
            <a:r>
              <a:rPr lang="it-IT" dirty="0"/>
              <a:t> </a:t>
            </a:r>
            <a:br>
              <a:rPr lang="it-IT" dirty="0"/>
            </a:br>
            <a:r>
              <a:rPr lang="it-IT" sz="3600" dirty="0"/>
              <a:t>provvisoria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209D92-7413-44EE-BC90-ECE50DA315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1205" y="2372114"/>
            <a:ext cx="4421857" cy="3698414"/>
          </a:xfrm>
        </p:spPr>
        <p:txBody>
          <a:bodyPr rtlCol="0">
            <a:normAutofit/>
          </a:bodyPr>
          <a:lstStyle/>
          <a:p>
            <a:r>
              <a:rPr lang="it-IT" sz="2400" dirty="0"/>
              <a:t>La Legge 161/2017, nel modificare il Codice Antimafia, afferma che i beni immobili possono essere assegnati provvisoriamente già dalla fase del sequestro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38DCF8F-466A-4FC0-91DF-33EF070ED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smtClean="0">
                <a:solidFill>
                  <a:schemeClr val="bg1"/>
                </a:solidFill>
              </a:rPr>
              <a:pPr rtl="0"/>
              <a:t>11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93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488969"/>
            <a:ext cx="6683408" cy="1411730"/>
          </a:xfrm>
        </p:spPr>
        <p:txBody>
          <a:bodyPr rtlCol="0">
            <a:normAutofit/>
          </a:bodyPr>
          <a:lstStyle/>
          <a:p>
            <a:pPr rtl="0"/>
            <a:r>
              <a:rPr lang="it-IT" sz="4400" dirty="0">
                <a:solidFill>
                  <a:schemeClr val="tx1"/>
                </a:solidFill>
              </a:rPr>
              <a:t>Attività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sz="4400" dirty="0">
                <a:solidFill>
                  <a:schemeClr val="tx1"/>
                </a:solidFill>
              </a:rPr>
              <a:t>sperimentali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32" y="2449945"/>
            <a:ext cx="5321968" cy="3455192"/>
          </a:xfrm>
        </p:spPr>
        <p:txBody>
          <a:bodyPr rtlCol="0">
            <a:noAutofit/>
          </a:bodyPr>
          <a:lstStyle/>
          <a:p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Bandi di ‘preassegnazione’</a:t>
            </a:r>
          </a:p>
          <a:p>
            <a:pPr marL="0" indent="0">
              <a:buNone/>
            </a:pPr>
            <a:endParaRPr lang="it-IT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smtClean="0">
                <a:solidFill>
                  <a:schemeClr val="tx1"/>
                </a:solidFill>
              </a:rPr>
              <a:pPr rtl="0"/>
              <a:t>12</a:t>
            </a:fld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3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CE64CF6-2997-4B51-8C42-A55E3260A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it-IT" noProof="0" smtClean="0">
                <a:solidFill>
                  <a:schemeClr val="bg1"/>
                </a:solidFill>
              </a:rPr>
              <a:pPr rtl="0"/>
              <a:t>13</a:t>
            </a:fld>
            <a:endParaRPr lang="it-IT" noProof="0" dirty="0">
              <a:solidFill>
                <a:schemeClr val="bg1"/>
              </a:solidFill>
            </a:endParaRP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1C9142CE-9AF7-427A-9F98-DE5C43DA9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98" y="1126671"/>
            <a:ext cx="10187804" cy="46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10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ttangolo 53">
            <a:extLst>
              <a:ext uri="{FF2B5EF4-FFF2-40B4-BE49-F238E27FC236}">
                <a16:creationId xmlns:a16="http://schemas.microsoft.com/office/drawing/2014/main" id="{2E120B2D-AF15-4B19-9E80-AC9190B838E1}"/>
              </a:ext>
            </a:extLst>
          </p:cNvPr>
          <p:cNvSpPr/>
          <p:nvPr/>
        </p:nvSpPr>
        <p:spPr>
          <a:xfrm>
            <a:off x="5370911" y="283862"/>
            <a:ext cx="1450177" cy="614209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EA287619-0D71-463E-85AF-DD4D53A39FCD}"/>
              </a:ext>
            </a:extLst>
          </p:cNvPr>
          <p:cNvSpPr/>
          <p:nvPr/>
        </p:nvSpPr>
        <p:spPr>
          <a:xfrm>
            <a:off x="5369328" y="2090612"/>
            <a:ext cx="1450177" cy="614209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143FA0AB-A9E2-438D-AD80-F1F2113BB86E}"/>
              </a:ext>
            </a:extLst>
          </p:cNvPr>
          <p:cNvSpPr/>
          <p:nvPr/>
        </p:nvSpPr>
        <p:spPr>
          <a:xfrm>
            <a:off x="5370910" y="1185862"/>
            <a:ext cx="1450177" cy="614209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CE64CF6-2997-4B51-8C42-A55E3260A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it-IT" noProof="0" smtClean="0">
                <a:solidFill>
                  <a:schemeClr val="tx1"/>
                </a:solidFill>
              </a:rPr>
              <a:pPr rtl="0"/>
              <a:t>14</a:t>
            </a:fld>
            <a:endParaRPr lang="it-IT" noProof="0" dirty="0">
              <a:solidFill>
                <a:schemeClr val="tx1"/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0B7595F-E48C-4EF6-820A-4BF43D738C8D}"/>
              </a:ext>
            </a:extLst>
          </p:cNvPr>
          <p:cNvSpPr/>
          <p:nvPr/>
        </p:nvSpPr>
        <p:spPr>
          <a:xfrm>
            <a:off x="2726916" y="263980"/>
            <a:ext cx="1450177" cy="614209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94DB9A8-5C6A-4EEA-91B7-2B2753A8DA01}"/>
              </a:ext>
            </a:extLst>
          </p:cNvPr>
          <p:cNvSpPr txBox="1"/>
          <p:nvPr/>
        </p:nvSpPr>
        <p:spPr>
          <a:xfrm>
            <a:off x="2805254" y="283862"/>
            <a:ext cx="137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Gestione confisca</a:t>
            </a:r>
          </a:p>
          <a:p>
            <a:r>
              <a:rPr lang="it-IT" sz="1200" dirty="0">
                <a:solidFill>
                  <a:schemeClr val="bg1"/>
                </a:solidFill>
              </a:rPr>
              <a:t>non definitiva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53619D96-D4DF-4E52-8B4D-1FC2C4C18E8F}"/>
              </a:ext>
            </a:extLst>
          </p:cNvPr>
          <p:cNvCxnSpPr>
            <a:cxnSpLocks/>
          </p:cNvCxnSpPr>
          <p:nvPr/>
        </p:nvCxnSpPr>
        <p:spPr>
          <a:xfrm>
            <a:off x="2981371" y="857868"/>
            <a:ext cx="0" cy="307674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>
            <a:extLst>
              <a:ext uri="{FF2B5EF4-FFF2-40B4-BE49-F238E27FC236}">
                <a16:creationId xmlns:a16="http://schemas.microsoft.com/office/drawing/2014/main" id="{2B6D9E01-2A9B-4337-B0B2-722661DC4A3D}"/>
              </a:ext>
            </a:extLst>
          </p:cNvPr>
          <p:cNvSpPr/>
          <p:nvPr/>
        </p:nvSpPr>
        <p:spPr>
          <a:xfrm>
            <a:off x="2726915" y="1185862"/>
            <a:ext cx="1450177" cy="614209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6374931-E4F9-46C8-B254-E3AF14CC0BEA}"/>
              </a:ext>
            </a:extLst>
          </p:cNvPr>
          <p:cNvSpPr txBox="1"/>
          <p:nvPr/>
        </p:nvSpPr>
        <p:spPr>
          <a:xfrm>
            <a:off x="2814224" y="1262133"/>
            <a:ext cx="1424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Implementazione</a:t>
            </a:r>
          </a:p>
          <a:p>
            <a:r>
              <a:rPr lang="it-IT" sz="1200" dirty="0">
                <a:solidFill>
                  <a:schemeClr val="bg1"/>
                </a:solidFill>
              </a:rPr>
              <a:t>Open Regio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073B61A8-AEEC-4A17-B94A-1BA4E8E1EB71}"/>
              </a:ext>
            </a:extLst>
          </p:cNvPr>
          <p:cNvCxnSpPr>
            <a:cxnSpLocks/>
          </p:cNvCxnSpPr>
          <p:nvPr/>
        </p:nvCxnSpPr>
        <p:spPr>
          <a:xfrm flipV="1">
            <a:off x="3842703" y="888349"/>
            <a:ext cx="0" cy="307673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86D008E7-5EE4-4DF1-A55D-13A23E709825}"/>
              </a:ext>
            </a:extLst>
          </p:cNvPr>
          <p:cNvSpPr txBox="1"/>
          <p:nvPr/>
        </p:nvSpPr>
        <p:spPr>
          <a:xfrm>
            <a:off x="5399486" y="441731"/>
            <a:ext cx="1421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Confisca definitiva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22A2CD4-189A-4447-A15E-C2370EB97528}"/>
              </a:ext>
            </a:extLst>
          </p:cNvPr>
          <p:cNvSpPr txBox="1"/>
          <p:nvPr/>
        </p:nvSpPr>
        <p:spPr>
          <a:xfrm>
            <a:off x="5531128" y="1167821"/>
            <a:ext cx="128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Predisposizione</a:t>
            </a:r>
          </a:p>
          <a:p>
            <a:r>
              <a:rPr lang="it-IT" sz="1200" dirty="0">
                <a:solidFill>
                  <a:schemeClr val="bg1"/>
                </a:solidFill>
              </a:rPr>
              <a:t>Piattaforma telematica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28E1DBC5-D0FA-4DEE-8B1E-CBF8DD96EC2E}"/>
              </a:ext>
            </a:extLst>
          </p:cNvPr>
          <p:cNvSpPr txBox="1"/>
          <p:nvPr/>
        </p:nvSpPr>
        <p:spPr>
          <a:xfrm>
            <a:off x="5399484" y="2166883"/>
            <a:ext cx="162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Conferenza dei servizi telematica</a:t>
            </a:r>
          </a:p>
        </p:txBody>
      </p: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0946145E-0CC8-4A78-B954-2E984972812E}"/>
              </a:ext>
            </a:extLst>
          </p:cNvPr>
          <p:cNvCxnSpPr>
            <a:cxnSpLocks/>
          </p:cNvCxnSpPr>
          <p:nvPr/>
        </p:nvCxnSpPr>
        <p:spPr>
          <a:xfrm flipH="1">
            <a:off x="6110287" y="881113"/>
            <a:ext cx="1" cy="268265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D0475FDC-A19F-4226-96C7-A9A39E978DF8}"/>
              </a:ext>
            </a:extLst>
          </p:cNvPr>
          <p:cNvCxnSpPr>
            <a:cxnSpLocks/>
            <a:stCxn id="11" idx="3"/>
            <a:endCxn id="54" idx="1"/>
          </p:cNvCxnSpPr>
          <p:nvPr/>
        </p:nvCxnSpPr>
        <p:spPr>
          <a:xfrm>
            <a:off x="4176142" y="514695"/>
            <a:ext cx="1194769" cy="76272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92906E1F-883F-4D25-BE6B-5A31FDFF349E}"/>
              </a:ext>
            </a:extLst>
          </p:cNvPr>
          <p:cNvCxnSpPr>
            <a:cxnSpLocks/>
          </p:cNvCxnSpPr>
          <p:nvPr/>
        </p:nvCxnSpPr>
        <p:spPr>
          <a:xfrm flipH="1">
            <a:off x="6094417" y="1793832"/>
            <a:ext cx="1" cy="268265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F3DC00D8-B1B6-4B81-AE21-87A1ECB86D87}"/>
              </a:ext>
            </a:extLst>
          </p:cNvPr>
          <p:cNvCxnSpPr>
            <a:cxnSpLocks/>
          </p:cNvCxnSpPr>
          <p:nvPr/>
        </p:nvCxnSpPr>
        <p:spPr>
          <a:xfrm flipH="1">
            <a:off x="6110286" y="2719052"/>
            <a:ext cx="1" cy="268265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mbo 60">
            <a:extLst>
              <a:ext uri="{FF2B5EF4-FFF2-40B4-BE49-F238E27FC236}">
                <a16:creationId xmlns:a16="http://schemas.microsoft.com/office/drawing/2014/main" id="{3B957A42-5EEE-404E-9E5B-8AF0AC7DDBDB}"/>
              </a:ext>
            </a:extLst>
          </p:cNvPr>
          <p:cNvSpPr/>
          <p:nvPr/>
        </p:nvSpPr>
        <p:spPr>
          <a:xfrm>
            <a:off x="5082788" y="2993984"/>
            <a:ext cx="2038349" cy="832580"/>
          </a:xfrm>
          <a:prstGeom prst="diamond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042921D7-2082-432A-B514-C3E54033133B}"/>
              </a:ext>
            </a:extLst>
          </p:cNvPr>
          <p:cNvSpPr txBox="1"/>
          <p:nvPr/>
        </p:nvSpPr>
        <p:spPr>
          <a:xfrm>
            <a:off x="5289601" y="3109125"/>
            <a:ext cx="1628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Manifestazione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di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interesse</a:t>
            </a:r>
          </a:p>
        </p:txBody>
      </p:sp>
      <p:cxnSp>
        <p:nvCxnSpPr>
          <p:cNvPr id="66" name="Connettore 2 65">
            <a:extLst>
              <a:ext uri="{FF2B5EF4-FFF2-40B4-BE49-F238E27FC236}">
                <a16:creationId xmlns:a16="http://schemas.microsoft.com/office/drawing/2014/main" id="{6841321B-587B-4399-A0A4-67C8F8AE802A}"/>
              </a:ext>
            </a:extLst>
          </p:cNvPr>
          <p:cNvCxnSpPr>
            <a:cxnSpLocks/>
          </p:cNvCxnSpPr>
          <p:nvPr/>
        </p:nvCxnSpPr>
        <p:spPr>
          <a:xfrm flipH="1">
            <a:off x="4177092" y="3410274"/>
            <a:ext cx="953322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tangolo 67">
            <a:extLst>
              <a:ext uri="{FF2B5EF4-FFF2-40B4-BE49-F238E27FC236}">
                <a16:creationId xmlns:a16="http://schemas.microsoft.com/office/drawing/2014/main" id="{0314475B-5D79-41AD-9AA9-AF7452A628C6}"/>
              </a:ext>
            </a:extLst>
          </p:cNvPr>
          <p:cNvSpPr/>
          <p:nvPr/>
        </p:nvSpPr>
        <p:spPr>
          <a:xfrm>
            <a:off x="2739840" y="3103169"/>
            <a:ext cx="1450177" cy="614209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E307CF1E-EA97-497D-81F7-4C7871D5CD5F}"/>
              </a:ext>
            </a:extLst>
          </p:cNvPr>
          <p:cNvSpPr txBox="1"/>
          <p:nvPr/>
        </p:nvSpPr>
        <p:spPr>
          <a:xfrm>
            <a:off x="2827149" y="3179440"/>
            <a:ext cx="1424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Proposta destinazione</a:t>
            </a:r>
          </a:p>
        </p:txBody>
      </p: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F9067D49-C03C-464A-81F1-DB3799BAD4AE}"/>
              </a:ext>
            </a:extLst>
          </p:cNvPr>
          <p:cNvCxnSpPr>
            <a:cxnSpLocks/>
          </p:cNvCxnSpPr>
          <p:nvPr/>
        </p:nvCxnSpPr>
        <p:spPr>
          <a:xfrm>
            <a:off x="7073512" y="3410274"/>
            <a:ext cx="1193818" cy="5165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tangolo 71">
            <a:extLst>
              <a:ext uri="{FF2B5EF4-FFF2-40B4-BE49-F238E27FC236}">
                <a16:creationId xmlns:a16="http://schemas.microsoft.com/office/drawing/2014/main" id="{19FBC9F1-6A2B-4763-8686-AD83F86C466B}"/>
              </a:ext>
            </a:extLst>
          </p:cNvPr>
          <p:cNvSpPr/>
          <p:nvPr/>
        </p:nvSpPr>
        <p:spPr>
          <a:xfrm>
            <a:off x="8287597" y="3103170"/>
            <a:ext cx="1450177" cy="614209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551D1A6B-53EC-44C1-9908-73C351CF9D7C}"/>
              </a:ext>
            </a:extLst>
          </p:cNvPr>
          <p:cNvSpPr txBox="1"/>
          <p:nvPr/>
        </p:nvSpPr>
        <p:spPr>
          <a:xfrm>
            <a:off x="8527306" y="3179440"/>
            <a:ext cx="1424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Open Regio</a:t>
            </a:r>
          </a:p>
          <a:p>
            <a:r>
              <a:rPr lang="it-IT" sz="1200" dirty="0">
                <a:solidFill>
                  <a:schemeClr val="bg1"/>
                </a:solidFill>
              </a:rPr>
              <a:t>Vetrina enti</a:t>
            </a:r>
          </a:p>
        </p:txBody>
      </p:sp>
      <p:cxnSp>
        <p:nvCxnSpPr>
          <p:cNvPr id="77" name="Connettore a gomito 76">
            <a:extLst>
              <a:ext uri="{FF2B5EF4-FFF2-40B4-BE49-F238E27FC236}">
                <a16:creationId xmlns:a16="http://schemas.microsoft.com/office/drawing/2014/main" id="{A526DAF9-9515-4753-B9D4-07DC876791C1}"/>
              </a:ext>
            </a:extLst>
          </p:cNvPr>
          <p:cNvCxnSpPr>
            <a:cxnSpLocks/>
            <a:stCxn id="68" idx="2"/>
            <a:endCxn id="92" idx="1"/>
          </p:cNvCxnSpPr>
          <p:nvPr/>
        </p:nvCxnSpPr>
        <p:spPr>
          <a:xfrm rot="16200000" flipH="1">
            <a:off x="4125137" y="3057169"/>
            <a:ext cx="599452" cy="1919869"/>
          </a:xfrm>
          <a:prstGeom prst="bentConnector2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ttangolo 90">
            <a:extLst>
              <a:ext uri="{FF2B5EF4-FFF2-40B4-BE49-F238E27FC236}">
                <a16:creationId xmlns:a16="http://schemas.microsoft.com/office/drawing/2014/main" id="{4D78DD26-2244-401A-A722-E57E8E87ECEA}"/>
              </a:ext>
            </a:extLst>
          </p:cNvPr>
          <p:cNvSpPr/>
          <p:nvPr/>
        </p:nvSpPr>
        <p:spPr>
          <a:xfrm>
            <a:off x="5374470" y="4024738"/>
            <a:ext cx="1450177" cy="614209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416A74A9-6564-4417-B13C-9C842190C445}"/>
              </a:ext>
            </a:extLst>
          </p:cNvPr>
          <p:cNvSpPr txBox="1"/>
          <p:nvPr/>
        </p:nvSpPr>
        <p:spPr>
          <a:xfrm>
            <a:off x="5384798" y="4178330"/>
            <a:ext cx="1419235" cy="276999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Consiglio direttivo</a:t>
            </a:r>
          </a:p>
        </p:txBody>
      </p:sp>
      <p:sp>
        <p:nvSpPr>
          <p:cNvPr id="94" name="Rombo 93">
            <a:extLst>
              <a:ext uri="{FF2B5EF4-FFF2-40B4-BE49-F238E27FC236}">
                <a16:creationId xmlns:a16="http://schemas.microsoft.com/office/drawing/2014/main" id="{7B409A34-55D3-4D42-9E51-DE1C91682B44}"/>
              </a:ext>
            </a:extLst>
          </p:cNvPr>
          <p:cNvSpPr/>
          <p:nvPr/>
        </p:nvSpPr>
        <p:spPr>
          <a:xfrm>
            <a:off x="7997438" y="3900540"/>
            <a:ext cx="2038349" cy="832580"/>
          </a:xfrm>
          <a:prstGeom prst="diamond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CFFDDDEF-24A2-4CB4-B2E8-ACDC8F597FA1}"/>
              </a:ext>
            </a:extLst>
          </p:cNvPr>
          <p:cNvSpPr txBox="1"/>
          <p:nvPr/>
        </p:nvSpPr>
        <p:spPr>
          <a:xfrm>
            <a:off x="8204251" y="4015681"/>
            <a:ext cx="1628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Manifestazione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di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interesse</a:t>
            </a:r>
          </a:p>
        </p:txBody>
      </p:sp>
      <p:sp>
        <p:nvSpPr>
          <p:cNvPr id="96" name="Rettangolo 95">
            <a:extLst>
              <a:ext uri="{FF2B5EF4-FFF2-40B4-BE49-F238E27FC236}">
                <a16:creationId xmlns:a16="http://schemas.microsoft.com/office/drawing/2014/main" id="{A8F6866C-DAE7-44DD-8404-FFF07BC6DE32}"/>
              </a:ext>
            </a:extLst>
          </p:cNvPr>
          <p:cNvSpPr/>
          <p:nvPr/>
        </p:nvSpPr>
        <p:spPr>
          <a:xfrm>
            <a:off x="8287596" y="4960977"/>
            <a:ext cx="1450177" cy="614209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97" name="CasellaDiTesto 96">
            <a:extLst>
              <a:ext uri="{FF2B5EF4-FFF2-40B4-BE49-F238E27FC236}">
                <a16:creationId xmlns:a16="http://schemas.microsoft.com/office/drawing/2014/main" id="{0651AC89-ECC7-45A7-852B-A29AF0169F7F}"/>
              </a:ext>
            </a:extLst>
          </p:cNvPr>
          <p:cNvSpPr txBox="1"/>
          <p:nvPr/>
        </p:nvSpPr>
        <p:spPr>
          <a:xfrm>
            <a:off x="8447814" y="4942936"/>
            <a:ext cx="128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Predisposizione</a:t>
            </a:r>
          </a:p>
          <a:p>
            <a:r>
              <a:rPr lang="it-IT" sz="1200" dirty="0">
                <a:solidFill>
                  <a:schemeClr val="bg1"/>
                </a:solidFill>
              </a:rPr>
              <a:t>Piattaforma telematica</a:t>
            </a:r>
          </a:p>
        </p:txBody>
      </p:sp>
      <p:cxnSp>
        <p:nvCxnSpPr>
          <p:cNvPr id="98" name="Connettore 2 97">
            <a:extLst>
              <a:ext uri="{FF2B5EF4-FFF2-40B4-BE49-F238E27FC236}">
                <a16:creationId xmlns:a16="http://schemas.microsoft.com/office/drawing/2014/main" id="{847E5AEA-68B0-4B30-BFC7-F15F459FC308}"/>
              </a:ext>
            </a:extLst>
          </p:cNvPr>
          <p:cNvCxnSpPr>
            <a:cxnSpLocks/>
            <a:endCxn id="127" idx="0"/>
          </p:cNvCxnSpPr>
          <p:nvPr/>
        </p:nvCxnSpPr>
        <p:spPr>
          <a:xfrm>
            <a:off x="9012685" y="5552658"/>
            <a:ext cx="3928" cy="217574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2 100">
            <a:extLst>
              <a:ext uri="{FF2B5EF4-FFF2-40B4-BE49-F238E27FC236}">
                <a16:creationId xmlns:a16="http://schemas.microsoft.com/office/drawing/2014/main" id="{12CEC2FC-D2E1-431B-BFAC-8BF8D5DDE81F}"/>
              </a:ext>
            </a:extLst>
          </p:cNvPr>
          <p:cNvCxnSpPr>
            <a:cxnSpLocks/>
          </p:cNvCxnSpPr>
          <p:nvPr/>
        </p:nvCxnSpPr>
        <p:spPr>
          <a:xfrm flipH="1">
            <a:off x="9012686" y="4720993"/>
            <a:ext cx="1" cy="221297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ttangolo 111">
            <a:extLst>
              <a:ext uri="{FF2B5EF4-FFF2-40B4-BE49-F238E27FC236}">
                <a16:creationId xmlns:a16="http://schemas.microsoft.com/office/drawing/2014/main" id="{04820A87-CB0A-4123-96FB-163B92F8D588}"/>
              </a:ext>
            </a:extLst>
          </p:cNvPr>
          <p:cNvSpPr/>
          <p:nvPr/>
        </p:nvSpPr>
        <p:spPr>
          <a:xfrm>
            <a:off x="464069" y="2872335"/>
            <a:ext cx="1450177" cy="614209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113" name="CasellaDiTesto 112">
            <a:extLst>
              <a:ext uri="{FF2B5EF4-FFF2-40B4-BE49-F238E27FC236}">
                <a16:creationId xmlns:a16="http://schemas.microsoft.com/office/drawing/2014/main" id="{56736E6D-0435-4BD9-8A36-940C0B25B9E7}"/>
              </a:ext>
            </a:extLst>
          </p:cNvPr>
          <p:cNvSpPr txBox="1"/>
          <p:nvPr/>
        </p:nvSpPr>
        <p:spPr>
          <a:xfrm>
            <a:off x="477953" y="2939430"/>
            <a:ext cx="1424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Mantenuto 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allo stato</a:t>
            </a:r>
          </a:p>
        </p:txBody>
      </p:sp>
      <p:sp>
        <p:nvSpPr>
          <p:cNvPr id="114" name="Rettangolo 113">
            <a:extLst>
              <a:ext uri="{FF2B5EF4-FFF2-40B4-BE49-F238E27FC236}">
                <a16:creationId xmlns:a16="http://schemas.microsoft.com/office/drawing/2014/main" id="{3AE0CE29-D287-41B3-9969-6A145B31F2DB}"/>
              </a:ext>
            </a:extLst>
          </p:cNvPr>
          <p:cNvSpPr/>
          <p:nvPr/>
        </p:nvSpPr>
        <p:spPr>
          <a:xfrm>
            <a:off x="464069" y="3581518"/>
            <a:ext cx="1450177" cy="614209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9C21E569-C9DA-47AD-8CFB-D11DB8C78BAB}"/>
              </a:ext>
            </a:extLst>
          </p:cNvPr>
          <p:cNvSpPr txBox="1"/>
          <p:nvPr/>
        </p:nvSpPr>
        <p:spPr>
          <a:xfrm>
            <a:off x="460315" y="3731785"/>
            <a:ext cx="1424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Enti territoriali</a:t>
            </a:r>
          </a:p>
        </p:txBody>
      </p:sp>
      <p:sp>
        <p:nvSpPr>
          <p:cNvPr id="116" name="Rettangolo 115">
            <a:extLst>
              <a:ext uri="{FF2B5EF4-FFF2-40B4-BE49-F238E27FC236}">
                <a16:creationId xmlns:a16="http://schemas.microsoft.com/office/drawing/2014/main" id="{A2D335CC-D1B0-4B06-8526-47B27401D458}"/>
              </a:ext>
            </a:extLst>
          </p:cNvPr>
          <p:cNvSpPr/>
          <p:nvPr/>
        </p:nvSpPr>
        <p:spPr>
          <a:xfrm>
            <a:off x="464069" y="4299877"/>
            <a:ext cx="1450177" cy="614209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117" name="CasellaDiTesto 116">
            <a:extLst>
              <a:ext uri="{FF2B5EF4-FFF2-40B4-BE49-F238E27FC236}">
                <a16:creationId xmlns:a16="http://schemas.microsoft.com/office/drawing/2014/main" id="{4B6C0426-6AD4-441D-A179-D09CD13D84A0}"/>
              </a:ext>
            </a:extLst>
          </p:cNvPr>
          <p:cNvSpPr txBox="1"/>
          <p:nvPr/>
        </p:nvSpPr>
        <p:spPr>
          <a:xfrm>
            <a:off x="448079" y="4394256"/>
            <a:ext cx="150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Autofinanziamento ANBSC</a:t>
            </a:r>
          </a:p>
        </p:txBody>
      </p:sp>
      <p:sp>
        <p:nvSpPr>
          <p:cNvPr id="118" name="Rettangolo 117">
            <a:extLst>
              <a:ext uri="{FF2B5EF4-FFF2-40B4-BE49-F238E27FC236}">
                <a16:creationId xmlns:a16="http://schemas.microsoft.com/office/drawing/2014/main" id="{D78AAF98-C65F-4CB9-927C-3A5FE88F625D}"/>
              </a:ext>
            </a:extLst>
          </p:cNvPr>
          <p:cNvSpPr/>
          <p:nvPr/>
        </p:nvSpPr>
        <p:spPr>
          <a:xfrm>
            <a:off x="470880" y="4995643"/>
            <a:ext cx="1450177" cy="614209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119" name="CasellaDiTesto 118">
            <a:extLst>
              <a:ext uri="{FF2B5EF4-FFF2-40B4-BE49-F238E27FC236}">
                <a16:creationId xmlns:a16="http://schemas.microsoft.com/office/drawing/2014/main" id="{EC2803FA-C798-4819-92F4-466125A69D47}"/>
              </a:ext>
            </a:extLst>
          </p:cNvPr>
          <p:cNvSpPr txBox="1"/>
          <p:nvPr/>
        </p:nvSpPr>
        <p:spPr>
          <a:xfrm>
            <a:off x="448079" y="5068725"/>
            <a:ext cx="1424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Destinato alla vendita</a:t>
            </a:r>
          </a:p>
        </p:txBody>
      </p:sp>
      <p:sp>
        <p:nvSpPr>
          <p:cNvPr id="120" name="Rettangolo 119">
            <a:extLst>
              <a:ext uri="{FF2B5EF4-FFF2-40B4-BE49-F238E27FC236}">
                <a16:creationId xmlns:a16="http://schemas.microsoft.com/office/drawing/2014/main" id="{F1B36F6D-DE0E-4A2F-BE83-907B7C3B992B}"/>
              </a:ext>
            </a:extLst>
          </p:cNvPr>
          <p:cNvSpPr/>
          <p:nvPr/>
        </p:nvSpPr>
        <p:spPr>
          <a:xfrm>
            <a:off x="458806" y="5704826"/>
            <a:ext cx="1450177" cy="614209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121" name="CasellaDiTesto 120">
            <a:extLst>
              <a:ext uri="{FF2B5EF4-FFF2-40B4-BE49-F238E27FC236}">
                <a16:creationId xmlns:a16="http://schemas.microsoft.com/office/drawing/2014/main" id="{50F24575-A6B1-4777-B7C9-4A2A7C1B114D}"/>
              </a:ext>
            </a:extLst>
          </p:cNvPr>
          <p:cNvSpPr txBox="1"/>
          <p:nvPr/>
        </p:nvSpPr>
        <p:spPr>
          <a:xfrm>
            <a:off x="497326" y="5781097"/>
            <a:ext cx="1424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Destinazione enti ed associazioni</a:t>
            </a:r>
          </a:p>
        </p:txBody>
      </p:sp>
      <p:sp>
        <p:nvSpPr>
          <p:cNvPr id="123" name="Parentesi graffa chiusa 122">
            <a:extLst>
              <a:ext uri="{FF2B5EF4-FFF2-40B4-BE49-F238E27FC236}">
                <a16:creationId xmlns:a16="http://schemas.microsoft.com/office/drawing/2014/main" id="{2CB341A3-05EC-4C04-9125-7FA62F341401}"/>
              </a:ext>
            </a:extLst>
          </p:cNvPr>
          <p:cNvSpPr/>
          <p:nvPr/>
        </p:nvSpPr>
        <p:spPr>
          <a:xfrm>
            <a:off x="1970416" y="2872335"/>
            <a:ext cx="557051" cy="3446700"/>
          </a:xfrm>
          <a:prstGeom prst="rightBrace">
            <a:avLst>
              <a:gd name="adj1" fmla="val 32044"/>
              <a:gd name="adj2" fmla="val 64370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5" name="Rettangolo 124">
            <a:extLst>
              <a:ext uri="{FF2B5EF4-FFF2-40B4-BE49-F238E27FC236}">
                <a16:creationId xmlns:a16="http://schemas.microsoft.com/office/drawing/2014/main" id="{A6A2D731-E66D-40E8-8F9C-607C28721F20}"/>
              </a:ext>
            </a:extLst>
          </p:cNvPr>
          <p:cNvSpPr/>
          <p:nvPr/>
        </p:nvSpPr>
        <p:spPr>
          <a:xfrm>
            <a:off x="2739840" y="4789642"/>
            <a:ext cx="1450177" cy="614209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126" name="CasellaDiTesto 125">
            <a:extLst>
              <a:ext uri="{FF2B5EF4-FFF2-40B4-BE49-F238E27FC236}">
                <a16:creationId xmlns:a16="http://schemas.microsoft.com/office/drawing/2014/main" id="{0F41A945-68B9-465A-BC3E-94BFC4EF6FF3}"/>
              </a:ext>
            </a:extLst>
          </p:cNvPr>
          <p:cNvSpPr txBox="1"/>
          <p:nvPr/>
        </p:nvSpPr>
        <p:spPr>
          <a:xfrm>
            <a:off x="2832215" y="4942290"/>
            <a:ext cx="1419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Decreti ANBCS</a:t>
            </a:r>
          </a:p>
        </p:txBody>
      </p:sp>
      <p:sp>
        <p:nvSpPr>
          <p:cNvPr id="127" name="Rombo 126">
            <a:extLst>
              <a:ext uri="{FF2B5EF4-FFF2-40B4-BE49-F238E27FC236}">
                <a16:creationId xmlns:a16="http://schemas.microsoft.com/office/drawing/2014/main" id="{9804E845-E798-43A9-BE89-46468F9E956A}"/>
              </a:ext>
            </a:extLst>
          </p:cNvPr>
          <p:cNvSpPr/>
          <p:nvPr/>
        </p:nvSpPr>
        <p:spPr>
          <a:xfrm>
            <a:off x="7997438" y="5770232"/>
            <a:ext cx="2038349" cy="832580"/>
          </a:xfrm>
          <a:prstGeom prst="diamond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128" name="CasellaDiTesto 127">
            <a:extLst>
              <a:ext uri="{FF2B5EF4-FFF2-40B4-BE49-F238E27FC236}">
                <a16:creationId xmlns:a16="http://schemas.microsoft.com/office/drawing/2014/main" id="{26DCFBC6-64F8-4D20-9E33-3913C1AB681E}"/>
              </a:ext>
            </a:extLst>
          </p:cNvPr>
          <p:cNvSpPr txBox="1"/>
          <p:nvPr/>
        </p:nvSpPr>
        <p:spPr>
          <a:xfrm>
            <a:off x="8204251" y="5885373"/>
            <a:ext cx="1628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Manifestazione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di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interesse</a:t>
            </a:r>
          </a:p>
        </p:txBody>
      </p:sp>
      <p:cxnSp>
        <p:nvCxnSpPr>
          <p:cNvPr id="135" name="Connettore a gomito 134">
            <a:extLst>
              <a:ext uri="{FF2B5EF4-FFF2-40B4-BE49-F238E27FC236}">
                <a16:creationId xmlns:a16="http://schemas.microsoft.com/office/drawing/2014/main" id="{5A01E5E6-C3DF-4457-B2C4-CAA91C1012F3}"/>
              </a:ext>
            </a:extLst>
          </p:cNvPr>
          <p:cNvCxnSpPr>
            <a:cxnSpLocks/>
            <a:stCxn id="91" idx="2"/>
            <a:endCxn id="126" idx="3"/>
          </p:cNvCxnSpPr>
          <p:nvPr/>
        </p:nvCxnSpPr>
        <p:spPr>
          <a:xfrm rot="5400000">
            <a:off x="4954584" y="3935814"/>
            <a:ext cx="441843" cy="1848109"/>
          </a:xfrm>
          <a:prstGeom prst="bentConnector2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ttore a gomito 139">
            <a:extLst>
              <a:ext uri="{FF2B5EF4-FFF2-40B4-BE49-F238E27FC236}">
                <a16:creationId xmlns:a16="http://schemas.microsoft.com/office/drawing/2014/main" id="{DBA8C9C1-A35D-48D0-B186-952CD5071A45}"/>
              </a:ext>
            </a:extLst>
          </p:cNvPr>
          <p:cNvCxnSpPr>
            <a:cxnSpLocks/>
          </p:cNvCxnSpPr>
          <p:nvPr/>
        </p:nvCxnSpPr>
        <p:spPr>
          <a:xfrm rot="10800000">
            <a:off x="6435741" y="4636294"/>
            <a:ext cx="1635204" cy="1548640"/>
          </a:xfrm>
          <a:prstGeom prst="bentConnector3">
            <a:avLst>
              <a:gd name="adj1" fmla="val 99512"/>
            </a:avLst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ttore a gomito 145">
            <a:extLst>
              <a:ext uri="{FF2B5EF4-FFF2-40B4-BE49-F238E27FC236}">
                <a16:creationId xmlns:a16="http://schemas.microsoft.com/office/drawing/2014/main" id="{E4CB5449-6CD5-4644-BD3F-F6E289DFA634}"/>
              </a:ext>
            </a:extLst>
          </p:cNvPr>
          <p:cNvCxnSpPr>
            <a:cxnSpLocks/>
            <a:endCxn id="153" idx="2"/>
          </p:cNvCxnSpPr>
          <p:nvPr/>
        </p:nvCxnSpPr>
        <p:spPr>
          <a:xfrm flipV="1">
            <a:off x="9980182" y="5575188"/>
            <a:ext cx="869703" cy="604776"/>
          </a:xfrm>
          <a:prstGeom prst="bentConnector2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ttangolo 152">
            <a:extLst>
              <a:ext uri="{FF2B5EF4-FFF2-40B4-BE49-F238E27FC236}">
                <a16:creationId xmlns:a16="http://schemas.microsoft.com/office/drawing/2014/main" id="{2A5BBE9B-1F0D-4BEA-BF33-AD2A4F0E5029}"/>
              </a:ext>
            </a:extLst>
          </p:cNvPr>
          <p:cNvSpPr/>
          <p:nvPr/>
        </p:nvSpPr>
        <p:spPr>
          <a:xfrm>
            <a:off x="10124796" y="4960979"/>
            <a:ext cx="1450177" cy="614209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154" name="CasellaDiTesto 153">
            <a:extLst>
              <a:ext uri="{FF2B5EF4-FFF2-40B4-BE49-F238E27FC236}">
                <a16:creationId xmlns:a16="http://schemas.microsoft.com/office/drawing/2014/main" id="{7DA8F6AB-3CCC-44D2-B116-53351F812977}"/>
              </a:ext>
            </a:extLst>
          </p:cNvPr>
          <p:cNvSpPr txBox="1"/>
          <p:nvPr/>
        </p:nvSpPr>
        <p:spPr>
          <a:xfrm>
            <a:off x="10188005" y="4933469"/>
            <a:ext cx="141923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Decreto ANBSC</a:t>
            </a:r>
          </a:p>
          <a:p>
            <a:r>
              <a:rPr lang="it-IT" sz="1200" dirty="0">
                <a:solidFill>
                  <a:schemeClr val="bg1"/>
                </a:solidFill>
              </a:rPr>
              <a:t>Trasferimento</a:t>
            </a:r>
          </a:p>
          <a:p>
            <a:r>
              <a:rPr lang="it-IT" sz="1200" dirty="0">
                <a:solidFill>
                  <a:schemeClr val="bg1"/>
                </a:solidFill>
              </a:rPr>
              <a:t>Gestione agenzia</a:t>
            </a:r>
          </a:p>
        </p:txBody>
      </p:sp>
      <p:cxnSp>
        <p:nvCxnSpPr>
          <p:cNvPr id="163" name="Connettore 2 162">
            <a:extLst>
              <a:ext uri="{FF2B5EF4-FFF2-40B4-BE49-F238E27FC236}">
                <a16:creationId xmlns:a16="http://schemas.microsoft.com/office/drawing/2014/main" id="{CBBC86A4-81ED-487C-880D-6CAB37A43871}"/>
              </a:ext>
            </a:extLst>
          </p:cNvPr>
          <p:cNvCxnSpPr>
            <a:cxnSpLocks/>
            <a:endCxn id="91" idx="3"/>
          </p:cNvCxnSpPr>
          <p:nvPr/>
        </p:nvCxnSpPr>
        <p:spPr>
          <a:xfrm flipH="1">
            <a:off x="6824647" y="4316830"/>
            <a:ext cx="1229942" cy="15013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" name="Immagine 166">
            <a:extLst>
              <a:ext uri="{FF2B5EF4-FFF2-40B4-BE49-F238E27FC236}">
                <a16:creationId xmlns:a16="http://schemas.microsoft.com/office/drawing/2014/main" id="{D62C035A-3785-406B-BC62-AEC47412C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901" y="5617115"/>
            <a:ext cx="422628" cy="419829"/>
          </a:xfrm>
          <a:prstGeom prst="rect">
            <a:avLst/>
          </a:prstGeom>
        </p:spPr>
      </p:pic>
      <p:pic>
        <p:nvPicPr>
          <p:cNvPr id="169" name="Immagine 168">
            <a:extLst>
              <a:ext uri="{FF2B5EF4-FFF2-40B4-BE49-F238E27FC236}">
                <a16:creationId xmlns:a16="http://schemas.microsoft.com/office/drawing/2014/main" id="{2981E2B2-CA40-44EE-A77F-377C1ADD1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4373" y="5651095"/>
            <a:ext cx="387328" cy="384772"/>
          </a:xfrm>
          <a:prstGeom prst="rect">
            <a:avLst/>
          </a:prstGeom>
        </p:spPr>
      </p:pic>
      <p:pic>
        <p:nvPicPr>
          <p:cNvPr id="170" name="Immagine 169">
            <a:extLst>
              <a:ext uri="{FF2B5EF4-FFF2-40B4-BE49-F238E27FC236}">
                <a16:creationId xmlns:a16="http://schemas.microsoft.com/office/drawing/2014/main" id="{126DE512-7BB2-42E3-862E-FA1755ED8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865" y="3791955"/>
            <a:ext cx="422628" cy="419829"/>
          </a:xfrm>
          <a:prstGeom prst="rect">
            <a:avLst/>
          </a:prstGeom>
        </p:spPr>
      </p:pic>
      <p:pic>
        <p:nvPicPr>
          <p:cNvPr id="171" name="Immagine 170">
            <a:extLst>
              <a:ext uri="{FF2B5EF4-FFF2-40B4-BE49-F238E27FC236}">
                <a16:creationId xmlns:a16="http://schemas.microsoft.com/office/drawing/2014/main" id="{69988FA8-346C-4290-80B9-76874176B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364" y="2910783"/>
            <a:ext cx="387328" cy="384772"/>
          </a:xfrm>
          <a:prstGeom prst="rect">
            <a:avLst/>
          </a:prstGeom>
        </p:spPr>
      </p:pic>
      <p:pic>
        <p:nvPicPr>
          <p:cNvPr id="172" name="Immagine 171">
            <a:extLst>
              <a:ext uri="{FF2B5EF4-FFF2-40B4-BE49-F238E27FC236}">
                <a16:creationId xmlns:a16="http://schemas.microsoft.com/office/drawing/2014/main" id="{1E3E11F4-7A97-4E00-8D8F-F08B38385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567" y="2896234"/>
            <a:ext cx="422628" cy="419829"/>
          </a:xfrm>
          <a:prstGeom prst="rect">
            <a:avLst/>
          </a:prstGeom>
        </p:spPr>
      </p:pic>
      <p:pic>
        <p:nvPicPr>
          <p:cNvPr id="173" name="Immagine 172">
            <a:extLst>
              <a:ext uri="{FF2B5EF4-FFF2-40B4-BE49-F238E27FC236}">
                <a16:creationId xmlns:a16="http://schemas.microsoft.com/office/drawing/2014/main" id="{FCDE7C0D-77E3-4284-86B3-59C0C4212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445" y="4508090"/>
            <a:ext cx="387328" cy="3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28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CE64CF6-2997-4B51-8C42-A55E3260A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it-IT" noProof="0" smtClean="0">
                <a:solidFill>
                  <a:schemeClr val="tx1"/>
                </a:solidFill>
              </a:rPr>
              <a:pPr rtl="0"/>
              <a:t>15</a:t>
            </a:fld>
            <a:endParaRPr lang="it-IT" noProof="0" dirty="0">
              <a:solidFill>
                <a:schemeClr val="tx1"/>
              </a:solidFill>
            </a:endParaRPr>
          </a:p>
        </p:txBody>
      </p:sp>
      <p:pic>
        <p:nvPicPr>
          <p:cNvPr id="63" name="Immagine 62" descr="Immagine che contiene mappa&#10;&#10;Descrizione generata automaticamente">
            <a:extLst>
              <a:ext uri="{FF2B5EF4-FFF2-40B4-BE49-F238E27FC236}">
                <a16:creationId xmlns:a16="http://schemas.microsoft.com/office/drawing/2014/main" id="{6D935E38-AB69-4ED5-B89A-A67C48BF2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516"/>
          <a:stretch/>
        </p:blipFill>
        <p:spPr>
          <a:xfrm>
            <a:off x="912396" y="315117"/>
            <a:ext cx="10090498" cy="622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04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egnaposto immagine 13">
            <a:extLst>
              <a:ext uri="{FF2B5EF4-FFF2-40B4-BE49-F238E27FC236}">
                <a16:creationId xmlns:a16="http://schemas.microsoft.com/office/drawing/2014/main" id="{BD519751-E686-4F24-9C8F-C439D8581B8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12886" r="12886"/>
          <a:stretch/>
        </p:blipFill>
        <p:spPr>
          <a:xfrm>
            <a:off x="0" y="416369"/>
            <a:ext cx="6096000" cy="5473570"/>
          </a:xfrm>
          <a:effectLst>
            <a:outerShdw blurRad="698500" dist="254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20B93806-769F-4C20-A684-CA4CB5BB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205" y="787472"/>
            <a:ext cx="7522029" cy="782638"/>
          </a:xfrm>
        </p:spPr>
        <p:txBody>
          <a:bodyPr rtlCol="0">
            <a:noAutofit/>
          </a:bodyPr>
          <a:lstStyle/>
          <a:p>
            <a:pPr rtl="0"/>
            <a:r>
              <a:rPr lang="it-IT" sz="3600" dirty="0">
                <a:solidFill>
                  <a:schemeClr val="tx1"/>
                </a:solidFill>
              </a:rPr>
              <a:t>Alcuni numeri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209D92-7413-44EE-BC90-ECE50DA315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4715" y="2303958"/>
            <a:ext cx="4608348" cy="3698414"/>
          </a:xfrm>
        </p:spPr>
        <p:txBody>
          <a:bodyPr rtlCol="0">
            <a:noAutofit/>
          </a:bodyPr>
          <a:lstStyle/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Procedure sede territoriale Milano circa 1100 (Lombardia – Piemonte – Liguria – Valle d’Aosta – Veneto – Friuli Venezia Giulia – Trentino Alto Adige) – 600 circa in Piemonte</a:t>
            </a:r>
          </a:p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Immobili in gestione circa 1.740 Lombardia (175 Milano – 616 C.M.)</a:t>
            </a:r>
          </a:p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Immobili destinati circa 1.500 Lombardia (302 Milano - 850 C.M.)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38DCF8F-466A-4FC0-91DF-33EF070ED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smtClean="0">
                <a:solidFill>
                  <a:schemeClr val="tx1"/>
                </a:solidFill>
              </a:rPr>
              <a:pPr rtl="0"/>
              <a:t>16</a:t>
            </a:fld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14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egnaposto immagine 22" descr="Vista dal basso di un palazzo di uffici con cielo azzurro">
            <a:extLst>
              <a:ext uri="{FF2B5EF4-FFF2-40B4-BE49-F238E27FC236}">
                <a16:creationId xmlns:a16="http://schemas.microsoft.com/office/drawing/2014/main" id="{40946D55-3A70-4E32-99AB-8D71063AAEDE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3"/>
          <a:srcRect l="2749" r="2749"/>
          <a:stretch/>
        </p:blipFill>
        <p:spPr/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110F751-9975-4653-9855-BA1C7499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59" y="1970314"/>
            <a:ext cx="4367531" cy="1299054"/>
          </a:xfrm>
        </p:spPr>
        <p:txBody>
          <a:bodyPr rtlCol="0" anchor="b"/>
          <a:lstStyle/>
          <a:p>
            <a:pPr rtl="0"/>
            <a:r>
              <a:rPr lang="it-IT" dirty="0"/>
              <a:t>GRAZIE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BBFE92-CA4F-4673-B4D5-7FFF88E819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it-IT" dirty="0"/>
              <a:t>Roberto Bellasio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422606DA-F5C0-4FBD-930A-04C47E7F77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r>
              <a:rPr lang="it-IT"/>
              <a:t>Telefono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976F3E4-0E67-4891-8B94-6441620D8B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r>
              <a:rPr lang="it-IT" dirty="0"/>
              <a:t>0265535503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AE673424-1521-4ECB-BC19-D062786A9ED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rtlCol="0"/>
          <a:lstStyle/>
          <a:p>
            <a:pPr rtl="0"/>
            <a:r>
              <a:rPr lang="it-IT"/>
              <a:t>Posta elettronica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1E9D6192-3994-44C6-93B4-D248EEE931D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/>
          <a:p>
            <a:pPr rtl="0"/>
            <a:r>
              <a:rPr lang="it-IT" dirty="0">
                <a:hlinkClick r:id="rId4"/>
              </a:rPr>
              <a:t>roberto.bellasio@anbsc.it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201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31DB151-A32A-45C9-9799-7545F65C07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it-IT" noProof="0" smtClean="0"/>
              <a:pPr rtl="0"/>
              <a:t>18</a:t>
            </a:fld>
            <a:endParaRPr lang="it-IT" noProof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D3DA1A1-C4BF-412F-8AC9-46D6C443C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r>
              <a:rPr lang="it-IT" sz="6000" dirty="0"/>
              <a:t>Grazie</a:t>
            </a:r>
            <a:endParaRPr lang="it-IT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82BC8EE-D220-4F5C-A2D6-C48D0279D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774" y="3623837"/>
            <a:ext cx="1202451" cy="118597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2A57F86-0FF4-447C-A3B1-7CBD6A45B711}"/>
              </a:ext>
            </a:extLst>
          </p:cNvPr>
          <p:cNvSpPr/>
          <p:nvPr/>
        </p:nvSpPr>
        <p:spPr>
          <a:xfrm>
            <a:off x="10730162" y="6002372"/>
            <a:ext cx="1461838" cy="463742"/>
          </a:xfrm>
          <a:prstGeom prst="rect">
            <a:avLst/>
          </a:prstGeom>
          <a:solidFill>
            <a:srgbClr val="00111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319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magine 30">
            <a:extLst>
              <a:ext uri="{FF2B5EF4-FFF2-40B4-BE49-F238E27FC236}">
                <a16:creationId xmlns:a16="http://schemas.microsoft.com/office/drawing/2014/main" id="{B1EAFFA7-FE60-48B1-9754-722772DC90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03322" y="3927901"/>
            <a:ext cx="1860482" cy="1834996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55" y="389238"/>
            <a:ext cx="8512208" cy="1411730"/>
          </a:xfrm>
        </p:spPr>
        <p:txBody>
          <a:bodyPr rtlCol="0">
            <a:normAutofit/>
          </a:bodyPr>
          <a:lstStyle/>
          <a:p>
            <a:pPr rtl="0"/>
            <a:r>
              <a:rPr lang="it-IT" sz="4400" dirty="0">
                <a:solidFill>
                  <a:schemeClr val="tx1"/>
                </a:solidFill>
              </a:rPr>
              <a:t>Istituzione dell’ANBSC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1355" y="2307705"/>
            <a:ext cx="10828688" cy="3455192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Decreto Legge 4 febbraio 2010 n. 4, convertito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con modificazioni dalla Legge 31 marzo 2010 n. 50</a:t>
            </a:r>
          </a:p>
          <a:p>
            <a:pPr marL="0" indent="0">
              <a:lnSpc>
                <a:spcPct val="100000"/>
              </a:lnSpc>
              <a:buNone/>
            </a:pPr>
            <a:endParaRPr lang="it-IT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Decreto Legislativo 6 settembre 2011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n. 159 – Codice Antimafia</a:t>
            </a:r>
          </a:p>
          <a:p>
            <a:endParaRPr lang="it-IT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smtClean="0">
                <a:solidFill>
                  <a:schemeClr val="tx1"/>
                </a:solidFill>
              </a:rPr>
              <a:pPr rtl="0"/>
              <a:t>2</a:t>
            </a:fld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9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55" y="389238"/>
            <a:ext cx="8512208" cy="1411730"/>
          </a:xfrm>
        </p:spPr>
        <p:txBody>
          <a:bodyPr rtlCol="0">
            <a:normAutofit/>
          </a:bodyPr>
          <a:lstStyle/>
          <a:p>
            <a:pPr rtl="0"/>
            <a:r>
              <a:rPr lang="it-IT" sz="4400" dirty="0"/>
              <a:t>Modifiche di rilievo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1355" y="2460105"/>
            <a:ext cx="10828688" cy="3455192"/>
          </a:xfrm>
        </p:spPr>
        <p:txBody>
          <a:bodyPr rtlCol="0">
            <a:noAutofit/>
          </a:bodyPr>
          <a:lstStyle/>
          <a:p>
            <a:r>
              <a:rPr lang="it-IT" sz="3200" dirty="0"/>
              <a:t>Legge 17 ottobre 2017 n. 161</a:t>
            </a:r>
          </a:p>
          <a:p>
            <a:pPr marL="0" indent="0">
              <a:buNone/>
            </a:pPr>
            <a:endParaRPr lang="it-IT" sz="3200" dirty="0"/>
          </a:p>
          <a:p>
            <a:r>
              <a:rPr lang="it-IT" sz="3200" dirty="0"/>
              <a:t>Decreto Legge 4 ottobre 2018 n. 113</a:t>
            </a:r>
          </a:p>
          <a:p>
            <a:pPr marL="0" indent="0">
              <a:buNone/>
            </a:pPr>
            <a:endParaRPr lang="it-IT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smtClean="0">
                <a:solidFill>
                  <a:schemeClr val="tx1"/>
                </a:solidFill>
              </a:rPr>
              <a:pPr rtl="0"/>
              <a:t>3</a:t>
            </a:fld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CFB8F1A-4FBC-4124-B00F-E069C7D608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821185" y="760815"/>
            <a:ext cx="3828858" cy="382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7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 descr="Immagine che contiene cielo notturno&#10;&#10;Descrizione generata automaticamente">
            <a:extLst>
              <a:ext uri="{FF2B5EF4-FFF2-40B4-BE49-F238E27FC236}">
                <a16:creationId xmlns:a16="http://schemas.microsoft.com/office/drawing/2014/main" id="{DFC495E8-B87C-4251-B303-904DA5DD867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 amt="6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2684" y="621048"/>
            <a:ext cx="5472762" cy="6845409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64" y="414335"/>
            <a:ext cx="11185496" cy="1411730"/>
          </a:xfrm>
        </p:spPr>
        <p:txBody>
          <a:bodyPr rtlCol="0">
            <a:normAutofit/>
          </a:bodyPr>
          <a:lstStyle/>
          <a:p>
            <a:pPr rtl="0"/>
            <a:r>
              <a:rPr lang="it-IT" sz="4400" dirty="0"/>
              <a:t>Articolazione territoriale centrale e periferica dell’ANBSC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smtClean="0">
                <a:solidFill>
                  <a:schemeClr val="bg1"/>
                </a:solidFill>
              </a:rPr>
              <a:pPr rtl="0"/>
              <a:t>4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70B3F92-0BFA-41D4-A180-BBBFD2D3EBE9}"/>
              </a:ext>
            </a:extLst>
          </p:cNvPr>
          <p:cNvSpPr/>
          <p:nvPr/>
        </p:nvSpPr>
        <p:spPr>
          <a:xfrm>
            <a:off x="2728499" y="2737151"/>
            <a:ext cx="1450177" cy="90384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14D553-3176-44E4-B18F-A31007775D6B}"/>
              </a:ext>
            </a:extLst>
          </p:cNvPr>
          <p:cNvSpPr txBox="1"/>
          <p:nvPr/>
        </p:nvSpPr>
        <p:spPr>
          <a:xfrm>
            <a:off x="2768142" y="2839133"/>
            <a:ext cx="137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Tavoli provinciali permanenti presso UTG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A2CBF22-91D2-4C24-B7C7-FD81060C7EA1}"/>
              </a:ext>
            </a:extLst>
          </p:cNvPr>
          <p:cNvSpPr txBox="1"/>
          <p:nvPr/>
        </p:nvSpPr>
        <p:spPr>
          <a:xfrm>
            <a:off x="5369328" y="2868956"/>
            <a:ext cx="142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Nuclei di supporto presso le prefetture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E1B2B3D-B2E0-4464-8B34-25319E816709}"/>
              </a:ext>
            </a:extLst>
          </p:cNvPr>
          <p:cNvSpPr txBox="1"/>
          <p:nvPr/>
        </p:nvSpPr>
        <p:spPr>
          <a:xfrm>
            <a:off x="8043479" y="2977349"/>
            <a:ext cx="162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Roma sede Nazionale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3F094CF-A057-4AE5-BD9E-039C6BF47011}"/>
              </a:ext>
            </a:extLst>
          </p:cNvPr>
          <p:cNvSpPr/>
          <p:nvPr/>
        </p:nvSpPr>
        <p:spPr>
          <a:xfrm>
            <a:off x="5370911" y="2862134"/>
            <a:ext cx="1450177" cy="66738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B8A9EF88-93EB-4986-92B5-533914D8DFAF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4178676" y="3189072"/>
            <a:ext cx="1192235" cy="675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D5B88375-61BE-4F4D-977C-2DC59363FFB7}"/>
              </a:ext>
            </a:extLst>
          </p:cNvPr>
          <p:cNvSpPr/>
          <p:nvPr/>
        </p:nvSpPr>
        <p:spPr>
          <a:xfrm>
            <a:off x="8013323" y="2901078"/>
            <a:ext cx="1450177" cy="61420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C6C552C-3D1E-4513-9686-215FB46E6FB5}"/>
              </a:ext>
            </a:extLst>
          </p:cNvPr>
          <p:cNvSpPr/>
          <p:nvPr/>
        </p:nvSpPr>
        <p:spPr>
          <a:xfrm>
            <a:off x="2308708" y="4955276"/>
            <a:ext cx="1450177" cy="614209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D83C2C5-CA48-4518-A537-0137467D08EE}"/>
              </a:ext>
            </a:extLst>
          </p:cNvPr>
          <p:cNvSpPr txBox="1"/>
          <p:nvPr/>
        </p:nvSpPr>
        <p:spPr>
          <a:xfrm>
            <a:off x="2308708" y="4962769"/>
            <a:ext cx="1424301" cy="581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200" dirty="0">
                <a:solidFill>
                  <a:schemeClr val="bg1"/>
                </a:solidFill>
              </a:rPr>
              <a:t>Reggio Calabria</a:t>
            </a:r>
          </a:p>
          <a:p>
            <a:pPr algn="ctr">
              <a:lnSpc>
                <a:spcPct val="150000"/>
              </a:lnSpc>
            </a:pPr>
            <a:r>
              <a:rPr lang="it-IT" sz="1050" dirty="0">
                <a:solidFill>
                  <a:schemeClr val="bg1"/>
                </a:solidFill>
              </a:rPr>
              <a:t>Sede Secondaria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EA8ADE4-F1C2-4B37-B35A-50C92DE10A1F}"/>
              </a:ext>
            </a:extLst>
          </p:cNvPr>
          <p:cNvSpPr/>
          <p:nvPr/>
        </p:nvSpPr>
        <p:spPr>
          <a:xfrm>
            <a:off x="4178676" y="4955276"/>
            <a:ext cx="1450177" cy="614209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406DAF6-48E5-4533-A736-FE4DF570F8F2}"/>
              </a:ext>
            </a:extLst>
          </p:cNvPr>
          <p:cNvSpPr txBox="1"/>
          <p:nvPr/>
        </p:nvSpPr>
        <p:spPr>
          <a:xfrm>
            <a:off x="4178676" y="4955276"/>
            <a:ext cx="1450177" cy="581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200" dirty="0">
                <a:solidFill>
                  <a:schemeClr val="bg1"/>
                </a:solidFill>
              </a:rPr>
              <a:t>Palermo</a:t>
            </a:r>
          </a:p>
          <a:p>
            <a:pPr algn="ctr">
              <a:lnSpc>
                <a:spcPct val="150000"/>
              </a:lnSpc>
            </a:pPr>
            <a:r>
              <a:rPr lang="it-IT" sz="1050" dirty="0">
                <a:solidFill>
                  <a:schemeClr val="bg1"/>
                </a:solidFill>
              </a:rPr>
              <a:t>Sede Secondaria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C85FCC7-80B8-4CD3-9182-F2F546FC2536}"/>
              </a:ext>
            </a:extLst>
          </p:cNvPr>
          <p:cNvSpPr/>
          <p:nvPr/>
        </p:nvSpPr>
        <p:spPr>
          <a:xfrm>
            <a:off x="6048644" y="4955276"/>
            <a:ext cx="1450177" cy="614209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4E13377-068C-4BFF-87D7-BB9645F07673}"/>
              </a:ext>
            </a:extLst>
          </p:cNvPr>
          <p:cNvSpPr txBox="1"/>
          <p:nvPr/>
        </p:nvSpPr>
        <p:spPr>
          <a:xfrm>
            <a:off x="6176108" y="4947603"/>
            <a:ext cx="1289960" cy="581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200" dirty="0">
                <a:solidFill>
                  <a:schemeClr val="bg1"/>
                </a:solidFill>
              </a:rPr>
              <a:t>Milano</a:t>
            </a:r>
          </a:p>
          <a:p>
            <a:pPr algn="ctr">
              <a:lnSpc>
                <a:spcPct val="150000"/>
              </a:lnSpc>
            </a:pPr>
            <a:r>
              <a:rPr lang="it-IT" sz="1050" dirty="0">
                <a:solidFill>
                  <a:schemeClr val="bg1"/>
                </a:solidFill>
              </a:rPr>
              <a:t>Sede Secondaria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650BE35C-C08F-4BC3-B646-2A004A513D1E}"/>
              </a:ext>
            </a:extLst>
          </p:cNvPr>
          <p:cNvCxnSpPr>
            <a:cxnSpLocks/>
          </p:cNvCxnSpPr>
          <p:nvPr/>
        </p:nvCxnSpPr>
        <p:spPr>
          <a:xfrm>
            <a:off x="6806786" y="3209673"/>
            <a:ext cx="1192235" cy="675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a gomito 20">
            <a:extLst>
              <a:ext uri="{FF2B5EF4-FFF2-40B4-BE49-F238E27FC236}">
                <a16:creationId xmlns:a16="http://schemas.microsoft.com/office/drawing/2014/main" id="{289C1FFC-FAC5-4C36-89BB-8DD92E1F04DA}"/>
              </a:ext>
            </a:extLst>
          </p:cNvPr>
          <p:cNvCxnSpPr>
            <a:cxnSpLocks/>
            <a:stCxn id="13" idx="2"/>
          </p:cNvCxnSpPr>
          <p:nvPr/>
        </p:nvCxnSpPr>
        <p:spPr>
          <a:xfrm rot="5400000">
            <a:off x="5564477" y="984608"/>
            <a:ext cx="643256" cy="5704615"/>
          </a:xfrm>
          <a:prstGeom prst="bentConnector2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D0FF6E65-7ACF-483C-A451-3CA87CBA2D25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3033797" y="4151051"/>
            <a:ext cx="0" cy="80422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1FC39BFC-3274-4BFA-81D8-D068F7E05BA5}"/>
              </a:ext>
            </a:extLst>
          </p:cNvPr>
          <p:cNvCxnSpPr>
            <a:endCxn id="17" idx="0"/>
          </p:cNvCxnSpPr>
          <p:nvPr/>
        </p:nvCxnSpPr>
        <p:spPr>
          <a:xfrm>
            <a:off x="4903764" y="4120946"/>
            <a:ext cx="1" cy="83433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BE734FDB-223D-48EC-B6B1-7001369E43D9}"/>
              </a:ext>
            </a:extLst>
          </p:cNvPr>
          <p:cNvCxnSpPr/>
          <p:nvPr/>
        </p:nvCxnSpPr>
        <p:spPr>
          <a:xfrm>
            <a:off x="6806785" y="4143727"/>
            <a:ext cx="1" cy="83433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>
            <a:extLst>
              <a:ext uri="{FF2B5EF4-FFF2-40B4-BE49-F238E27FC236}">
                <a16:creationId xmlns:a16="http://schemas.microsoft.com/office/drawing/2014/main" id="{08EDCAAF-E7D2-4B51-AE92-25E0615E3313}"/>
              </a:ext>
            </a:extLst>
          </p:cNvPr>
          <p:cNvSpPr/>
          <p:nvPr/>
        </p:nvSpPr>
        <p:spPr>
          <a:xfrm>
            <a:off x="7987037" y="4963749"/>
            <a:ext cx="1450177" cy="614209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E33A8AA-77B3-47CE-BD33-2BD819370A56}"/>
              </a:ext>
            </a:extLst>
          </p:cNvPr>
          <p:cNvSpPr txBox="1"/>
          <p:nvPr/>
        </p:nvSpPr>
        <p:spPr>
          <a:xfrm>
            <a:off x="8114501" y="4956076"/>
            <a:ext cx="1289960" cy="581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200" dirty="0">
                <a:solidFill>
                  <a:schemeClr val="bg1"/>
                </a:solidFill>
              </a:rPr>
              <a:t>Napoli</a:t>
            </a:r>
          </a:p>
          <a:p>
            <a:pPr algn="ctr">
              <a:lnSpc>
                <a:spcPct val="150000"/>
              </a:lnSpc>
            </a:pPr>
            <a:r>
              <a:rPr lang="it-IT" sz="1050" dirty="0">
                <a:solidFill>
                  <a:schemeClr val="bg1"/>
                </a:solidFill>
              </a:rPr>
              <a:t>Sede Secondaria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461776D-4B2D-47B9-8AB6-0936688857CF}"/>
              </a:ext>
            </a:extLst>
          </p:cNvPr>
          <p:cNvCxnSpPr/>
          <p:nvPr/>
        </p:nvCxnSpPr>
        <p:spPr>
          <a:xfrm>
            <a:off x="8745178" y="4152200"/>
            <a:ext cx="1" cy="83433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63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328278"/>
            <a:ext cx="11265568" cy="1411730"/>
          </a:xfrm>
        </p:spPr>
        <p:txBody>
          <a:bodyPr rtlCol="0">
            <a:normAutofit/>
          </a:bodyPr>
          <a:lstStyle/>
          <a:p>
            <a:pPr rtl="0"/>
            <a:r>
              <a:rPr lang="it-IT" sz="4400" dirty="0">
                <a:solidFill>
                  <a:schemeClr val="tx1"/>
                </a:solidFill>
              </a:rPr>
              <a:t>Nuova organizzazione dell’ANBSC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32" y="2653145"/>
            <a:ext cx="6957728" cy="3455192"/>
          </a:xfrm>
        </p:spPr>
        <p:txBody>
          <a:bodyPr rtlCol="0">
            <a:noAutofit/>
          </a:bodyPr>
          <a:lstStyle/>
          <a:p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Decreto del Presidente della Repubblica 9 agosto 2018 n. 118</a:t>
            </a:r>
          </a:p>
          <a:p>
            <a:pPr marL="0" indent="0">
              <a:buNone/>
            </a:pPr>
            <a:endParaRPr lang="it-IT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smtClean="0">
                <a:solidFill>
                  <a:schemeClr val="tx1"/>
                </a:solidFill>
              </a:rPr>
              <a:pPr rtl="0"/>
              <a:t>5</a:t>
            </a:fld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104CC52-27DA-4FD1-B95C-D3278E9856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225946" y="2166728"/>
            <a:ext cx="4192022" cy="37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ttangolo 109">
            <a:extLst>
              <a:ext uri="{FF2B5EF4-FFF2-40B4-BE49-F238E27FC236}">
                <a16:creationId xmlns:a16="http://schemas.microsoft.com/office/drawing/2014/main" id="{0DD7F0AE-A9B9-484B-AD45-5BFAD79B91E1}"/>
              </a:ext>
            </a:extLst>
          </p:cNvPr>
          <p:cNvSpPr/>
          <p:nvPr/>
        </p:nvSpPr>
        <p:spPr>
          <a:xfrm>
            <a:off x="5697415" y="5752635"/>
            <a:ext cx="1282583" cy="704321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A3742C9-BA36-49C5-9145-8ADAEE3DF625}"/>
              </a:ext>
            </a:extLst>
          </p:cNvPr>
          <p:cNvSpPr/>
          <p:nvPr/>
        </p:nvSpPr>
        <p:spPr>
          <a:xfrm>
            <a:off x="7741652" y="268889"/>
            <a:ext cx="1450177" cy="667384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CE64CF6-2997-4B51-8C42-A55E3260A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20637" y="6002372"/>
            <a:ext cx="549442" cy="365125"/>
          </a:xfrm>
        </p:spPr>
        <p:txBody>
          <a:bodyPr/>
          <a:lstStyle/>
          <a:p>
            <a:pPr rtl="0"/>
            <a:fld id="{D495E168-DA5E-4888-8D8A-92B118324C14}" type="slidenum">
              <a:rPr lang="it-IT" noProof="0" smtClean="0">
                <a:solidFill>
                  <a:schemeClr val="bg1"/>
                </a:solidFill>
              </a:rPr>
              <a:pPr rtl="0"/>
              <a:t>6</a:t>
            </a:fld>
            <a:endParaRPr lang="it-IT" noProof="0" dirty="0">
              <a:solidFill>
                <a:schemeClr val="bg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7E1163B-D418-41E3-A860-2C44BA107D91}"/>
              </a:ext>
            </a:extLst>
          </p:cNvPr>
          <p:cNvSpPr/>
          <p:nvPr/>
        </p:nvSpPr>
        <p:spPr>
          <a:xfrm>
            <a:off x="1304265" y="1253616"/>
            <a:ext cx="1450177" cy="903841"/>
          </a:xfrm>
          <a:prstGeom prst="rect">
            <a:avLst/>
          </a:prstGeom>
          <a:solidFill>
            <a:srgbClr val="FF3300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>
              <a:solidFill>
                <a:srgbClr val="FF33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7202BC-D6BB-4000-BB30-88EB8A2C29F8}"/>
              </a:ext>
            </a:extLst>
          </p:cNvPr>
          <p:cNvSpPr txBox="1"/>
          <p:nvPr/>
        </p:nvSpPr>
        <p:spPr>
          <a:xfrm>
            <a:off x="1343908" y="1382370"/>
            <a:ext cx="14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Direttore affari generali e del personale - DAG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E56CD6B-7CEA-47E6-B63E-28BB8946BB04}"/>
              </a:ext>
            </a:extLst>
          </p:cNvPr>
          <p:cNvSpPr txBox="1"/>
          <p:nvPr/>
        </p:nvSpPr>
        <p:spPr>
          <a:xfrm>
            <a:off x="7755939" y="424526"/>
            <a:ext cx="1421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Direttore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4218648-9C08-4D81-B83A-44BA44C5BAE2}"/>
              </a:ext>
            </a:extLst>
          </p:cNvPr>
          <p:cNvSpPr/>
          <p:nvPr/>
        </p:nvSpPr>
        <p:spPr>
          <a:xfrm>
            <a:off x="442337" y="2873681"/>
            <a:ext cx="1450177" cy="108583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C0089E5-B4FF-4A1F-B18D-4BE8B23A26C1}"/>
              </a:ext>
            </a:extLst>
          </p:cNvPr>
          <p:cNvSpPr txBox="1"/>
          <p:nvPr/>
        </p:nvSpPr>
        <p:spPr>
          <a:xfrm>
            <a:off x="461580" y="3077939"/>
            <a:ext cx="1450175" cy="61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200" dirty="0">
                <a:solidFill>
                  <a:schemeClr val="bg1"/>
                </a:solidFill>
              </a:rPr>
              <a:t>Ufficio per i servizi informativi</a:t>
            </a:r>
            <a:endParaRPr lang="it-IT" sz="1050" dirty="0">
              <a:solidFill>
                <a:schemeClr val="bg1"/>
              </a:solidFill>
            </a:endParaRPr>
          </a:p>
        </p:txBody>
      </p:sp>
      <p:cxnSp>
        <p:nvCxnSpPr>
          <p:cNvPr id="19" name="Connettore a gomito 18">
            <a:extLst>
              <a:ext uri="{FF2B5EF4-FFF2-40B4-BE49-F238E27FC236}">
                <a16:creationId xmlns:a16="http://schemas.microsoft.com/office/drawing/2014/main" id="{6C0771DE-4C2B-4A59-8A59-82F76D46E069}"/>
              </a:ext>
            </a:extLst>
          </p:cNvPr>
          <p:cNvCxnSpPr>
            <a:cxnSpLocks/>
          </p:cNvCxnSpPr>
          <p:nvPr/>
        </p:nvCxnSpPr>
        <p:spPr>
          <a:xfrm rot="10800000">
            <a:off x="1167427" y="2438394"/>
            <a:ext cx="1730415" cy="2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CA924BAC-7D8C-41D3-976A-D7337CB0A0DA}"/>
              </a:ext>
            </a:extLst>
          </p:cNvPr>
          <p:cNvCxnSpPr>
            <a:cxnSpLocks/>
          </p:cNvCxnSpPr>
          <p:nvPr/>
        </p:nvCxnSpPr>
        <p:spPr>
          <a:xfrm flipH="1">
            <a:off x="1176950" y="2446389"/>
            <a:ext cx="2" cy="41776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36">
            <a:extLst>
              <a:ext uri="{FF2B5EF4-FFF2-40B4-BE49-F238E27FC236}">
                <a16:creationId xmlns:a16="http://schemas.microsoft.com/office/drawing/2014/main" id="{B3DD34D7-C50D-44FC-9A12-B625710777E8}"/>
              </a:ext>
            </a:extLst>
          </p:cNvPr>
          <p:cNvSpPr/>
          <p:nvPr/>
        </p:nvSpPr>
        <p:spPr>
          <a:xfrm>
            <a:off x="2101772" y="2864733"/>
            <a:ext cx="1450177" cy="1094783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BB3BE7C1-DFBA-4C87-AF23-BE3172A2A830}"/>
              </a:ext>
            </a:extLst>
          </p:cNvPr>
          <p:cNvSpPr txBox="1"/>
          <p:nvPr/>
        </p:nvSpPr>
        <p:spPr>
          <a:xfrm>
            <a:off x="2172753" y="2944484"/>
            <a:ext cx="128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Ufficio pianificazione, risorse umane 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e affari generali</a:t>
            </a:r>
            <a:endParaRPr lang="it-IT" sz="1050" dirty="0">
              <a:solidFill>
                <a:schemeClr val="bg1"/>
              </a:solidFill>
            </a:endParaRPr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C424BD7E-095F-4646-A73E-F1114B74AF12}"/>
              </a:ext>
            </a:extLst>
          </p:cNvPr>
          <p:cNvCxnSpPr>
            <a:cxnSpLocks/>
          </p:cNvCxnSpPr>
          <p:nvPr/>
        </p:nvCxnSpPr>
        <p:spPr>
          <a:xfrm flipH="1">
            <a:off x="2892689" y="2438394"/>
            <a:ext cx="2" cy="41776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C560B6E9-86CB-41B3-8B7B-B585B8B4A5B6}"/>
              </a:ext>
            </a:extLst>
          </p:cNvPr>
          <p:cNvCxnSpPr>
            <a:stCxn id="5" idx="2"/>
          </p:cNvCxnSpPr>
          <p:nvPr/>
        </p:nvCxnSpPr>
        <p:spPr>
          <a:xfrm flipH="1">
            <a:off x="2029353" y="2157457"/>
            <a:ext cx="1" cy="2889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a gomito 48">
            <a:extLst>
              <a:ext uri="{FF2B5EF4-FFF2-40B4-BE49-F238E27FC236}">
                <a16:creationId xmlns:a16="http://schemas.microsoft.com/office/drawing/2014/main" id="{DECB78F0-DE23-47DF-8D75-4DE022B860FA}"/>
              </a:ext>
            </a:extLst>
          </p:cNvPr>
          <p:cNvCxnSpPr>
            <a:stCxn id="5" idx="0"/>
          </p:cNvCxnSpPr>
          <p:nvPr/>
        </p:nvCxnSpPr>
        <p:spPr>
          <a:xfrm rot="5400000" flipH="1" flipV="1">
            <a:off x="4023973" y="-942235"/>
            <a:ext cx="201232" cy="4190471"/>
          </a:xfrm>
          <a:prstGeom prst="bentConnector2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CA9AD8C0-8028-4E3A-987B-870B3D041E9B}"/>
              </a:ext>
            </a:extLst>
          </p:cNvPr>
          <p:cNvCxnSpPr>
            <a:cxnSpLocks/>
          </p:cNvCxnSpPr>
          <p:nvPr/>
        </p:nvCxnSpPr>
        <p:spPr>
          <a:xfrm>
            <a:off x="6210300" y="1042859"/>
            <a:ext cx="0" cy="21075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tangolo 52">
            <a:extLst>
              <a:ext uri="{FF2B5EF4-FFF2-40B4-BE49-F238E27FC236}">
                <a16:creationId xmlns:a16="http://schemas.microsoft.com/office/drawing/2014/main" id="{3F8C8FF7-E6ED-47D0-9AA7-9B3537B4DEB7}"/>
              </a:ext>
            </a:extLst>
          </p:cNvPr>
          <p:cNvSpPr/>
          <p:nvPr/>
        </p:nvSpPr>
        <p:spPr>
          <a:xfrm>
            <a:off x="5455094" y="1231543"/>
            <a:ext cx="1450177" cy="903841"/>
          </a:xfrm>
          <a:prstGeom prst="rect">
            <a:avLst/>
          </a:prstGeom>
          <a:solidFill>
            <a:srgbClr val="FF3300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>
              <a:solidFill>
                <a:srgbClr val="FF3300"/>
              </a:solidFill>
            </a:endParaRP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A27AFE49-3BC0-4713-B821-0E0AEF40D8FE}"/>
              </a:ext>
            </a:extLst>
          </p:cNvPr>
          <p:cNvSpPr txBox="1"/>
          <p:nvPr/>
        </p:nvSpPr>
        <p:spPr>
          <a:xfrm>
            <a:off x="5452255" y="1264386"/>
            <a:ext cx="1424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Direzione Beni immobili sequestrati </a:t>
            </a:r>
          </a:p>
          <a:p>
            <a:pPr algn="ctr"/>
            <a:r>
              <a:rPr lang="it-IT" sz="1200" b="1" dirty="0">
                <a:solidFill>
                  <a:schemeClr val="bg1"/>
                </a:solidFill>
              </a:rPr>
              <a:t>e confiscati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0426C00B-DC44-4270-AC9B-3A902B2653DF}"/>
              </a:ext>
            </a:extLst>
          </p:cNvPr>
          <p:cNvSpPr/>
          <p:nvPr/>
        </p:nvSpPr>
        <p:spPr>
          <a:xfrm>
            <a:off x="4632042" y="2855584"/>
            <a:ext cx="1450177" cy="108583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91675E36-5136-4809-85EF-4089C49CC308}"/>
              </a:ext>
            </a:extLst>
          </p:cNvPr>
          <p:cNvSpPr txBox="1"/>
          <p:nvPr/>
        </p:nvSpPr>
        <p:spPr>
          <a:xfrm>
            <a:off x="4648420" y="2942568"/>
            <a:ext cx="1450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Ufficio immobili sequestrati e confiscati Italia Centrale</a:t>
            </a:r>
            <a:endParaRPr lang="it-IT" sz="1050" dirty="0">
              <a:solidFill>
                <a:schemeClr val="bg1"/>
              </a:solidFill>
            </a:endParaRPr>
          </a:p>
        </p:txBody>
      </p:sp>
      <p:cxnSp>
        <p:nvCxnSpPr>
          <p:cNvPr id="57" name="Connettore a gomito 56">
            <a:extLst>
              <a:ext uri="{FF2B5EF4-FFF2-40B4-BE49-F238E27FC236}">
                <a16:creationId xmlns:a16="http://schemas.microsoft.com/office/drawing/2014/main" id="{37EB5732-745A-4137-AE08-4711748A1317}"/>
              </a:ext>
            </a:extLst>
          </p:cNvPr>
          <p:cNvCxnSpPr>
            <a:cxnSpLocks/>
          </p:cNvCxnSpPr>
          <p:nvPr/>
        </p:nvCxnSpPr>
        <p:spPr>
          <a:xfrm rot="10800000">
            <a:off x="5357132" y="2420297"/>
            <a:ext cx="1730415" cy="2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CD666762-DB9D-43A7-BC5E-877490F1C0D8}"/>
              </a:ext>
            </a:extLst>
          </p:cNvPr>
          <p:cNvCxnSpPr>
            <a:cxnSpLocks/>
          </p:cNvCxnSpPr>
          <p:nvPr/>
        </p:nvCxnSpPr>
        <p:spPr>
          <a:xfrm flipH="1">
            <a:off x="5366655" y="2428292"/>
            <a:ext cx="2" cy="41776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tangolo 58">
            <a:extLst>
              <a:ext uri="{FF2B5EF4-FFF2-40B4-BE49-F238E27FC236}">
                <a16:creationId xmlns:a16="http://schemas.microsoft.com/office/drawing/2014/main" id="{1AA92E49-1FAB-4BB5-9D93-FEA42CE650D3}"/>
              </a:ext>
            </a:extLst>
          </p:cNvPr>
          <p:cNvSpPr/>
          <p:nvPr/>
        </p:nvSpPr>
        <p:spPr>
          <a:xfrm>
            <a:off x="6291477" y="2846636"/>
            <a:ext cx="1450177" cy="1094783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3FC791B8-7DF2-4E19-9E9B-55D505B725DA}"/>
              </a:ext>
            </a:extLst>
          </p:cNvPr>
          <p:cNvSpPr txBox="1"/>
          <p:nvPr/>
        </p:nvSpPr>
        <p:spPr>
          <a:xfrm>
            <a:off x="6275101" y="2886447"/>
            <a:ext cx="1466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Ufficio Nazionale Beni mobili 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e immobili sequestrati 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e confiscati</a:t>
            </a:r>
            <a:endParaRPr lang="it-IT" sz="1050" dirty="0">
              <a:solidFill>
                <a:schemeClr val="bg1"/>
              </a:solidFill>
            </a:endParaRPr>
          </a:p>
        </p:txBody>
      </p:sp>
      <p:cxnSp>
        <p:nvCxnSpPr>
          <p:cNvPr id="61" name="Connettore 2 60">
            <a:extLst>
              <a:ext uri="{FF2B5EF4-FFF2-40B4-BE49-F238E27FC236}">
                <a16:creationId xmlns:a16="http://schemas.microsoft.com/office/drawing/2014/main" id="{5CBF9D11-B6AD-4B57-852D-E7C25F4F044C}"/>
              </a:ext>
            </a:extLst>
          </p:cNvPr>
          <p:cNvCxnSpPr>
            <a:cxnSpLocks/>
          </p:cNvCxnSpPr>
          <p:nvPr/>
        </p:nvCxnSpPr>
        <p:spPr>
          <a:xfrm flipH="1">
            <a:off x="7082394" y="2420297"/>
            <a:ext cx="2" cy="41776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E8A1145A-36EF-4095-B7DC-B3FBB3A738E1}"/>
              </a:ext>
            </a:extLst>
          </p:cNvPr>
          <p:cNvCxnSpPr/>
          <p:nvPr/>
        </p:nvCxnSpPr>
        <p:spPr>
          <a:xfrm flipH="1">
            <a:off x="6219058" y="2139360"/>
            <a:ext cx="1" cy="2889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F40A23BC-4024-44A0-9CB9-ACD437ADA05A}"/>
              </a:ext>
            </a:extLst>
          </p:cNvPr>
          <p:cNvCxnSpPr/>
          <p:nvPr/>
        </p:nvCxnSpPr>
        <p:spPr>
          <a:xfrm>
            <a:off x="6209533" y="1052384"/>
            <a:ext cx="228676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a gomito 67">
            <a:extLst>
              <a:ext uri="{FF2B5EF4-FFF2-40B4-BE49-F238E27FC236}">
                <a16:creationId xmlns:a16="http://schemas.microsoft.com/office/drawing/2014/main" id="{7530A314-A176-40A9-8B87-4D0621E87383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90511" y="936270"/>
            <a:ext cx="6195286" cy="3426180"/>
          </a:xfrm>
          <a:prstGeom prst="bentConnector3">
            <a:avLst>
              <a:gd name="adj1" fmla="val -275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2 77">
            <a:extLst>
              <a:ext uri="{FF2B5EF4-FFF2-40B4-BE49-F238E27FC236}">
                <a16:creationId xmlns:a16="http://schemas.microsoft.com/office/drawing/2014/main" id="{91319E99-7DEC-4A4F-BA43-C23579013589}"/>
              </a:ext>
            </a:extLst>
          </p:cNvPr>
          <p:cNvCxnSpPr>
            <a:cxnSpLocks/>
          </p:cNvCxnSpPr>
          <p:nvPr/>
        </p:nvCxnSpPr>
        <p:spPr>
          <a:xfrm flipH="1">
            <a:off x="2299605" y="4352484"/>
            <a:ext cx="2" cy="21986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ttangolo 78">
            <a:extLst>
              <a:ext uri="{FF2B5EF4-FFF2-40B4-BE49-F238E27FC236}">
                <a16:creationId xmlns:a16="http://schemas.microsoft.com/office/drawing/2014/main" id="{9E0EB36F-9C38-49FA-8F9A-3143893450CB}"/>
              </a:ext>
            </a:extLst>
          </p:cNvPr>
          <p:cNvSpPr/>
          <p:nvPr/>
        </p:nvSpPr>
        <p:spPr>
          <a:xfrm>
            <a:off x="1565422" y="4590280"/>
            <a:ext cx="1450177" cy="659218"/>
          </a:xfrm>
          <a:prstGeom prst="rect">
            <a:avLst/>
          </a:prstGeom>
          <a:solidFill>
            <a:srgbClr val="FF3300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>
              <a:solidFill>
                <a:srgbClr val="FF3300"/>
              </a:solidFill>
            </a:endParaRP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E05C986E-BE7F-48C1-9023-BA2853B4C69E}"/>
              </a:ext>
            </a:extLst>
          </p:cNvPr>
          <p:cNvSpPr txBox="1"/>
          <p:nvPr/>
        </p:nvSpPr>
        <p:spPr>
          <a:xfrm>
            <a:off x="1605065" y="4590279"/>
            <a:ext cx="14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Direzione aziende confiscate</a:t>
            </a:r>
          </a:p>
        </p:txBody>
      </p:sp>
      <p:sp>
        <p:nvSpPr>
          <p:cNvPr id="81" name="Rettangolo 80">
            <a:extLst>
              <a:ext uri="{FF2B5EF4-FFF2-40B4-BE49-F238E27FC236}">
                <a16:creationId xmlns:a16="http://schemas.microsoft.com/office/drawing/2014/main" id="{2E7DB553-0C16-48D5-9435-71532D2B536A}"/>
              </a:ext>
            </a:extLst>
          </p:cNvPr>
          <p:cNvSpPr/>
          <p:nvPr/>
        </p:nvSpPr>
        <p:spPr>
          <a:xfrm>
            <a:off x="737602" y="5810625"/>
            <a:ext cx="1450177" cy="693007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D64854DF-E395-4915-B467-681923DB6B14}"/>
              </a:ext>
            </a:extLst>
          </p:cNvPr>
          <p:cNvSpPr txBox="1"/>
          <p:nvPr/>
        </p:nvSpPr>
        <p:spPr>
          <a:xfrm>
            <a:off x="737602" y="5810625"/>
            <a:ext cx="145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Ufficio aziende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Sequestrate e confiscate 2</a:t>
            </a:r>
            <a:endParaRPr lang="it-IT" sz="1050" dirty="0">
              <a:solidFill>
                <a:schemeClr val="bg1"/>
              </a:solidFill>
            </a:endParaRPr>
          </a:p>
        </p:txBody>
      </p:sp>
      <p:cxnSp>
        <p:nvCxnSpPr>
          <p:cNvPr id="83" name="Connettore a gomito 82">
            <a:extLst>
              <a:ext uri="{FF2B5EF4-FFF2-40B4-BE49-F238E27FC236}">
                <a16:creationId xmlns:a16="http://schemas.microsoft.com/office/drawing/2014/main" id="{A61F0F55-D177-4F92-8C9F-586085218D65}"/>
              </a:ext>
            </a:extLst>
          </p:cNvPr>
          <p:cNvCxnSpPr>
            <a:cxnSpLocks/>
          </p:cNvCxnSpPr>
          <p:nvPr/>
        </p:nvCxnSpPr>
        <p:spPr>
          <a:xfrm rot="10800000">
            <a:off x="1425301" y="5524698"/>
            <a:ext cx="1730415" cy="2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2 83">
            <a:extLst>
              <a:ext uri="{FF2B5EF4-FFF2-40B4-BE49-F238E27FC236}">
                <a16:creationId xmlns:a16="http://schemas.microsoft.com/office/drawing/2014/main" id="{CEE35C80-093C-44CB-A215-F78D2A4673A8}"/>
              </a:ext>
            </a:extLst>
          </p:cNvPr>
          <p:cNvCxnSpPr>
            <a:cxnSpLocks/>
          </p:cNvCxnSpPr>
          <p:nvPr/>
        </p:nvCxnSpPr>
        <p:spPr>
          <a:xfrm>
            <a:off x="1452005" y="5524698"/>
            <a:ext cx="0" cy="27303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ttangolo 84">
            <a:extLst>
              <a:ext uri="{FF2B5EF4-FFF2-40B4-BE49-F238E27FC236}">
                <a16:creationId xmlns:a16="http://schemas.microsoft.com/office/drawing/2014/main" id="{E8F7AC79-6745-4995-8227-1E25B85AFDA9}"/>
              </a:ext>
            </a:extLst>
          </p:cNvPr>
          <p:cNvSpPr/>
          <p:nvPr/>
        </p:nvSpPr>
        <p:spPr>
          <a:xfrm>
            <a:off x="2430627" y="5811642"/>
            <a:ext cx="1450177" cy="634838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B0009034-4E08-448A-9AB4-E31D90B5411A}"/>
              </a:ext>
            </a:extLst>
          </p:cNvPr>
          <p:cNvSpPr txBox="1"/>
          <p:nvPr/>
        </p:nvSpPr>
        <p:spPr>
          <a:xfrm>
            <a:off x="2495891" y="5828173"/>
            <a:ext cx="128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Ufficio aziende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Sequestrate e confiscate 1</a:t>
            </a:r>
            <a:endParaRPr lang="it-IT" sz="1050" dirty="0">
              <a:solidFill>
                <a:schemeClr val="bg1"/>
              </a:solidFill>
            </a:endParaRPr>
          </a:p>
        </p:txBody>
      </p: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4805A2B7-4AA1-43DA-858D-A5D8141254B4}"/>
              </a:ext>
            </a:extLst>
          </p:cNvPr>
          <p:cNvCxnSpPr>
            <a:cxnSpLocks/>
            <a:stCxn id="79" idx="2"/>
          </p:cNvCxnSpPr>
          <p:nvPr/>
        </p:nvCxnSpPr>
        <p:spPr>
          <a:xfrm flipH="1">
            <a:off x="2290509" y="5249498"/>
            <a:ext cx="2" cy="25825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2 91">
            <a:extLst>
              <a:ext uri="{FF2B5EF4-FFF2-40B4-BE49-F238E27FC236}">
                <a16:creationId xmlns:a16="http://schemas.microsoft.com/office/drawing/2014/main" id="{1AF0A61B-6C68-401E-A9D5-9BFF7CB51E71}"/>
              </a:ext>
            </a:extLst>
          </p:cNvPr>
          <p:cNvCxnSpPr>
            <a:cxnSpLocks/>
          </p:cNvCxnSpPr>
          <p:nvPr/>
        </p:nvCxnSpPr>
        <p:spPr>
          <a:xfrm>
            <a:off x="3140871" y="5537589"/>
            <a:ext cx="0" cy="27303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ttangolo 92">
            <a:extLst>
              <a:ext uri="{FF2B5EF4-FFF2-40B4-BE49-F238E27FC236}">
                <a16:creationId xmlns:a16="http://schemas.microsoft.com/office/drawing/2014/main" id="{F546B62E-BB0A-447A-84F9-73EB5C47BC7E}"/>
              </a:ext>
            </a:extLst>
          </p:cNvPr>
          <p:cNvSpPr/>
          <p:nvPr/>
        </p:nvSpPr>
        <p:spPr>
          <a:xfrm>
            <a:off x="4917015" y="4602161"/>
            <a:ext cx="1450177" cy="646332"/>
          </a:xfrm>
          <a:prstGeom prst="rect">
            <a:avLst/>
          </a:prstGeom>
          <a:solidFill>
            <a:srgbClr val="FF3300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>
              <a:solidFill>
                <a:srgbClr val="FF3300"/>
              </a:solidFill>
            </a:endParaRPr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80BB5C69-0000-455C-B6B3-93929580C4A7}"/>
              </a:ext>
            </a:extLst>
          </p:cNvPr>
          <p:cNvSpPr txBox="1"/>
          <p:nvPr/>
        </p:nvSpPr>
        <p:spPr>
          <a:xfrm>
            <a:off x="4914176" y="4602165"/>
            <a:ext cx="14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Direzione gestioni economiche</a:t>
            </a:r>
          </a:p>
        </p:txBody>
      </p:sp>
      <p:sp>
        <p:nvSpPr>
          <p:cNvPr id="95" name="Rettangolo 94">
            <a:extLst>
              <a:ext uri="{FF2B5EF4-FFF2-40B4-BE49-F238E27FC236}">
                <a16:creationId xmlns:a16="http://schemas.microsoft.com/office/drawing/2014/main" id="{B3342DBB-0739-4F53-80BC-51A5A6A9FD80}"/>
              </a:ext>
            </a:extLst>
          </p:cNvPr>
          <p:cNvSpPr/>
          <p:nvPr/>
        </p:nvSpPr>
        <p:spPr>
          <a:xfrm>
            <a:off x="4243981" y="5752635"/>
            <a:ext cx="1282583" cy="693008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96" name="CasellaDiTesto 95">
            <a:extLst>
              <a:ext uri="{FF2B5EF4-FFF2-40B4-BE49-F238E27FC236}">
                <a16:creationId xmlns:a16="http://schemas.microsoft.com/office/drawing/2014/main" id="{36E255D0-8EF8-4665-B2C1-07F57580E03C}"/>
              </a:ext>
            </a:extLst>
          </p:cNvPr>
          <p:cNvSpPr txBox="1"/>
          <p:nvPr/>
        </p:nvSpPr>
        <p:spPr>
          <a:xfrm>
            <a:off x="4203936" y="5765981"/>
            <a:ext cx="1362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Ufficio gestione finanziaria delle procedure</a:t>
            </a:r>
            <a:endParaRPr lang="it-IT" sz="1050" dirty="0">
              <a:solidFill>
                <a:schemeClr val="bg1"/>
              </a:solidFill>
            </a:endParaRPr>
          </a:p>
        </p:txBody>
      </p:sp>
      <p:cxnSp>
        <p:nvCxnSpPr>
          <p:cNvPr id="97" name="Connettore a gomito 96">
            <a:extLst>
              <a:ext uri="{FF2B5EF4-FFF2-40B4-BE49-F238E27FC236}">
                <a16:creationId xmlns:a16="http://schemas.microsoft.com/office/drawing/2014/main" id="{4A83FCD1-19D6-462D-94B8-682D4157ACA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76901" y="5479740"/>
            <a:ext cx="3024911" cy="6164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2 97">
            <a:extLst>
              <a:ext uri="{FF2B5EF4-FFF2-40B4-BE49-F238E27FC236}">
                <a16:creationId xmlns:a16="http://schemas.microsoft.com/office/drawing/2014/main" id="{0C2CB0BD-AC9B-43B7-8AE1-6389F001658E}"/>
              </a:ext>
            </a:extLst>
          </p:cNvPr>
          <p:cNvCxnSpPr>
            <a:cxnSpLocks/>
          </p:cNvCxnSpPr>
          <p:nvPr/>
        </p:nvCxnSpPr>
        <p:spPr>
          <a:xfrm>
            <a:off x="4794755" y="5471226"/>
            <a:ext cx="3498" cy="28685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DECA3BEB-CAFD-46C6-8726-BD6A15A90EB8}"/>
              </a:ext>
            </a:extLst>
          </p:cNvPr>
          <p:cNvSpPr txBox="1"/>
          <p:nvPr/>
        </p:nvSpPr>
        <p:spPr>
          <a:xfrm>
            <a:off x="5590421" y="5868306"/>
            <a:ext cx="146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Ufficio economico finanziario</a:t>
            </a:r>
            <a:endParaRPr lang="it-IT" sz="1050" dirty="0">
              <a:solidFill>
                <a:schemeClr val="bg1"/>
              </a:solidFill>
            </a:endParaRPr>
          </a:p>
        </p:txBody>
      </p:sp>
      <p:cxnSp>
        <p:nvCxnSpPr>
          <p:cNvPr id="100" name="Connettore 2 99">
            <a:extLst>
              <a:ext uri="{FF2B5EF4-FFF2-40B4-BE49-F238E27FC236}">
                <a16:creationId xmlns:a16="http://schemas.microsoft.com/office/drawing/2014/main" id="{0FB290B6-55F9-4F83-92AC-D41D7EE539A7}"/>
              </a:ext>
            </a:extLst>
          </p:cNvPr>
          <p:cNvCxnSpPr>
            <a:cxnSpLocks/>
          </p:cNvCxnSpPr>
          <p:nvPr/>
        </p:nvCxnSpPr>
        <p:spPr>
          <a:xfrm flipH="1">
            <a:off x="6122292" y="5500733"/>
            <a:ext cx="2" cy="24237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ED3EBED1-EEEF-4FAD-9B1F-6F737CAE5DD2}"/>
              </a:ext>
            </a:extLst>
          </p:cNvPr>
          <p:cNvCxnSpPr>
            <a:cxnSpLocks/>
          </p:cNvCxnSpPr>
          <p:nvPr/>
        </p:nvCxnSpPr>
        <p:spPr>
          <a:xfrm flipH="1">
            <a:off x="5642105" y="5248493"/>
            <a:ext cx="1" cy="2397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ttangolo 110">
            <a:extLst>
              <a:ext uri="{FF2B5EF4-FFF2-40B4-BE49-F238E27FC236}">
                <a16:creationId xmlns:a16="http://schemas.microsoft.com/office/drawing/2014/main" id="{2C45772A-651A-4F33-AC59-E29323DCD9BC}"/>
              </a:ext>
            </a:extLst>
          </p:cNvPr>
          <p:cNvSpPr/>
          <p:nvPr/>
        </p:nvSpPr>
        <p:spPr>
          <a:xfrm>
            <a:off x="7133947" y="5731642"/>
            <a:ext cx="1282583" cy="704321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112" name="CasellaDiTesto 111">
            <a:extLst>
              <a:ext uri="{FF2B5EF4-FFF2-40B4-BE49-F238E27FC236}">
                <a16:creationId xmlns:a16="http://schemas.microsoft.com/office/drawing/2014/main" id="{C0705EE7-D4DB-4A7A-93C8-5C63716175ED}"/>
              </a:ext>
            </a:extLst>
          </p:cNvPr>
          <p:cNvSpPr txBox="1"/>
          <p:nvPr/>
        </p:nvSpPr>
        <p:spPr>
          <a:xfrm>
            <a:off x="7029206" y="5784623"/>
            <a:ext cx="146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Ufficio gare e contratti</a:t>
            </a:r>
            <a:endParaRPr lang="it-IT" sz="1050" dirty="0">
              <a:solidFill>
                <a:schemeClr val="bg1"/>
              </a:solidFill>
            </a:endParaRPr>
          </a:p>
        </p:txBody>
      </p:sp>
      <p:cxnSp>
        <p:nvCxnSpPr>
          <p:cNvPr id="118" name="Connettore 2 117">
            <a:extLst>
              <a:ext uri="{FF2B5EF4-FFF2-40B4-BE49-F238E27FC236}">
                <a16:creationId xmlns:a16="http://schemas.microsoft.com/office/drawing/2014/main" id="{24A89EFF-BCC4-4DA7-BB69-300FB42B134D}"/>
              </a:ext>
            </a:extLst>
          </p:cNvPr>
          <p:cNvCxnSpPr>
            <a:cxnSpLocks/>
          </p:cNvCxnSpPr>
          <p:nvPr/>
        </p:nvCxnSpPr>
        <p:spPr>
          <a:xfrm>
            <a:off x="7798314" y="5465349"/>
            <a:ext cx="3498" cy="28685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diritto 120">
            <a:extLst>
              <a:ext uri="{FF2B5EF4-FFF2-40B4-BE49-F238E27FC236}">
                <a16:creationId xmlns:a16="http://schemas.microsoft.com/office/drawing/2014/main" id="{E13B57D0-7187-4458-96ED-18E86833A851}"/>
              </a:ext>
            </a:extLst>
          </p:cNvPr>
          <p:cNvCxnSpPr>
            <a:cxnSpLocks/>
          </p:cNvCxnSpPr>
          <p:nvPr/>
        </p:nvCxnSpPr>
        <p:spPr>
          <a:xfrm>
            <a:off x="9377680" y="279049"/>
            <a:ext cx="20000" cy="20642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ttore a gomito 127">
            <a:extLst>
              <a:ext uri="{FF2B5EF4-FFF2-40B4-BE49-F238E27FC236}">
                <a16:creationId xmlns:a16="http://schemas.microsoft.com/office/drawing/2014/main" id="{85F0EE7D-C303-437F-AF1E-6F82806CD066}"/>
              </a:ext>
            </a:extLst>
          </p:cNvPr>
          <p:cNvCxnSpPr/>
          <p:nvPr/>
        </p:nvCxnSpPr>
        <p:spPr>
          <a:xfrm>
            <a:off x="9377680" y="268889"/>
            <a:ext cx="1342957" cy="155637"/>
          </a:xfrm>
          <a:prstGeom prst="bentConnector3">
            <a:avLst>
              <a:gd name="adj1" fmla="val 99175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ttangolo 129">
            <a:extLst>
              <a:ext uri="{FF2B5EF4-FFF2-40B4-BE49-F238E27FC236}">
                <a16:creationId xmlns:a16="http://schemas.microsoft.com/office/drawing/2014/main" id="{18909DAD-DE9E-45C5-91B7-C54B2A390828}"/>
              </a:ext>
            </a:extLst>
          </p:cNvPr>
          <p:cNvSpPr/>
          <p:nvPr/>
        </p:nvSpPr>
        <p:spPr>
          <a:xfrm>
            <a:off x="10017603" y="424526"/>
            <a:ext cx="1282583" cy="704321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131" name="CasellaDiTesto 130">
            <a:extLst>
              <a:ext uri="{FF2B5EF4-FFF2-40B4-BE49-F238E27FC236}">
                <a16:creationId xmlns:a16="http://schemas.microsoft.com/office/drawing/2014/main" id="{60E6C63C-46F2-4616-BA7A-8CA84ED0B3CD}"/>
              </a:ext>
            </a:extLst>
          </p:cNvPr>
          <p:cNvSpPr txBox="1"/>
          <p:nvPr/>
        </p:nvSpPr>
        <p:spPr>
          <a:xfrm>
            <a:off x="9912862" y="477507"/>
            <a:ext cx="1466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Ufficio relazioni esterne e comunicazione</a:t>
            </a:r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135" name="Rettangolo 134">
            <a:extLst>
              <a:ext uri="{FF2B5EF4-FFF2-40B4-BE49-F238E27FC236}">
                <a16:creationId xmlns:a16="http://schemas.microsoft.com/office/drawing/2014/main" id="{EB4EDA7D-4A08-4712-AD8C-98E974C97C83}"/>
              </a:ext>
            </a:extLst>
          </p:cNvPr>
          <p:cNvSpPr/>
          <p:nvPr/>
        </p:nvSpPr>
        <p:spPr>
          <a:xfrm>
            <a:off x="10017603" y="1356647"/>
            <a:ext cx="1282583" cy="870177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136" name="CasellaDiTesto 135">
            <a:extLst>
              <a:ext uri="{FF2B5EF4-FFF2-40B4-BE49-F238E27FC236}">
                <a16:creationId xmlns:a16="http://schemas.microsoft.com/office/drawing/2014/main" id="{A0D1DC32-2C3B-429C-ADF1-0408FD905BD5}"/>
              </a:ext>
            </a:extLst>
          </p:cNvPr>
          <p:cNvSpPr txBox="1"/>
          <p:nvPr/>
        </p:nvSpPr>
        <p:spPr>
          <a:xfrm>
            <a:off x="9912862" y="1409628"/>
            <a:ext cx="1466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Segreteria particolare del direttore dell’agenzia</a:t>
            </a:r>
            <a:endParaRPr lang="it-IT" sz="1050" dirty="0">
              <a:solidFill>
                <a:schemeClr val="bg1"/>
              </a:solidFill>
            </a:endParaRPr>
          </a:p>
        </p:txBody>
      </p:sp>
      <p:cxnSp>
        <p:nvCxnSpPr>
          <p:cNvPr id="141" name="Connettore a gomito 140">
            <a:extLst>
              <a:ext uri="{FF2B5EF4-FFF2-40B4-BE49-F238E27FC236}">
                <a16:creationId xmlns:a16="http://schemas.microsoft.com/office/drawing/2014/main" id="{EC0C0C1E-AF4C-481D-B3B8-CEEBB1F4DE55}"/>
              </a:ext>
            </a:extLst>
          </p:cNvPr>
          <p:cNvCxnSpPr>
            <a:cxnSpLocks/>
            <a:endCxn id="135" idx="0"/>
          </p:cNvCxnSpPr>
          <p:nvPr/>
        </p:nvCxnSpPr>
        <p:spPr>
          <a:xfrm>
            <a:off x="9377680" y="1186979"/>
            <a:ext cx="1281215" cy="169668"/>
          </a:xfrm>
          <a:prstGeom prst="bentConnector2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ttangolo 147">
            <a:extLst>
              <a:ext uri="{FF2B5EF4-FFF2-40B4-BE49-F238E27FC236}">
                <a16:creationId xmlns:a16="http://schemas.microsoft.com/office/drawing/2014/main" id="{6B184787-A7B7-4B2D-A28F-53F9AAF2A2F1}"/>
              </a:ext>
            </a:extLst>
          </p:cNvPr>
          <p:cNvSpPr/>
          <p:nvPr/>
        </p:nvSpPr>
        <p:spPr>
          <a:xfrm>
            <a:off x="10017603" y="2474088"/>
            <a:ext cx="1282583" cy="870177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149" name="CasellaDiTesto 148">
            <a:extLst>
              <a:ext uri="{FF2B5EF4-FFF2-40B4-BE49-F238E27FC236}">
                <a16:creationId xmlns:a16="http://schemas.microsoft.com/office/drawing/2014/main" id="{90B1C4B0-CB6B-4F86-B425-8A2846EB409F}"/>
              </a:ext>
            </a:extLst>
          </p:cNvPr>
          <p:cNvSpPr txBox="1"/>
          <p:nvPr/>
        </p:nvSpPr>
        <p:spPr>
          <a:xfrm>
            <a:off x="9925618" y="2647345"/>
            <a:ext cx="146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Segreteria 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tecnica</a:t>
            </a:r>
            <a:endParaRPr lang="it-IT" sz="1050" dirty="0">
              <a:solidFill>
                <a:schemeClr val="bg1"/>
              </a:solidFill>
            </a:endParaRPr>
          </a:p>
        </p:txBody>
      </p:sp>
      <p:cxnSp>
        <p:nvCxnSpPr>
          <p:cNvPr id="151" name="Connettore a gomito 150">
            <a:extLst>
              <a:ext uri="{FF2B5EF4-FFF2-40B4-BE49-F238E27FC236}">
                <a16:creationId xmlns:a16="http://schemas.microsoft.com/office/drawing/2014/main" id="{CF83DEAC-DC4C-4C07-87F9-29ACB0AB48C7}"/>
              </a:ext>
            </a:extLst>
          </p:cNvPr>
          <p:cNvCxnSpPr>
            <a:cxnSpLocks/>
            <a:endCxn id="148" idx="0"/>
          </p:cNvCxnSpPr>
          <p:nvPr/>
        </p:nvCxnSpPr>
        <p:spPr>
          <a:xfrm>
            <a:off x="9397680" y="2343299"/>
            <a:ext cx="1261215" cy="130789"/>
          </a:xfrm>
          <a:prstGeom prst="bentConnector2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ttore diritto 154">
            <a:extLst>
              <a:ext uri="{FF2B5EF4-FFF2-40B4-BE49-F238E27FC236}">
                <a16:creationId xmlns:a16="http://schemas.microsoft.com/office/drawing/2014/main" id="{5692F35D-6B37-4BCD-AE37-A1608DC08DA6}"/>
              </a:ext>
            </a:extLst>
          </p:cNvPr>
          <p:cNvCxnSpPr/>
          <p:nvPr/>
        </p:nvCxnSpPr>
        <p:spPr>
          <a:xfrm flipH="1">
            <a:off x="8495757" y="2343299"/>
            <a:ext cx="90192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ttangolo 155">
            <a:extLst>
              <a:ext uri="{FF2B5EF4-FFF2-40B4-BE49-F238E27FC236}">
                <a16:creationId xmlns:a16="http://schemas.microsoft.com/office/drawing/2014/main" id="{CDD3DC96-92F9-482F-8B18-4441B5E27CFC}"/>
              </a:ext>
            </a:extLst>
          </p:cNvPr>
          <p:cNvSpPr/>
          <p:nvPr/>
        </p:nvSpPr>
        <p:spPr>
          <a:xfrm>
            <a:off x="8665142" y="3689841"/>
            <a:ext cx="1450177" cy="469557"/>
          </a:xfrm>
          <a:prstGeom prst="rect">
            <a:avLst/>
          </a:prstGeom>
          <a:solidFill>
            <a:srgbClr val="FF3300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>
              <a:solidFill>
                <a:srgbClr val="FF3300"/>
              </a:solidFill>
            </a:endParaRPr>
          </a:p>
        </p:txBody>
      </p:sp>
      <p:sp>
        <p:nvSpPr>
          <p:cNvPr id="157" name="CasellaDiTesto 156">
            <a:extLst>
              <a:ext uri="{FF2B5EF4-FFF2-40B4-BE49-F238E27FC236}">
                <a16:creationId xmlns:a16="http://schemas.microsoft.com/office/drawing/2014/main" id="{8F1239EF-4E8F-42B1-AE56-22AF989ED53B}"/>
              </a:ext>
            </a:extLst>
          </p:cNvPr>
          <p:cNvSpPr txBox="1"/>
          <p:nvPr/>
        </p:nvSpPr>
        <p:spPr>
          <a:xfrm>
            <a:off x="8662303" y="3689845"/>
            <a:ext cx="142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Sede secondaria Napoli - DAC</a:t>
            </a:r>
          </a:p>
        </p:txBody>
      </p:sp>
      <p:sp>
        <p:nvSpPr>
          <p:cNvPr id="158" name="Rettangolo 157">
            <a:extLst>
              <a:ext uri="{FF2B5EF4-FFF2-40B4-BE49-F238E27FC236}">
                <a16:creationId xmlns:a16="http://schemas.microsoft.com/office/drawing/2014/main" id="{4FD1F0B1-1083-4216-A4E1-C050C8F05921}"/>
              </a:ext>
            </a:extLst>
          </p:cNvPr>
          <p:cNvSpPr/>
          <p:nvPr/>
        </p:nvSpPr>
        <p:spPr>
          <a:xfrm>
            <a:off x="10299486" y="3689838"/>
            <a:ext cx="1450177" cy="469557"/>
          </a:xfrm>
          <a:prstGeom prst="rect">
            <a:avLst/>
          </a:prstGeom>
          <a:solidFill>
            <a:srgbClr val="FF3300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>
              <a:solidFill>
                <a:srgbClr val="FF3300"/>
              </a:solidFill>
            </a:endParaRPr>
          </a:p>
        </p:txBody>
      </p:sp>
      <p:sp>
        <p:nvSpPr>
          <p:cNvPr id="159" name="CasellaDiTesto 158">
            <a:extLst>
              <a:ext uri="{FF2B5EF4-FFF2-40B4-BE49-F238E27FC236}">
                <a16:creationId xmlns:a16="http://schemas.microsoft.com/office/drawing/2014/main" id="{DE792FA2-A845-43DE-870F-86CE25B476D0}"/>
              </a:ext>
            </a:extLst>
          </p:cNvPr>
          <p:cNvSpPr txBox="1"/>
          <p:nvPr/>
        </p:nvSpPr>
        <p:spPr>
          <a:xfrm>
            <a:off x="10296647" y="3689842"/>
            <a:ext cx="142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Sede secondaria Milano - DAC</a:t>
            </a:r>
          </a:p>
        </p:txBody>
      </p:sp>
      <p:sp>
        <p:nvSpPr>
          <p:cNvPr id="167" name="Rettangolo 166">
            <a:extLst>
              <a:ext uri="{FF2B5EF4-FFF2-40B4-BE49-F238E27FC236}">
                <a16:creationId xmlns:a16="http://schemas.microsoft.com/office/drawing/2014/main" id="{EEAA9325-BB8F-4C18-AC0F-0A4549858547}"/>
              </a:ext>
            </a:extLst>
          </p:cNvPr>
          <p:cNvSpPr/>
          <p:nvPr/>
        </p:nvSpPr>
        <p:spPr>
          <a:xfrm>
            <a:off x="8697799" y="4558181"/>
            <a:ext cx="1450177" cy="590419"/>
          </a:xfrm>
          <a:prstGeom prst="rect">
            <a:avLst/>
          </a:prstGeom>
          <a:solidFill>
            <a:srgbClr val="FF3300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>
              <a:solidFill>
                <a:srgbClr val="FF3300"/>
              </a:solidFill>
            </a:endParaRPr>
          </a:p>
        </p:txBody>
      </p:sp>
      <p:sp>
        <p:nvSpPr>
          <p:cNvPr id="168" name="CasellaDiTesto 167">
            <a:extLst>
              <a:ext uri="{FF2B5EF4-FFF2-40B4-BE49-F238E27FC236}">
                <a16:creationId xmlns:a16="http://schemas.microsoft.com/office/drawing/2014/main" id="{EDCC6D79-FC3A-4224-B33A-28BF4F087185}"/>
              </a:ext>
            </a:extLst>
          </p:cNvPr>
          <p:cNvSpPr txBox="1"/>
          <p:nvPr/>
        </p:nvSpPr>
        <p:spPr>
          <a:xfrm>
            <a:off x="8712101" y="4622557"/>
            <a:ext cx="142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Sede secondaria Palermo - DAC</a:t>
            </a:r>
          </a:p>
        </p:txBody>
      </p:sp>
      <p:sp>
        <p:nvSpPr>
          <p:cNvPr id="169" name="Rettangolo 168">
            <a:extLst>
              <a:ext uri="{FF2B5EF4-FFF2-40B4-BE49-F238E27FC236}">
                <a16:creationId xmlns:a16="http://schemas.microsoft.com/office/drawing/2014/main" id="{E0D650BC-E519-410A-82F3-AA6C17471728}"/>
              </a:ext>
            </a:extLst>
          </p:cNvPr>
          <p:cNvSpPr/>
          <p:nvPr/>
        </p:nvSpPr>
        <p:spPr>
          <a:xfrm>
            <a:off x="10312372" y="4558181"/>
            <a:ext cx="1450177" cy="585879"/>
          </a:xfrm>
          <a:prstGeom prst="rect">
            <a:avLst/>
          </a:prstGeom>
          <a:solidFill>
            <a:srgbClr val="FF3300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>
              <a:solidFill>
                <a:srgbClr val="FF3300"/>
              </a:solidFill>
            </a:endParaRPr>
          </a:p>
        </p:txBody>
      </p:sp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A8CE628F-63B6-4FDB-870D-5899AFC31C7A}"/>
              </a:ext>
            </a:extLst>
          </p:cNvPr>
          <p:cNvSpPr txBox="1"/>
          <p:nvPr/>
        </p:nvSpPr>
        <p:spPr>
          <a:xfrm>
            <a:off x="10296860" y="4523696"/>
            <a:ext cx="14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Sede secondaria Reggio </a:t>
            </a:r>
          </a:p>
          <a:p>
            <a:pPr algn="ctr"/>
            <a:r>
              <a:rPr lang="it-IT" sz="1200" b="1" dirty="0">
                <a:solidFill>
                  <a:schemeClr val="bg1"/>
                </a:solidFill>
              </a:rPr>
              <a:t>Calabria - DAC</a:t>
            </a:r>
          </a:p>
        </p:txBody>
      </p:sp>
      <p:cxnSp>
        <p:nvCxnSpPr>
          <p:cNvPr id="171" name="Connettore diritto 170">
            <a:extLst>
              <a:ext uri="{FF2B5EF4-FFF2-40B4-BE49-F238E27FC236}">
                <a16:creationId xmlns:a16="http://schemas.microsoft.com/office/drawing/2014/main" id="{A749EB06-7162-40B2-86C8-4B11C6473549}"/>
              </a:ext>
            </a:extLst>
          </p:cNvPr>
          <p:cNvCxnSpPr>
            <a:cxnSpLocks/>
          </p:cNvCxnSpPr>
          <p:nvPr/>
        </p:nvCxnSpPr>
        <p:spPr>
          <a:xfrm>
            <a:off x="8495757" y="3501644"/>
            <a:ext cx="256848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ttore 2 172">
            <a:extLst>
              <a:ext uri="{FF2B5EF4-FFF2-40B4-BE49-F238E27FC236}">
                <a16:creationId xmlns:a16="http://schemas.microsoft.com/office/drawing/2014/main" id="{9C493FC5-F5FE-46BC-B6B9-8A695A6B6E20}"/>
              </a:ext>
            </a:extLst>
          </p:cNvPr>
          <p:cNvCxnSpPr>
            <a:cxnSpLocks/>
            <a:endCxn id="157" idx="0"/>
          </p:cNvCxnSpPr>
          <p:nvPr/>
        </p:nvCxnSpPr>
        <p:spPr>
          <a:xfrm>
            <a:off x="9332973" y="3504702"/>
            <a:ext cx="41748" cy="18514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ttore 2 173">
            <a:extLst>
              <a:ext uri="{FF2B5EF4-FFF2-40B4-BE49-F238E27FC236}">
                <a16:creationId xmlns:a16="http://schemas.microsoft.com/office/drawing/2014/main" id="{5A6C08C9-1158-4FC7-A037-3BFA292DC414}"/>
              </a:ext>
            </a:extLst>
          </p:cNvPr>
          <p:cNvCxnSpPr>
            <a:cxnSpLocks/>
          </p:cNvCxnSpPr>
          <p:nvPr/>
        </p:nvCxnSpPr>
        <p:spPr>
          <a:xfrm flipH="1">
            <a:off x="11008038" y="3496707"/>
            <a:ext cx="40675" cy="19814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ttore diritto 178">
            <a:extLst>
              <a:ext uri="{FF2B5EF4-FFF2-40B4-BE49-F238E27FC236}">
                <a16:creationId xmlns:a16="http://schemas.microsoft.com/office/drawing/2014/main" id="{84E40802-F488-45ED-BCBF-8B66417DFF9E}"/>
              </a:ext>
            </a:extLst>
          </p:cNvPr>
          <p:cNvCxnSpPr>
            <a:cxnSpLocks/>
          </p:cNvCxnSpPr>
          <p:nvPr/>
        </p:nvCxnSpPr>
        <p:spPr>
          <a:xfrm>
            <a:off x="8485597" y="4358895"/>
            <a:ext cx="256848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ttore 2 181">
            <a:extLst>
              <a:ext uri="{FF2B5EF4-FFF2-40B4-BE49-F238E27FC236}">
                <a16:creationId xmlns:a16="http://schemas.microsoft.com/office/drawing/2014/main" id="{94E38BD4-A21D-42C2-A489-63CFA01B41CD}"/>
              </a:ext>
            </a:extLst>
          </p:cNvPr>
          <p:cNvCxnSpPr>
            <a:cxnSpLocks/>
          </p:cNvCxnSpPr>
          <p:nvPr/>
        </p:nvCxnSpPr>
        <p:spPr>
          <a:xfrm>
            <a:off x="9379444" y="4369064"/>
            <a:ext cx="0" cy="22121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ttore 2 182">
            <a:extLst>
              <a:ext uri="{FF2B5EF4-FFF2-40B4-BE49-F238E27FC236}">
                <a16:creationId xmlns:a16="http://schemas.microsoft.com/office/drawing/2014/main" id="{3BB5F1FF-D19A-411E-B36C-EFB3433B2A60}"/>
              </a:ext>
            </a:extLst>
          </p:cNvPr>
          <p:cNvCxnSpPr>
            <a:cxnSpLocks/>
          </p:cNvCxnSpPr>
          <p:nvPr/>
        </p:nvCxnSpPr>
        <p:spPr>
          <a:xfrm>
            <a:off x="11043346" y="4361184"/>
            <a:ext cx="0" cy="21116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CasellaDiTesto 187">
            <a:extLst>
              <a:ext uri="{FF2B5EF4-FFF2-40B4-BE49-F238E27FC236}">
                <a16:creationId xmlns:a16="http://schemas.microsoft.com/office/drawing/2014/main" id="{ABC116E0-5F85-475E-A146-7EC6B2988BFD}"/>
              </a:ext>
            </a:extLst>
          </p:cNvPr>
          <p:cNvSpPr txBox="1"/>
          <p:nvPr/>
        </p:nvSpPr>
        <p:spPr>
          <a:xfrm>
            <a:off x="8923046" y="5281681"/>
            <a:ext cx="2730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Sedi secondarie</a:t>
            </a:r>
          </a:p>
        </p:txBody>
      </p:sp>
    </p:spTree>
    <p:extLst>
      <p:ext uri="{BB962C8B-B14F-4D97-AF65-F5344CB8AC3E}">
        <p14:creationId xmlns:p14="http://schemas.microsoft.com/office/powerpoint/2010/main" val="259581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B7E1163B-D418-41E3-A860-2C44BA107D91}"/>
              </a:ext>
            </a:extLst>
          </p:cNvPr>
          <p:cNvSpPr/>
          <p:nvPr/>
        </p:nvSpPr>
        <p:spPr>
          <a:xfrm>
            <a:off x="348462" y="936903"/>
            <a:ext cx="1450177" cy="90384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>
              <a:solidFill>
                <a:srgbClr val="FF3300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CE64CF6-2997-4B51-8C42-A55E3260A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20637" y="6002372"/>
            <a:ext cx="549442" cy="365125"/>
          </a:xfrm>
          <a:ln>
            <a:noFill/>
          </a:ln>
        </p:spPr>
        <p:txBody>
          <a:bodyPr/>
          <a:lstStyle/>
          <a:p>
            <a:pPr rtl="0"/>
            <a:fld id="{D495E168-DA5E-4888-8D8A-92B118324C14}" type="slidenum">
              <a:rPr lang="it-IT" noProof="0" smtClean="0">
                <a:solidFill>
                  <a:schemeClr val="tx1"/>
                </a:solidFill>
              </a:rPr>
              <a:pPr rtl="0"/>
              <a:t>7</a:t>
            </a:fld>
            <a:endParaRPr lang="it-IT" noProof="0" dirty="0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7202BC-D6BB-4000-BB30-88EB8A2C29F8}"/>
              </a:ext>
            </a:extLst>
          </p:cNvPr>
          <p:cNvSpPr txBox="1"/>
          <p:nvPr/>
        </p:nvSpPr>
        <p:spPr>
          <a:xfrm>
            <a:off x="382330" y="1085068"/>
            <a:ext cx="1462389" cy="5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C00000"/>
                </a:solidFill>
              </a:rPr>
              <a:t>Procedimenti Giudiziari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4218648-9C08-4D81-B83A-44BA44C5BAE2}"/>
              </a:ext>
            </a:extLst>
          </p:cNvPr>
          <p:cNvSpPr/>
          <p:nvPr/>
        </p:nvSpPr>
        <p:spPr>
          <a:xfrm>
            <a:off x="775758" y="2258510"/>
            <a:ext cx="579342" cy="33516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CA924BAC-7D8C-41D3-976A-D7337CB0A0DA}"/>
              </a:ext>
            </a:extLst>
          </p:cNvPr>
          <p:cNvCxnSpPr>
            <a:cxnSpLocks/>
          </p:cNvCxnSpPr>
          <p:nvPr/>
        </p:nvCxnSpPr>
        <p:spPr>
          <a:xfrm flipH="1">
            <a:off x="1070041" y="1840744"/>
            <a:ext cx="2" cy="417767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E0B3FF9-41C5-4DFB-A5DE-C8341F3AB455}"/>
              </a:ext>
            </a:extLst>
          </p:cNvPr>
          <p:cNvSpPr txBox="1"/>
          <p:nvPr/>
        </p:nvSpPr>
        <p:spPr>
          <a:xfrm rot="16200000">
            <a:off x="-605106" y="3700403"/>
            <a:ext cx="335778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C00000"/>
                </a:solidFill>
              </a:rPr>
              <a:t>Sequestro</a:t>
            </a:r>
          </a:p>
        </p:txBody>
      </p:sp>
      <p:sp>
        <p:nvSpPr>
          <p:cNvPr id="87" name="Rettangolo 86">
            <a:extLst>
              <a:ext uri="{FF2B5EF4-FFF2-40B4-BE49-F238E27FC236}">
                <a16:creationId xmlns:a16="http://schemas.microsoft.com/office/drawing/2014/main" id="{D50B2AF9-48A8-4540-BCB0-DCEFE0F57B0E}"/>
              </a:ext>
            </a:extLst>
          </p:cNvPr>
          <p:cNvSpPr/>
          <p:nvPr/>
        </p:nvSpPr>
        <p:spPr>
          <a:xfrm>
            <a:off x="2947970" y="1295248"/>
            <a:ext cx="2192749" cy="5328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>
              <a:solidFill>
                <a:srgbClr val="FF3300"/>
              </a:solidFill>
            </a:endParaRPr>
          </a:p>
        </p:txBody>
      </p: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6252392D-32C4-42E6-84A8-F452F2497F15}"/>
              </a:ext>
            </a:extLst>
          </p:cNvPr>
          <p:cNvSpPr txBox="1"/>
          <p:nvPr/>
        </p:nvSpPr>
        <p:spPr>
          <a:xfrm>
            <a:off x="2901889" y="1381396"/>
            <a:ext cx="2192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Fase giudiziaria</a:t>
            </a:r>
          </a:p>
        </p:txBody>
      </p:sp>
      <p:sp>
        <p:nvSpPr>
          <p:cNvPr id="90" name="Parentesi graffa chiusa 89">
            <a:extLst>
              <a:ext uri="{FF2B5EF4-FFF2-40B4-BE49-F238E27FC236}">
                <a16:creationId xmlns:a16="http://schemas.microsoft.com/office/drawing/2014/main" id="{8C34B6E7-F232-4E7F-9414-0131526E2754}"/>
              </a:ext>
            </a:extLst>
          </p:cNvPr>
          <p:cNvSpPr/>
          <p:nvPr/>
        </p:nvSpPr>
        <p:spPr>
          <a:xfrm rot="16200000">
            <a:off x="4705678" y="-1322381"/>
            <a:ext cx="361511" cy="6787936"/>
          </a:xfrm>
          <a:prstGeom prst="rightBrace">
            <a:avLst>
              <a:gd name="adj1" fmla="val 73072"/>
              <a:gd name="adj2" fmla="val 36640"/>
            </a:avLst>
          </a:prstGeom>
          <a:noFill/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8074595-B9CE-44F8-BC06-A9FEE5088174}"/>
              </a:ext>
            </a:extLst>
          </p:cNvPr>
          <p:cNvSpPr/>
          <p:nvPr/>
        </p:nvSpPr>
        <p:spPr>
          <a:xfrm>
            <a:off x="1656080" y="2258509"/>
            <a:ext cx="1424836" cy="33516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it-IT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50D8AD2-83C9-40F9-B2AC-13B382DF2118}"/>
              </a:ext>
            </a:extLst>
          </p:cNvPr>
          <p:cNvSpPr txBox="1"/>
          <p:nvPr/>
        </p:nvSpPr>
        <p:spPr>
          <a:xfrm>
            <a:off x="1778125" y="2379946"/>
            <a:ext cx="120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Sottofase 1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73BA3D2-2B0A-4DC6-93E9-107736BA8113}"/>
              </a:ext>
            </a:extLst>
          </p:cNvPr>
          <p:cNvSpPr/>
          <p:nvPr/>
        </p:nvSpPr>
        <p:spPr>
          <a:xfrm>
            <a:off x="1727068" y="2753360"/>
            <a:ext cx="1251382" cy="550398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t-IT" sz="1200" dirty="0"/>
              <a:t>Autorità giudiziaria</a:t>
            </a:r>
          </a:p>
        </p:txBody>
      </p:sp>
      <p:sp>
        <p:nvSpPr>
          <p:cNvPr id="91" name="Rettangolo 90">
            <a:extLst>
              <a:ext uri="{FF2B5EF4-FFF2-40B4-BE49-F238E27FC236}">
                <a16:creationId xmlns:a16="http://schemas.microsoft.com/office/drawing/2014/main" id="{52268DF2-C93C-46BB-8B11-9F46AEC62B2A}"/>
              </a:ext>
            </a:extLst>
          </p:cNvPr>
          <p:cNvSpPr/>
          <p:nvPr/>
        </p:nvSpPr>
        <p:spPr>
          <a:xfrm>
            <a:off x="1727068" y="3415490"/>
            <a:ext cx="1261993" cy="550398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t-IT" sz="1200" dirty="0"/>
              <a:t>Amministratore giudiziario</a:t>
            </a:r>
          </a:p>
        </p:txBody>
      </p:sp>
      <p:sp>
        <p:nvSpPr>
          <p:cNvPr id="102" name="Rettangolo 101">
            <a:extLst>
              <a:ext uri="{FF2B5EF4-FFF2-40B4-BE49-F238E27FC236}">
                <a16:creationId xmlns:a16="http://schemas.microsoft.com/office/drawing/2014/main" id="{6336E4FB-CE93-44FE-A35F-F3E8C9497063}"/>
              </a:ext>
            </a:extLst>
          </p:cNvPr>
          <p:cNvSpPr/>
          <p:nvPr/>
        </p:nvSpPr>
        <p:spPr>
          <a:xfrm>
            <a:off x="1716457" y="4069190"/>
            <a:ext cx="1261993" cy="5503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t-IT" sz="1200" dirty="0"/>
              <a:t>ANBSC</a:t>
            </a:r>
          </a:p>
          <a:p>
            <a:pPr algn="ctr"/>
            <a:r>
              <a:rPr lang="it-IT" sz="1200" dirty="0"/>
              <a:t>(ausilio)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F4528DD-4244-4FC8-8D1C-20029DAB95FF}"/>
              </a:ext>
            </a:extLst>
          </p:cNvPr>
          <p:cNvSpPr txBox="1"/>
          <p:nvPr/>
        </p:nvSpPr>
        <p:spPr>
          <a:xfrm>
            <a:off x="1762388" y="4745107"/>
            <a:ext cx="12071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Gestione bene sequestrato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4CCD3BBA-6314-429B-810B-023DB8CB7E8A}"/>
              </a:ext>
            </a:extLst>
          </p:cNvPr>
          <p:cNvCxnSpPr>
            <a:cxnSpLocks/>
          </p:cNvCxnSpPr>
          <p:nvPr/>
        </p:nvCxnSpPr>
        <p:spPr>
          <a:xfrm>
            <a:off x="1314306" y="3824249"/>
            <a:ext cx="341301" cy="3083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ttangolo 102">
            <a:extLst>
              <a:ext uri="{FF2B5EF4-FFF2-40B4-BE49-F238E27FC236}">
                <a16:creationId xmlns:a16="http://schemas.microsoft.com/office/drawing/2014/main" id="{8ADBF1FD-300A-44E6-85ED-3AF14E7B439E}"/>
              </a:ext>
            </a:extLst>
          </p:cNvPr>
          <p:cNvSpPr/>
          <p:nvPr/>
        </p:nvSpPr>
        <p:spPr>
          <a:xfrm>
            <a:off x="3335861" y="2266415"/>
            <a:ext cx="579342" cy="33516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34167EF4-17DC-4E6C-A28D-1BA595FEC5DA}"/>
              </a:ext>
            </a:extLst>
          </p:cNvPr>
          <p:cNvSpPr txBox="1"/>
          <p:nvPr/>
        </p:nvSpPr>
        <p:spPr>
          <a:xfrm rot="16200000">
            <a:off x="1954997" y="3708308"/>
            <a:ext cx="335778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C00000"/>
                </a:solidFill>
              </a:rPr>
              <a:t>Confisca 1° grado</a:t>
            </a:r>
          </a:p>
        </p:txBody>
      </p:sp>
      <p:cxnSp>
        <p:nvCxnSpPr>
          <p:cNvPr id="105" name="Connettore 2 104">
            <a:extLst>
              <a:ext uri="{FF2B5EF4-FFF2-40B4-BE49-F238E27FC236}">
                <a16:creationId xmlns:a16="http://schemas.microsoft.com/office/drawing/2014/main" id="{78B27295-2B96-4511-B9E6-5718049E140D}"/>
              </a:ext>
            </a:extLst>
          </p:cNvPr>
          <p:cNvCxnSpPr>
            <a:cxnSpLocks/>
          </p:cNvCxnSpPr>
          <p:nvPr/>
        </p:nvCxnSpPr>
        <p:spPr>
          <a:xfrm>
            <a:off x="3896250" y="3827332"/>
            <a:ext cx="341301" cy="3083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2 105">
            <a:extLst>
              <a:ext uri="{FF2B5EF4-FFF2-40B4-BE49-F238E27FC236}">
                <a16:creationId xmlns:a16="http://schemas.microsoft.com/office/drawing/2014/main" id="{26A96601-FCA4-409E-BB99-004A59E3B548}"/>
              </a:ext>
            </a:extLst>
          </p:cNvPr>
          <p:cNvCxnSpPr>
            <a:cxnSpLocks/>
          </p:cNvCxnSpPr>
          <p:nvPr/>
        </p:nvCxnSpPr>
        <p:spPr>
          <a:xfrm>
            <a:off x="3066256" y="3830415"/>
            <a:ext cx="29532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ttangolo 114">
            <a:extLst>
              <a:ext uri="{FF2B5EF4-FFF2-40B4-BE49-F238E27FC236}">
                <a16:creationId xmlns:a16="http://schemas.microsoft.com/office/drawing/2014/main" id="{65A364AC-0856-445B-B7C4-D1262B267EA8}"/>
              </a:ext>
            </a:extLst>
          </p:cNvPr>
          <p:cNvSpPr/>
          <p:nvPr/>
        </p:nvSpPr>
        <p:spPr>
          <a:xfrm>
            <a:off x="4216592" y="2252343"/>
            <a:ext cx="1424836" cy="33516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it-IT" b="1" dirty="0"/>
          </a:p>
        </p:txBody>
      </p:sp>
      <p:sp>
        <p:nvSpPr>
          <p:cNvPr id="116" name="CasellaDiTesto 115">
            <a:extLst>
              <a:ext uri="{FF2B5EF4-FFF2-40B4-BE49-F238E27FC236}">
                <a16:creationId xmlns:a16="http://schemas.microsoft.com/office/drawing/2014/main" id="{3884CE05-A2F5-4E9F-8119-12BCFC9E38C0}"/>
              </a:ext>
            </a:extLst>
          </p:cNvPr>
          <p:cNvSpPr txBox="1"/>
          <p:nvPr/>
        </p:nvSpPr>
        <p:spPr>
          <a:xfrm>
            <a:off x="4297740" y="2363041"/>
            <a:ext cx="120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Sottofase 2</a:t>
            </a:r>
          </a:p>
        </p:txBody>
      </p:sp>
      <p:sp>
        <p:nvSpPr>
          <p:cNvPr id="117" name="Rettangolo 116">
            <a:extLst>
              <a:ext uri="{FF2B5EF4-FFF2-40B4-BE49-F238E27FC236}">
                <a16:creationId xmlns:a16="http://schemas.microsoft.com/office/drawing/2014/main" id="{41949BEB-27EA-46AC-8D83-AD7675AC121E}"/>
              </a:ext>
            </a:extLst>
          </p:cNvPr>
          <p:cNvSpPr/>
          <p:nvPr/>
        </p:nvSpPr>
        <p:spPr>
          <a:xfrm>
            <a:off x="4287580" y="2747194"/>
            <a:ext cx="1251382" cy="550398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t-IT" sz="1200" dirty="0"/>
              <a:t>Autorità giudiziaria</a:t>
            </a:r>
          </a:p>
        </p:txBody>
      </p:sp>
      <p:sp>
        <p:nvSpPr>
          <p:cNvPr id="119" name="Rettangolo 118">
            <a:extLst>
              <a:ext uri="{FF2B5EF4-FFF2-40B4-BE49-F238E27FC236}">
                <a16:creationId xmlns:a16="http://schemas.microsoft.com/office/drawing/2014/main" id="{494EB6BA-D30C-485D-A366-9BEFB790DB15}"/>
              </a:ext>
            </a:extLst>
          </p:cNvPr>
          <p:cNvSpPr/>
          <p:nvPr/>
        </p:nvSpPr>
        <p:spPr>
          <a:xfrm>
            <a:off x="4287580" y="3409324"/>
            <a:ext cx="1261993" cy="550398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t-IT" sz="1200" dirty="0"/>
              <a:t>Amministratore giudiziario</a:t>
            </a:r>
          </a:p>
        </p:txBody>
      </p:sp>
      <p:sp>
        <p:nvSpPr>
          <p:cNvPr id="120" name="Rettangolo 119">
            <a:extLst>
              <a:ext uri="{FF2B5EF4-FFF2-40B4-BE49-F238E27FC236}">
                <a16:creationId xmlns:a16="http://schemas.microsoft.com/office/drawing/2014/main" id="{DF76E6B6-4108-49CA-A2AD-9F5D632181A2}"/>
              </a:ext>
            </a:extLst>
          </p:cNvPr>
          <p:cNvSpPr/>
          <p:nvPr/>
        </p:nvSpPr>
        <p:spPr>
          <a:xfrm>
            <a:off x="4276969" y="4063024"/>
            <a:ext cx="1261993" cy="5503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t-IT" sz="1200" dirty="0"/>
              <a:t>ANBSC</a:t>
            </a:r>
          </a:p>
          <a:p>
            <a:pPr algn="ctr"/>
            <a:r>
              <a:rPr lang="it-IT" sz="1200" dirty="0"/>
              <a:t>(ausilio)</a:t>
            </a:r>
          </a:p>
        </p:txBody>
      </p:sp>
      <p:sp>
        <p:nvSpPr>
          <p:cNvPr id="122" name="CasellaDiTesto 121">
            <a:extLst>
              <a:ext uri="{FF2B5EF4-FFF2-40B4-BE49-F238E27FC236}">
                <a16:creationId xmlns:a16="http://schemas.microsoft.com/office/drawing/2014/main" id="{88F5AA7E-6789-4A19-9F06-38F14DC27AF8}"/>
              </a:ext>
            </a:extLst>
          </p:cNvPr>
          <p:cNvSpPr txBox="1"/>
          <p:nvPr/>
        </p:nvSpPr>
        <p:spPr>
          <a:xfrm>
            <a:off x="4322900" y="4738941"/>
            <a:ext cx="12071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Gestione bene confiscato</a:t>
            </a:r>
          </a:p>
        </p:txBody>
      </p:sp>
      <p:sp>
        <p:nvSpPr>
          <p:cNvPr id="123" name="Rettangolo 122">
            <a:extLst>
              <a:ext uri="{FF2B5EF4-FFF2-40B4-BE49-F238E27FC236}">
                <a16:creationId xmlns:a16="http://schemas.microsoft.com/office/drawing/2014/main" id="{F24AF602-BC3E-480B-B1D1-319F57913E7F}"/>
              </a:ext>
            </a:extLst>
          </p:cNvPr>
          <p:cNvSpPr/>
          <p:nvPr/>
        </p:nvSpPr>
        <p:spPr>
          <a:xfrm>
            <a:off x="5894639" y="2252342"/>
            <a:ext cx="579342" cy="335161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124" name="CasellaDiTesto 123">
            <a:extLst>
              <a:ext uri="{FF2B5EF4-FFF2-40B4-BE49-F238E27FC236}">
                <a16:creationId xmlns:a16="http://schemas.microsoft.com/office/drawing/2014/main" id="{2803E2B3-59E3-499B-A8FD-3C9960AEA739}"/>
              </a:ext>
            </a:extLst>
          </p:cNvPr>
          <p:cNvSpPr txBox="1"/>
          <p:nvPr/>
        </p:nvSpPr>
        <p:spPr>
          <a:xfrm rot="16200000">
            <a:off x="4513775" y="3694235"/>
            <a:ext cx="3357785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C00000"/>
                </a:solidFill>
              </a:rPr>
              <a:t>Confisca 2° grado</a:t>
            </a:r>
          </a:p>
        </p:txBody>
      </p:sp>
      <p:cxnSp>
        <p:nvCxnSpPr>
          <p:cNvPr id="125" name="Connettore 2 124">
            <a:extLst>
              <a:ext uri="{FF2B5EF4-FFF2-40B4-BE49-F238E27FC236}">
                <a16:creationId xmlns:a16="http://schemas.microsoft.com/office/drawing/2014/main" id="{E8F4669E-FB22-4386-AA99-552A7C4923B3}"/>
              </a:ext>
            </a:extLst>
          </p:cNvPr>
          <p:cNvCxnSpPr>
            <a:cxnSpLocks/>
          </p:cNvCxnSpPr>
          <p:nvPr/>
        </p:nvCxnSpPr>
        <p:spPr>
          <a:xfrm>
            <a:off x="6455028" y="3813259"/>
            <a:ext cx="341301" cy="3083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2 125">
            <a:extLst>
              <a:ext uri="{FF2B5EF4-FFF2-40B4-BE49-F238E27FC236}">
                <a16:creationId xmlns:a16="http://schemas.microsoft.com/office/drawing/2014/main" id="{9818AA24-FA57-4D26-80EB-98098BF83709}"/>
              </a:ext>
            </a:extLst>
          </p:cNvPr>
          <p:cNvCxnSpPr>
            <a:cxnSpLocks/>
          </p:cNvCxnSpPr>
          <p:nvPr/>
        </p:nvCxnSpPr>
        <p:spPr>
          <a:xfrm>
            <a:off x="5625034" y="3816342"/>
            <a:ext cx="29532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ttangolo 126">
            <a:extLst>
              <a:ext uri="{FF2B5EF4-FFF2-40B4-BE49-F238E27FC236}">
                <a16:creationId xmlns:a16="http://schemas.microsoft.com/office/drawing/2014/main" id="{096F7A68-2F04-4704-ADE8-DE4801E00A36}"/>
              </a:ext>
            </a:extLst>
          </p:cNvPr>
          <p:cNvSpPr/>
          <p:nvPr/>
        </p:nvSpPr>
        <p:spPr>
          <a:xfrm>
            <a:off x="6794187" y="2223790"/>
            <a:ext cx="1424836" cy="33516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it-IT" b="1" dirty="0"/>
          </a:p>
        </p:txBody>
      </p:sp>
      <p:sp>
        <p:nvSpPr>
          <p:cNvPr id="129" name="CasellaDiTesto 128">
            <a:extLst>
              <a:ext uri="{FF2B5EF4-FFF2-40B4-BE49-F238E27FC236}">
                <a16:creationId xmlns:a16="http://schemas.microsoft.com/office/drawing/2014/main" id="{2BCE0013-5FE1-40A0-BBAF-4A5577B3F755}"/>
              </a:ext>
            </a:extLst>
          </p:cNvPr>
          <p:cNvSpPr txBox="1"/>
          <p:nvPr/>
        </p:nvSpPr>
        <p:spPr>
          <a:xfrm>
            <a:off x="6875335" y="2334488"/>
            <a:ext cx="120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Sottofase 3</a:t>
            </a:r>
          </a:p>
        </p:txBody>
      </p:sp>
      <p:sp>
        <p:nvSpPr>
          <p:cNvPr id="132" name="Rettangolo 131">
            <a:extLst>
              <a:ext uri="{FF2B5EF4-FFF2-40B4-BE49-F238E27FC236}">
                <a16:creationId xmlns:a16="http://schemas.microsoft.com/office/drawing/2014/main" id="{A2E9B398-B6EE-41BC-ACC2-064EE71E5619}"/>
              </a:ext>
            </a:extLst>
          </p:cNvPr>
          <p:cNvSpPr/>
          <p:nvPr/>
        </p:nvSpPr>
        <p:spPr>
          <a:xfrm>
            <a:off x="6865175" y="2718641"/>
            <a:ext cx="1251382" cy="550398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t-IT" sz="1200" dirty="0"/>
              <a:t>Autorità giudiziaria</a:t>
            </a:r>
          </a:p>
        </p:txBody>
      </p:sp>
      <p:sp>
        <p:nvSpPr>
          <p:cNvPr id="133" name="Rettangolo 132">
            <a:extLst>
              <a:ext uri="{FF2B5EF4-FFF2-40B4-BE49-F238E27FC236}">
                <a16:creationId xmlns:a16="http://schemas.microsoft.com/office/drawing/2014/main" id="{438B9C19-49E3-4893-845A-4A313B9B4F09}"/>
              </a:ext>
            </a:extLst>
          </p:cNvPr>
          <p:cNvSpPr/>
          <p:nvPr/>
        </p:nvSpPr>
        <p:spPr>
          <a:xfrm>
            <a:off x="6865175" y="3380771"/>
            <a:ext cx="1261993" cy="550398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t-IT" sz="1600" b="1" dirty="0"/>
              <a:t>ANBSC</a:t>
            </a:r>
            <a:endParaRPr lang="it-IT" sz="1200" b="1" dirty="0"/>
          </a:p>
        </p:txBody>
      </p:sp>
      <p:sp>
        <p:nvSpPr>
          <p:cNvPr id="134" name="Rettangolo 133">
            <a:extLst>
              <a:ext uri="{FF2B5EF4-FFF2-40B4-BE49-F238E27FC236}">
                <a16:creationId xmlns:a16="http://schemas.microsoft.com/office/drawing/2014/main" id="{BDC33F88-5D7E-468C-B0B3-6141EE23954D}"/>
              </a:ext>
            </a:extLst>
          </p:cNvPr>
          <p:cNvSpPr/>
          <p:nvPr/>
        </p:nvSpPr>
        <p:spPr>
          <a:xfrm>
            <a:off x="6854564" y="4034471"/>
            <a:ext cx="1261993" cy="550398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t-IT" sz="1200" dirty="0"/>
              <a:t>Coadiutore ANBSC</a:t>
            </a:r>
          </a:p>
        </p:txBody>
      </p:sp>
      <p:sp>
        <p:nvSpPr>
          <p:cNvPr id="137" name="CasellaDiTesto 136">
            <a:extLst>
              <a:ext uri="{FF2B5EF4-FFF2-40B4-BE49-F238E27FC236}">
                <a16:creationId xmlns:a16="http://schemas.microsoft.com/office/drawing/2014/main" id="{F08D42C9-0AF4-4723-AE51-9BE7B1E7818B}"/>
              </a:ext>
            </a:extLst>
          </p:cNvPr>
          <p:cNvSpPr txBox="1"/>
          <p:nvPr/>
        </p:nvSpPr>
        <p:spPr>
          <a:xfrm>
            <a:off x="6900495" y="4710388"/>
            <a:ext cx="12071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Gestione bene confiscato</a:t>
            </a:r>
          </a:p>
        </p:txBody>
      </p:sp>
      <p:sp>
        <p:nvSpPr>
          <p:cNvPr id="138" name="Rettangolo 137">
            <a:extLst>
              <a:ext uri="{FF2B5EF4-FFF2-40B4-BE49-F238E27FC236}">
                <a16:creationId xmlns:a16="http://schemas.microsoft.com/office/drawing/2014/main" id="{B6212425-9AD3-4533-8288-6441F09D5FAA}"/>
              </a:ext>
            </a:extLst>
          </p:cNvPr>
          <p:cNvSpPr/>
          <p:nvPr/>
        </p:nvSpPr>
        <p:spPr>
          <a:xfrm>
            <a:off x="8474942" y="2242626"/>
            <a:ext cx="579342" cy="335161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139" name="CasellaDiTesto 138">
            <a:extLst>
              <a:ext uri="{FF2B5EF4-FFF2-40B4-BE49-F238E27FC236}">
                <a16:creationId xmlns:a16="http://schemas.microsoft.com/office/drawing/2014/main" id="{4F7CA3A0-9835-4286-8E4A-020F0A963CD6}"/>
              </a:ext>
            </a:extLst>
          </p:cNvPr>
          <p:cNvSpPr txBox="1"/>
          <p:nvPr/>
        </p:nvSpPr>
        <p:spPr>
          <a:xfrm rot="16200000">
            <a:off x="7094078" y="3684519"/>
            <a:ext cx="3357785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C00000"/>
                </a:solidFill>
              </a:rPr>
              <a:t>Confisca definitiva</a:t>
            </a:r>
          </a:p>
        </p:txBody>
      </p:sp>
      <p:cxnSp>
        <p:nvCxnSpPr>
          <p:cNvPr id="140" name="Connettore 2 139">
            <a:extLst>
              <a:ext uri="{FF2B5EF4-FFF2-40B4-BE49-F238E27FC236}">
                <a16:creationId xmlns:a16="http://schemas.microsoft.com/office/drawing/2014/main" id="{41BE9C30-DAB2-495C-971A-22AA275A8569}"/>
              </a:ext>
            </a:extLst>
          </p:cNvPr>
          <p:cNvCxnSpPr>
            <a:cxnSpLocks/>
          </p:cNvCxnSpPr>
          <p:nvPr/>
        </p:nvCxnSpPr>
        <p:spPr>
          <a:xfrm>
            <a:off x="9035331" y="3803543"/>
            <a:ext cx="341301" cy="3083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2 141">
            <a:extLst>
              <a:ext uri="{FF2B5EF4-FFF2-40B4-BE49-F238E27FC236}">
                <a16:creationId xmlns:a16="http://schemas.microsoft.com/office/drawing/2014/main" id="{932D2B0D-8EB4-49EA-BE19-CB5FF3DE8889}"/>
              </a:ext>
            </a:extLst>
          </p:cNvPr>
          <p:cNvCxnSpPr>
            <a:cxnSpLocks/>
          </p:cNvCxnSpPr>
          <p:nvPr/>
        </p:nvCxnSpPr>
        <p:spPr>
          <a:xfrm>
            <a:off x="8205337" y="3806626"/>
            <a:ext cx="29532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ttangolo 142">
            <a:extLst>
              <a:ext uri="{FF2B5EF4-FFF2-40B4-BE49-F238E27FC236}">
                <a16:creationId xmlns:a16="http://schemas.microsoft.com/office/drawing/2014/main" id="{B1630B3A-8949-4A8B-AB77-79B588E03F8C}"/>
              </a:ext>
            </a:extLst>
          </p:cNvPr>
          <p:cNvSpPr/>
          <p:nvPr/>
        </p:nvSpPr>
        <p:spPr>
          <a:xfrm>
            <a:off x="9532399" y="1290016"/>
            <a:ext cx="2192749" cy="532823"/>
          </a:xfrm>
          <a:prstGeom prst="rect">
            <a:avLst/>
          </a:prstGeom>
          <a:solidFill>
            <a:srgbClr val="BC7FBB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>
              <a:solidFill>
                <a:srgbClr val="FF3300"/>
              </a:solidFill>
            </a:endParaRPr>
          </a:p>
        </p:txBody>
      </p:sp>
      <p:sp>
        <p:nvSpPr>
          <p:cNvPr id="144" name="CasellaDiTesto 143">
            <a:extLst>
              <a:ext uri="{FF2B5EF4-FFF2-40B4-BE49-F238E27FC236}">
                <a16:creationId xmlns:a16="http://schemas.microsoft.com/office/drawing/2014/main" id="{6C9C2B02-4B78-4E0C-8190-43C2D4B5BAD8}"/>
              </a:ext>
            </a:extLst>
          </p:cNvPr>
          <p:cNvSpPr txBox="1"/>
          <p:nvPr/>
        </p:nvSpPr>
        <p:spPr>
          <a:xfrm>
            <a:off x="9496478" y="1376164"/>
            <a:ext cx="2192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Fase amministrativa</a:t>
            </a:r>
          </a:p>
        </p:txBody>
      </p:sp>
      <p:sp>
        <p:nvSpPr>
          <p:cNvPr id="145" name="Rettangolo 144">
            <a:extLst>
              <a:ext uri="{FF2B5EF4-FFF2-40B4-BE49-F238E27FC236}">
                <a16:creationId xmlns:a16="http://schemas.microsoft.com/office/drawing/2014/main" id="{E9718966-D2CB-47C8-9D47-B096142CD406}"/>
              </a:ext>
            </a:extLst>
          </p:cNvPr>
          <p:cNvSpPr/>
          <p:nvPr/>
        </p:nvSpPr>
        <p:spPr>
          <a:xfrm>
            <a:off x="9375924" y="2223790"/>
            <a:ext cx="1424836" cy="3351617"/>
          </a:xfrm>
          <a:prstGeom prst="rect">
            <a:avLst/>
          </a:prstGeom>
          <a:solidFill>
            <a:srgbClr val="BC7FBB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it-IT" b="1" dirty="0"/>
          </a:p>
        </p:txBody>
      </p:sp>
      <p:sp>
        <p:nvSpPr>
          <p:cNvPr id="147" name="Rettangolo 146">
            <a:extLst>
              <a:ext uri="{FF2B5EF4-FFF2-40B4-BE49-F238E27FC236}">
                <a16:creationId xmlns:a16="http://schemas.microsoft.com/office/drawing/2014/main" id="{F49852FC-9CE9-4ABC-B529-8F929C37AFD5}"/>
              </a:ext>
            </a:extLst>
          </p:cNvPr>
          <p:cNvSpPr/>
          <p:nvPr/>
        </p:nvSpPr>
        <p:spPr>
          <a:xfrm>
            <a:off x="9468266" y="2767721"/>
            <a:ext cx="1251382" cy="550398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accent2"/>
                </a:solidFill>
              </a:rPr>
              <a:t>Gestione dell’ANBSC</a:t>
            </a:r>
          </a:p>
        </p:txBody>
      </p:sp>
      <p:sp>
        <p:nvSpPr>
          <p:cNvPr id="152" name="Rettangolo 151">
            <a:extLst>
              <a:ext uri="{FF2B5EF4-FFF2-40B4-BE49-F238E27FC236}">
                <a16:creationId xmlns:a16="http://schemas.microsoft.com/office/drawing/2014/main" id="{0F66CE10-0D6C-4AA9-966F-7CF847637FE9}"/>
              </a:ext>
            </a:extLst>
          </p:cNvPr>
          <p:cNvSpPr/>
          <p:nvPr/>
        </p:nvSpPr>
        <p:spPr>
          <a:xfrm>
            <a:off x="9468328" y="3586851"/>
            <a:ext cx="1261993" cy="550398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C00000"/>
                </a:solidFill>
              </a:rPr>
              <a:t>Coadiutore ANBSC</a:t>
            </a:r>
          </a:p>
        </p:txBody>
      </p:sp>
      <p:sp>
        <p:nvSpPr>
          <p:cNvPr id="153" name="CasellaDiTesto 152">
            <a:extLst>
              <a:ext uri="{FF2B5EF4-FFF2-40B4-BE49-F238E27FC236}">
                <a16:creationId xmlns:a16="http://schemas.microsoft.com/office/drawing/2014/main" id="{59FE3DED-DB5F-4DEF-AEC6-91BEE4EA5B0B}"/>
              </a:ext>
            </a:extLst>
          </p:cNvPr>
          <p:cNvSpPr txBox="1"/>
          <p:nvPr/>
        </p:nvSpPr>
        <p:spPr>
          <a:xfrm>
            <a:off x="9394612" y="4710388"/>
            <a:ext cx="13597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Destinazione dei beni confiscati</a:t>
            </a:r>
          </a:p>
        </p:txBody>
      </p:sp>
      <p:sp>
        <p:nvSpPr>
          <p:cNvPr id="161" name="Rettangolo 160">
            <a:extLst>
              <a:ext uri="{FF2B5EF4-FFF2-40B4-BE49-F238E27FC236}">
                <a16:creationId xmlns:a16="http://schemas.microsoft.com/office/drawing/2014/main" id="{9A9D7DCF-B226-49BD-9539-8FC0A100BBD0}"/>
              </a:ext>
            </a:extLst>
          </p:cNvPr>
          <p:cNvSpPr/>
          <p:nvPr/>
        </p:nvSpPr>
        <p:spPr>
          <a:xfrm>
            <a:off x="11065364" y="2207670"/>
            <a:ext cx="579342" cy="335161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162" name="CasellaDiTesto 161">
            <a:extLst>
              <a:ext uri="{FF2B5EF4-FFF2-40B4-BE49-F238E27FC236}">
                <a16:creationId xmlns:a16="http://schemas.microsoft.com/office/drawing/2014/main" id="{F8925A70-E84D-4D51-BF71-DF97C7F44E51}"/>
              </a:ext>
            </a:extLst>
          </p:cNvPr>
          <p:cNvSpPr txBox="1"/>
          <p:nvPr/>
        </p:nvSpPr>
        <p:spPr>
          <a:xfrm rot="16200000">
            <a:off x="9684500" y="3649563"/>
            <a:ext cx="3357785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C00000"/>
                </a:solidFill>
              </a:rPr>
              <a:t>Collettività</a:t>
            </a:r>
          </a:p>
        </p:txBody>
      </p:sp>
      <p:cxnSp>
        <p:nvCxnSpPr>
          <p:cNvPr id="163" name="Connettore 2 162">
            <a:extLst>
              <a:ext uri="{FF2B5EF4-FFF2-40B4-BE49-F238E27FC236}">
                <a16:creationId xmlns:a16="http://schemas.microsoft.com/office/drawing/2014/main" id="{99D0AB60-9DF2-4DAD-87F5-CADA40762236}"/>
              </a:ext>
            </a:extLst>
          </p:cNvPr>
          <p:cNvCxnSpPr>
            <a:cxnSpLocks/>
          </p:cNvCxnSpPr>
          <p:nvPr/>
        </p:nvCxnSpPr>
        <p:spPr>
          <a:xfrm>
            <a:off x="10795759" y="3771670"/>
            <a:ext cx="29532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Parentesi graffa chiusa 163">
            <a:extLst>
              <a:ext uri="{FF2B5EF4-FFF2-40B4-BE49-F238E27FC236}">
                <a16:creationId xmlns:a16="http://schemas.microsoft.com/office/drawing/2014/main" id="{022DFFB5-AF46-48DE-B267-4AE70383B812}"/>
              </a:ext>
            </a:extLst>
          </p:cNvPr>
          <p:cNvSpPr/>
          <p:nvPr/>
        </p:nvSpPr>
        <p:spPr>
          <a:xfrm rot="16200000">
            <a:off x="10286828" y="735703"/>
            <a:ext cx="361511" cy="2589345"/>
          </a:xfrm>
          <a:prstGeom prst="rightBrace">
            <a:avLst>
              <a:gd name="adj1" fmla="val 73072"/>
              <a:gd name="adj2" fmla="val 55474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5" name="Parentesi graffa chiusa 164">
            <a:extLst>
              <a:ext uri="{FF2B5EF4-FFF2-40B4-BE49-F238E27FC236}">
                <a16:creationId xmlns:a16="http://schemas.microsoft.com/office/drawing/2014/main" id="{DE671B66-5C49-4D80-9AFE-E5EEB1343DAC}"/>
              </a:ext>
            </a:extLst>
          </p:cNvPr>
          <p:cNvSpPr/>
          <p:nvPr/>
        </p:nvSpPr>
        <p:spPr>
          <a:xfrm rot="5400000">
            <a:off x="6413878" y="653994"/>
            <a:ext cx="426964" cy="10269791"/>
          </a:xfrm>
          <a:prstGeom prst="rightBrace">
            <a:avLst>
              <a:gd name="adj1" fmla="val 73072"/>
              <a:gd name="adj2" fmla="val 49614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6" name="Rettangolo 165">
            <a:extLst>
              <a:ext uri="{FF2B5EF4-FFF2-40B4-BE49-F238E27FC236}">
                <a16:creationId xmlns:a16="http://schemas.microsoft.com/office/drawing/2014/main" id="{FBCC293C-9D9C-4E15-A61B-F0D4AEFA944D}"/>
              </a:ext>
            </a:extLst>
          </p:cNvPr>
          <p:cNvSpPr/>
          <p:nvPr/>
        </p:nvSpPr>
        <p:spPr>
          <a:xfrm rot="5400000">
            <a:off x="6386918" y="3576409"/>
            <a:ext cx="477519" cy="546072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it-IT" dirty="0"/>
          </a:p>
        </p:txBody>
      </p:sp>
      <p:sp>
        <p:nvSpPr>
          <p:cNvPr id="172" name="CasellaDiTesto 171">
            <a:extLst>
              <a:ext uri="{FF2B5EF4-FFF2-40B4-BE49-F238E27FC236}">
                <a16:creationId xmlns:a16="http://schemas.microsoft.com/office/drawing/2014/main" id="{4323A962-436A-4051-A3C8-5DE461184F8C}"/>
              </a:ext>
            </a:extLst>
          </p:cNvPr>
          <p:cNvSpPr txBox="1"/>
          <p:nvPr/>
        </p:nvSpPr>
        <p:spPr>
          <a:xfrm>
            <a:off x="3870509" y="6050381"/>
            <a:ext cx="5460721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C00000"/>
                </a:solidFill>
              </a:rPr>
              <a:t>Monitoraggio e acquisizione di dati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4F713CA-8022-4EA7-A851-BB97F49619D9}"/>
              </a:ext>
            </a:extLst>
          </p:cNvPr>
          <p:cNvSpPr txBox="1"/>
          <p:nvPr/>
        </p:nvSpPr>
        <p:spPr>
          <a:xfrm>
            <a:off x="2117897" y="162163"/>
            <a:ext cx="7955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Schema procedimento di gestione e destinazione post riforma 2017 competenze ANBSC</a:t>
            </a:r>
          </a:p>
        </p:txBody>
      </p:sp>
    </p:spTree>
    <p:extLst>
      <p:ext uri="{BB962C8B-B14F-4D97-AF65-F5344CB8AC3E}">
        <p14:creationId xmlns:p14="http://schemas.microsoft.com/office/powerpoint/2010/main" val="216273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16" y="488969"/>
            <a:ext cx="10892588" cy="1411730"/>
          </a:xfrm>
        </p:spPr>
        <p:txBody>
          <a:bodyPr rtlCol="0">
            <a:normAutofit/>
          </a:bodyPr>
          <a:lstStyle/>
          <a:p>
            <a:pPr rtl="0"/>
            <a:r>
              <a:rPr lang="it-IT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Spartiacque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7016" y="2399145"/>
            <a:ext cx="11185224" cy="3455192"/>
          </a:xfrm>
        </p:spPr>
        <p:txBody>
          <a:bodyPr rtlCol="0">
            <a:noAutofit/>
          </a:bodyPr>
          <a:lstStyle/>
          <a:p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Legge n. 575/65 - operatività ANBSC dalla Confisca definitiva (3° grado di giudizio) </a:t>
            </a:r>
          </a:p>
          <a:p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marzo 2012 – operatività ANBSC dalla Confisca </a:t>
            </a:r>
          </a:p>
          <a:p>
            <a:pPr marL="0" indent="0">
              <a:buNone/>
            </a:pP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di 1° grado dei beni</a:t>
            </a:r>
          </a:p>
          <a:p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 novembre 2017 - operatività ANBSC dalla Confisca </a:t>
            </a:r>
          </a:p>
          <a:p>
            <a:pPr marL="0" indent="0">
              <a:buNone/>
            </a:pP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di 2° grado dei beni</a:t>
            </a:r>
          </a:p>
          <a:p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misure di Prevenzione e Penali</a:t>
            </a:r>
          </a:p>
          <a:p>
            <a:pPr marL="0" indent="0">
              <a:buNone/>
            </a:pPr>
            <a:endParaRPr lang="it-IT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smtClean="0">
                <a:solidFill>
                  <a:schemeClr val="tx1"/>
                </a:solidFill>
              </a:rPr>
              <a:pPr rtl="0"/>
              <a:t>8</a:t>
            </a:fld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39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16" y="488969"/>
            <a:ext cx="7253304" cy="1411730"/>
          </a:xfrm>
        </p:spPr>
        <p:txBody>
          <a:bodyPr rtlCol="0">
            <a:normAutofit/>
          </a:bodyPr>
          <a:lstStyle/>
          <a:p>
            <a:pPr rtl="0"/>
            <a:r>
              <a:rPr lang="it-IT" sz="4400" dirty="0"/>
              <a:t>Criticità più frequenti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7016" y="2399145"/>
            <a:ext cx="11417968" cy="3455192"/>
          </a:xfrm>
        </p:spPr>
        <p:txBody>
          <a:bodyPr rtlCol="0">
            <a:noAutofit/>
          </a:bodyPr>
          <a:lstStyle/>
          <a:p>
            <a:r>
              <a:rPr lang="it-IT" sz="3200" dirty="0"/>
              <a:t>Beni gravati da ipoteca e tutela dei terzi </a:t>
            </a:r>
          </a:p>
          <a:p>
            <a:pPr marL="0" indent="0">
              <a:buNone/>
            </a:pPr>
            <a:r>
              <a:rPr lang="it-IT" sz="3200" dirty="0"/>
              <a:t>  (legge n. 228/2012 – D. Lgs n. 159/2011)</a:t>
            </a:r>
          </a:p>
          <a:p>
            <a:r>
              <a:rPr lang="it-IT" sz="3200" dirty="0"/>
              <a:t>Occupazione abusiva – procedure di sgombero</a:t>
            </a:r>
          </a:p>
          <a:p>
            <a:r>
              <a:rPr lang="it-IT" sz="3200" dirty="0"/>
              <a:t>Confisca di quote</a:t>
            </a:r>
          </a:p>
          <a:p>
            <a:r>
              <a:rPr lang="it-IT" sz="3200" dirty="0"/>
              <a:t>Revoche del procedimento</a:t>
            </a:r>
          </a:p>
          <a:p>
            <a:pPr marL="0" indent="0">
              <a:buNone/>
            </a:pPr>
            <a:endParaRPr lang="it-IT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smtClean="0">
                <a:solidFill>
                  <a:schemeClr val="tx1"/>
                </a:solidFill>
              </a:rPr>
              <a:pPr rtl="0"/>
              <a:t>9</a:t>
            </a:fld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922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25">
      <a:dk1>
        <a:sysClr val="windowText" lastClr="000000"/>
      </a:dk1>
      <a:lt1>
        <a:sysClr val="window" lastClr="FFFFFF"/>
      </a:lt1>
      <a:dk2>
        <a:srgbClr val="FFCD00"/>
      </a:dk2>
      <a:lt2>
        <a:srgbClr val="00AEDE"/>
      </a:lt2>
      <a:accent1>
        <a:srgbClr val="002E62"/>
      </a:accent1>
      <a:accent2>
        <a:srgbClr val="004CB9"/>
      </a:accent2>
      <a:accent3>
        <a:srgbClr val="FF9D00"/>
      </a:accent3>
      <a:accent4>
        <a:srgbClr val="57A773"/>
      </a:accent4>
      <a:accent5>
        <a:srgbClr val="D11149"/>
      </a:accent5>
      <a:accent6>
        <a:srgbClr val="00111F"/>
      </a:accent6>
      <a:hlink>
        <a:srgbClr val="FFFFFF"/>
      </a:hlink>
      <a:folHlink>
        <a:srgbClr val="FFFFFF"/>
      </a:folHlink>
    </a:clrScheme>
    <a:fontScheme name="Custom 22">
      <a:majorFont>
        <a:latin typeface="Verdana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677578_TF45331398" id="{EEAE7157-8D28-4029-B516-7409F9B74F74}" vid="{4902725F-DE2F-4FFD-B305-76075757BFC3}"/>
    </a:ext>
  </a:extLst>
</a:theme>
</file>

<file path=ppt/theme/theme2.xml><?xml version="1.0" encoding="utf-8"?>
<a:theme xmlns:a="http://schemas.openxmlformats.org/drawingml/2006/main" name="2_Design personalizzato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82B1E4"/>
      </a:accent1>
      <a:accent2>
        <a:srgbClr val="17406D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7406D"/>
      </a:hlink>
      <a:folHlink>
        <a:srgbClr val="82B1E4"/>
      </a:folHlink>
    </a:clrScheme>
    <a:fontScheme name="Custom 6">
      <a:majorFont>
        <a:latin typeface="Century Gothic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45139309_TF34074874_Win32" id="{31F4F004-245F-4D8B-81C4-866A21A564B0}" vid="{CC28C5EB-8A0E-46BA-9BFA-78FEF7E2A1F2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807890-83DC-4772-9CAD-F7CB30099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7A0EF5-23A9-4627-BC46-745B7DD804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8C5154C8-4BB5-43F2-9F6C-5E79271A0D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universale</Template>
  <TotalTime>0</TotalTime>
  <Words>635</Words>
  <Application>Microsoft Office PowerPoint</Application>
  <PresentationFormat>Widescreen</PresentationFormat>
  <Paragraphs>187</Paragraphs>
  <Slides>18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Gill Sans MT</vt:lpstr>
      <vt:lpstr>Lucida Grande</vt:lpstr>
      <vt:lpstr>Verdana</vt:lpstr>
      <vt:lpstr>Wingdings</vt:lpstr>
      <vt:lpstr>Tema di Office</vt:lpstr>
      <vt:lpstr>2_Design personalizzato</vt:lpstr>
      <vt:lpstr>ANBSC</vt:lpstr>
      <vt:lpstr>Istituzione dell’ANBSC</vt:lpstr>
      <vt:lpstr>Modifiche di rilievo</vt:lpstr>
      <vt:lpstr>Articolazione territoriale centrale e periferica dell’ANBSC</vt:lpstr>
      <vt:lpstr>Nuova organizzazione dell’ANBSC</vt:lpstr>
      <vt:lpstr>Presentazione standard di PowerPoint</vt:lpstr>
      <vt:lpstr>Presentazione standard di PowerPoint</vt:lpstr>
      <vt:lpstr>Spartiacque</vt:lpstr>
      <vt:lpstr>Criticità più frequenti</vt:lpstr>
      <vt:lpstr>Fasi di destinazione beni immobili</vt:lpstr>
      <vt:lpstr>Assegnazione  provvisoria</vt:lpstr>
      <vt:lpstr>Attività sperimentali</vt:lpstr>
      <vt:lpstr>Presentazione standard di PowerPoint</vt:lpstr>
      <vt:lpstr>Presentazione standard di PowerPoint</vt:lpstr>
      <vt:lpstr>Presentazione standard di PowerPoint</vt:lpstr>
      <vt:lpstr>Alcuni numeri</vt:lpstr>
      <vt:lpstr>GRAZIE 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ANBSC</dc:title>
  <dc:creator>User</dc:creator>
  <cp:lastModifiedBy>Rosario Leonardo Pantaleo</cp:lastModifiedBy>
  <cp:revision>55</cp:revision>
  <dcterms:created xsi:type="dcterms:W3CDTF">2021-05-31T08:43:10Z</dcterms:created>
  <dcterms:modified xsi:type="dcterms:W3CDTF">2022-03-30T13:05:54Z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