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92" r:id="rId2"/>
  </p:sldMasterIdLst>
  <p:notesMasterIdLst>
    <p:notesMasterId r:id="rId32"/>
  </p:notesMasterIdLst>
  <p:sldIdLst>
    <p:sldId id="398" r:id="rId3"/>
    <p:sldId id="389" r:id="rId4"/>
    <p:sldId id="473" r:id="rId5"/>
    <p:sldId id="474" r:id="rId6"/>
    <p:sldId id="475" r:id="rId7"/>
    <p:sldId id="469" r:id="rId8"/>
    <p:sldId id="476" r:id="rId9"/>
    <p:sldId id="471" r:id="rId10"/>
    <p:sldId id="459" r:id="rId11"/>
    <p:sldId id="460" r:id="rId12"/>
    <p:sldId id="461" r:id="rId13"/>
    <p:sldId id="470" r:id="rId14"/>
    <p:sldId id="478" r:id="rId15"/>
    <p:sldId id="479" r:id="rId16"/>
    <p:sldId id="497" r:id="rId17"/>
    <p:sldId id="495" r:id="rId18"/>
    <p:sldId id="506" r:id="rId19"/>
    <p:sldId id="517" r:id="rId20"/>
    <p:sldId id="521" r:id="rId21"/>
    <p:sldId id="522" r:id="rId22"/>
    <p:sldId id="472" r:id="rId23"/>
    <p:sldId id="519" r:id="rId24"/>
    <p:sldId id="524" r:id="rId25"/>
    <p:sldId id="525" r:id="rId26"/>
    <p:sldId id="527" r:id="rId27"/>
    <p:sldId id="529" r:id="rId28"/>
    <p:sldId id="530" r:id="rId29"/>
    <p:sldId id="526" r:id="rId30"/>
    <p:sldId id="402" r:id="rId31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khail Maslennikov" initials="MM" lastIdx="1" clrIdx="0">
    <p:extLst>
      <p:ext uri="{19B8F6BF-5375-455C-9EA6-DF929625EA0E}">
        <p15:presenceInfo xmlns:p15="http://schemas.microsoft.com/office/powerpoint/2012/main" userId="S-1-5-21-1600590626-493623848-2725355604-641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66"/>
    <a:srgbClr val="CCFF99"/>
    <a:srgbClr val="61A534"/>
    <a:srgbClr val="E8510E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11" autoAdjust="0"/>
    <p:restoredTop sz="92998" autoAdjust="0"/>
  </p:normalViewPr>
  <p:slideViewPr>
    <p:cSldViewPr>
      <p:cViewPr varScale="1">
        <p:scale>
          <a:sx n="63" d="100"/>
          <a:sy n="63" d="100"/>
        </p:scale>
        <p:origin x="1320" y="48"/>
      </p:cViewPr>
      <p:guideLst/>
    </p:cSldViewPr>
  </p:slideViewPr>
  <p:outlineViewPr>
    <p:cViewPr>
      <p:scale>
        <a:sx n="33" d="100"/>
        <a:sy n="33" d="100"/>
      </p:scale>
      <p:origin x="0" y="-2166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8" d="100"/>
          <a:sy n="48" d="100"/>
        </p:scale>
        <p:origin x="2766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C45494-5ABC-4474-BCBC-0AB6289E84EF}" type="datetimeFigureOut">
              <a:rPr lang="it-IT" smtClean="0"/>
              <a:t>13/02/2023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20AA42-8EDC-44EB-8EE8-5D55D027E5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1392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AA42-8EDC-44EB-8EE8-5D55D027E534}" type="slidenum">
              <a:rPr lang="it-IT" smtClean="0"/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668032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AA42-8EDC-44EB-8EE8-5D55D027E534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143532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AA42-8EDC-44EB-8EE8-5D55D027E534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2155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AA42-8EDC-44EB-8EE8-5D55D027E534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32891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AA42-8EDC-44EB-8EE8-5D55D027E534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6696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AA42-8EDC-44EB-8EE8-5D55D027E534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85016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AA42-8EDC-44EB-8EE8-5D55D027E534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47416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AA42-8EDC-44EB-8EE8-5D55D027E534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83992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AA42-8EDC-44EB-8EE8-5D55D027E534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24479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AA42-8EDC-44EB-8EE8-5D55D027E534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2266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AA42-8EDC-44EB-8EE8-5D55D027E534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2741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AA42-8EDC-44EB-8EE8-5D55D027E534}" type="slidenum">
              <a:rPr lang="it-IT" smtClean="0"/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877684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AA42-8EDC-44EB-8EE8-5D55D027E534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45695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AA42-8EDC-44EB-8EE8-5D55D027E534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961892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AA42-8EDC-44EB-8EE8-5D55D027E534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62085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AA42-8EDC-44EB-8EE8-5D55D027E534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377718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AA42-8EDC-44EB-8EE8-5D55D027E534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18944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AA42-8EDC-44EB-8EE8-5D55D027E534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262616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AA42-8EDC-44EB-8EE8-5D55D027E534}" type="slidenum">
              <a:rPr lang="it-IT" smtClean="0"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058103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AA42-8EDC-44EB-8EE8-5D55D027E534}" type="slidenum">
              <a:rPr lang="it-IT" smtClean="0"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366150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AA42-8EDC-44EB-8EE8-5D55D027E534}" type="slidenum">
              <a:rPr lang="it-IT" smtClean="0"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574942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AA42-8EDC-44EB-8EE8-5D55D027E534}" type="slidenum">
              <a:rPr lang="it-IT" smtClean="0"/>
              <a:t>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82587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AA42-8EDC-44EB-8EE8-5D55D027E534}" type="slidenum">
              <a:rPr lang="it-IT" smtClean="0"/>
              <a:t>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931721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AA42-8EDC-44EB-8EE8-5D55D027E534}" type="slidenum">
              <a:rPr lang="it-IT" smtClean="0"/>
              <a:t>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108875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AA42-8EDC-44EB-8EE8-5D55D027E534}" type="slidenum">
              <a:rPr lang="it-IT" smtClean="0"/>
              <a:t>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148853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AA42-8EDC-44EB-8EE8-5D55D027E534}" type="slidenum">
              <a:rPr lang="it-IT" smtClean="0"/>
              <a:t>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401384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AA42-8EDC-44EB-8EE8-5D55D027E534}" type="slidenum">
              <a:rPr lang="it-IT" smtClean="0"/>
              <a:t>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686560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AA42-8EDC-44EB-8EE8-5D55D027E534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81882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AA42-8EDC-44EB-8EE8-5D55D027E534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9905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4" descr="OX_OIT_VL_W_RGB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7950" y="5373688"/>
            <a:ext cx="10922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395288" y="2852738"/>
            <a:ext cx="8466137" cy="1655762"/>
          </a:xfrm>
          <a:extLst/>
        </p:spPr>
        <p:txBody>
          <a:bodyPr lIns="0" tIns="0" rIns="0" bIns="0" anchor="t"/>
          <a:lstStyle>
            <a:lvl1pPr>
              <a:defRPr sz="6000" b="1">
                <a:solidFill>
                  <a:schemeClr val="bg1"/>
                </a:solidFill>
                <a:latin typeface="Oxfam Global Headline Regular"/>
                <a:cs typeface="Oxfam Global Headline Regular"/>
              </a:defRPr>
            </a:lvl1pPr>
          </a:lstStyle>
          <a:p>
            <a:pPr lvl="0"/>
            <a:r>
              <a:rPr lang="it-IT" noProof="0"/>
              <a:t>Fare clic per modificare lo stile del titolo</a:t>
            </a:r>
            <a:endParaRPr lang="en-GB" noProof="0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395288" y="4737100"/>
            <a:ext cx="8380412" cy="504825"/>
          </a:xfrm>
        </p:spPr>
        <p:txBody>
          <a:bodyPr lIns="0" tIns="0" rIns="0" bIns="0"/>
          <a:lstStyle>
            <a:lvl1pPr marL="0" indent="0">
              <a:buFontTx/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it-IT" noProof="0"/>
              <a:t>Fare clic per modificare lo stile del sottotitolo dello schema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14244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475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60387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60387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2784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4" descr="OX_OIT_VL_W_RGB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7950" y="5373688"/>
            <a:ext cx="10922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395288" y="2852738"/>
            <a:ext cx="8466137" cy="1655762"/>
          </a:xfrm>
          <a:extLst/>
        </p:spPr>
        <p:txBody>
          <a:bodyPr lIns="0" tIns="0" rIns="0" bIns="0" anchor="t"/>
          <a:lstStyle>
            <a:lvl1pPr>
              <a:defRPr sz="6000" b="1">
                <a:solidFill>
                  <a:schemeClr val="bg1"/>
                </a:solidFill>
                <a:latin typeface="Oxfam Global Headline Regular"/>
                <a:cs typeface="Oxfam Global Headline Regular"/>
              </a:defRPr>
            </a:lvl1pPr>
          </a:lstStyle>
          <a:p>
            <a:pPr lvl="0"/>
            <a:r>
              <a:rPr lang="it-IT" noProof="0"/>
              <a:t>Fare clic per modificare lo stile del titolo</a:t>
            </a:r>
            <a:endParaRPr lang="en-GB" noProof="0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395288" y="4737100"/>
            <a:ext cx="8380412" cy="504825"/>
          </a:xfrm>
        </p:spPr>
        <p:txBody>
          <a:bodyPr lIns="0" tIns="0" rIns="0" bIns="0"/>
          <a:lstStyle>
            <a:lvl1pPr marL="0" indent="0">
              <a:buFontTx/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it-IT" noProof="0"/>
              <a:t>Fare clic per modificare lo stile del sottotitolo dello schema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7026996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1787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it-IT"/>
              <a:t>Fare clic per modificare lo stile del titolo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329087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278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278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5588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69576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2328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79533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3785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49010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/>
              <a:t>Fare clic sull'icona per inserire un'immagine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40132383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51917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60387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60387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2266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it-IT"/>
              <a:t>Fare clic per modificare lo stile del titolo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587109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278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278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7538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9472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919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1955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683245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/>
              <a:t>Fare clic sull'icona per inserire un'immagine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553860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  <a:endParaRPr lang="en-GB" altLang="it-IT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2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  <a:endParaRPr lang="en-GB" altLang="it-IT"/>
          </a:p>
        </p:txBody>
      </p:sp>
      <p:sp>
        <p:nvSpPr>
          <p:cNvPr id="1029" name="Text Box 10"/>
          <p:cNvSpPr txBox="1">
            <a:spLocks noChangeArrowheads="1"/>
          </p:cNvSpPr>
          <p:nvPr/>
        </p:nvSpPr>
        <p:spPr bwMode="auto">
          <a:xfrm>
            <a:off x="6823075" y="6453188"/>
            <a:ext cx="1227138" cy="1651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it-IT" sz="1000"/>
              <a:t>Page </a:t>
            </a:r>
            <a:fld id="{66DD1FB3-E2B2-4C3C-8472-D9B70A1D397B}" type="slidenum">
              <a:rPr lang="en-GB" altLang="it-IT" sz="1000"/>
              <a:pPr eaLnBrk="1" hangingPunct="1">
                <a:spcBef>
                  <a:spcPct val="50000"/>
                </a:spcBef>
              </a:pPr>
              <a:t>‹N›</a:t>
            </a:fld>
            <a:endParaRPr lang="en-GB" altLang="it-IT" sz="1000"/>
          </a:p>
        </p:txBody>
      </p:sp>
      <p:pic>
        <p:nvPicPr>
          <p:cNvPr id="2" name="Immagine 3" descr="OX_OIT_VL_B_RGB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9438" y="5992813"/>
            <a:ext cx="620712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500" b="1">
          <a:solidFill>
            <a:srgbClr val="61A534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500" b="1">
          <a:solidFill>
            <a:srgbClr val="61A534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500" b="1">
          <a:solidFill>
            <a:srgbClr val="61A534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500" b="1">
          <a:solidFill>
            <a:srgbClr val="61A534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500" b="1">
          <a:solidFill>
            <a:srgbClr val="61A534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500" b="1">
          <a:solidFill>
            <a:srgbClr val="61A534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500" b="1">
          <a:solidFill>
            <a:srgbClr val="61A534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500" b="1">
          <a:solidFill>
            <a:srgbClr val="61A534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500" b="1">
          <a:solidFill>
            <a:srgbClr val="61A534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ts val="9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  <a:endParaRPr lang="en-GB" altLang="it-IT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2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  <a:endParaRPr lang="en-GB" altLang="it-IT"/>
          </a:p>
        </p:txBody>
      </p:sp>
      <p:sp>
        <p:nvSpPr>
          <p:cNvPr id="1029" name="Text Box 10"/>
          <p:cNvSpPr txBox="1">
            <a:spLocks noChangeArrowheads="1"/>
          </p:cNvSpPr>
          <p:nvPr/>
        </p:nvSpPr>
        <p:spPr bwMode="auto">
          <a:xfrm>
            <a:off x="6823075" y="6453188"/>
            <a:ext cx="1227138" cy="1651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it-IT" sz="1000">
                <a:solidFill>
                  <a:srgbClr val="000000"/>
                </a:solidFill>
              </a:rPr>
              <a:t>Page </a:t>
            </a:r>
            <a:fld id="{66DD1FB3-E2B2-4C3C-8472-D9B70A1D397B}" type="slidenum">
              <a:rPr lang="en-GB" altLang="it-IT" sz="1000">
                <a:solidFill>
                  <a:srgbClr val="000000"/>
                </a:solidFill>
              </a:rPr>
              <a:pPr eaLnBrk="1" hangingPunct="1">
                <a:spcBef>
                  <a:spcPct val="50000"/>
                </a:spcBef>
              </a:pPr>
              <a:t>‹N›</a:t>
            </a:fld>
            <a:endParaRPr lang="en-GB" altLang="it-IT" sz="1000">
              <a:solidFill>
                <a:srgbClr val="000000"/>
              </a:solidFill>
            </a:endParaRPr>
          </a:p>
        </p:txBody>
      </p:sp>
      <p:pic>
        <p:nvPicPr>
          <p:cNvPr id="2" name="Immagine 3" descr="OX_OIT_VL_B_RGB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9438" y="5992813"/>
            <a:ext cx="620712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9335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500" b="1">
          <a:solidFill>
            <a:srgbClr val="61A534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500" b="1">
          <a:solidFill>
            <a:srgbClr val="61A534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500" b="1">
          <a:solidFill>
            <a:srgbClr val="61A534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500" b="1">
          <a:solidFill>
            <a:srgbClr val="61A534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500" b="1">
          <a:solidFill>
            <a:srgbClr val="61A534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500" b="1">
          <a:solidFill>
            <a:srgbClr val="61A534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500" b="1">
          <a:solidFill>
            <a:srgbClr val="61A534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500" b="1">
          <a:solidFill>
            <a:srgbClr val="61A534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500" b="1">
          <a:solidFill>
            <a:srgbClr val="61A534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ts val="9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3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33226" y="4869160"/>
            <a:ext cx="78843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2"/>
                </a:solidFill>
              </a:rPr>
              <a:t>    La Disuguaglianza Non Conosce Crisi</a:t>
            </a:r>
            <a:br>
              <a:rPr lang="it-IT" sz="2400" b="1" dirty="0">
                <a:solidFill>
                  <a:schemeClr val="tx2"/>
                </a:solidFill>
              </a:rPr>
            </a:br>
            <a:r>
              <a:rPr lang="it-IT" sz="2400" b="1" dirty="0">
                <a:solidFill>
                  <a:schemeClr val="tx2"/>
                </a:solidFill>
              </a:rPr>
              <a:t> </a:t>
            </a:r>
            <a:r>
              <a:rPr lang="it-IT" b="1" dirty="0">
                <a:solidFill>
                  <a:schemeClr val="tx2"/>
                </a:solidFill>
              </a:rPr>
              <a:t>Mikhail Maslennikov - </a:t>
            </a:r>
            <a:r>
              <a:rPr lang="it-IT" b="1" i="1" dirty="0">
                <a:solidFill>
                  <a:schemeClr val="tx2"/>
                </a:solidFill>
              </a:rPr>
              <a:t>Oxfam Italia </a:t>
            </a:r>
            <a:endParaRPr lang="it-IT" sz="2800" b="1" dirty="0">
              <a:solidFill>
                <a:schemeClr val="tx2"/>
              </a:solidFill>
            </a:endParaRPr>
          </a:p>
          <a:p>
            <a:pPr algn="ctr"/>
            <a:r>
              <a:rPr lang="it-IT" b="1" dirty="0">
                <a:solidFill>
                  <a:schemeClr val="tx2"/>
                </a:solidFill>
              </a:rPr>
              <a:t>Audizione in Comm. Consiliari 6 e 18 – Milano, 13 febbraio 2022</a:t>
            </a:r>
          </a:p>
          <a:p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633" y="1268761"/>
            <a:ext cx="4159367" cy="3249742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FAF83D4D-C7D7-4ACD-9F15-45AE5E697B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268761"/>
            <a:ext cx="4541073" cy="3249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8384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1259632" y="205747"/>
            <a:ext cx="8973968" cy="719137"/>
          </a:xfrm>
        </p:spPr>
        <p:txBody>
          <a:bodyPr/>
          <a:lstStyle/>
          <a:p>
            <a:r>
              <a:rPr lang="it-IT" sz="2600" dirty="0"/>
              <a:t>RICCHEZZA E RESILIENZA ECONOMICA 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457200" y="1012855"/>
            <a:ext cx="8435280" cy="5328592"/>
          </a:xfrm>
        </p:spPr>
        <p:txBody>
          <a:bodyPr/>
          <a:lstStyle/>
          <a:p>
            <a:pPr marL="0" indent="0">
              <a:buNone/>
            </a:pPr>
            <a:br>
              <a:rPr lang="it-IT" sz="1600" b="1" i="1" dirty="0">
                <a:sym typeface="Wingdings" panose="05000000000000000000" pitchFamily="2" charset="2"/>
              </a:rPr>
            </a:br>
            <a:r>
              <a:rPr lang="it-IT" sz="1600" b="1" dirty="0">
                <a:solidFill>
                  <a:schemeClr val="accent1"/>
                </a:solidFill>
              </a:rPr>
              <a:t>     </a:t>
            </a:r>
            <a:br>
              <a:rPr lang="it-IT" sz="1600" dirty="0"/>
            </a:br>
            <a:endParaRPr lang="it-IT" sz="1600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894420" y="5193018"/>
            <a:ext cx="75608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/>
              <a:t>Fonte: Banca d’Italia (2020). Popolazione residente in povertà relativa e povertà finanziaria in alcuni Paesi UE. </a:t>
            </a:r>
          </a:p>
          <a:p>
            <a:endParaRPr lang="it-IT" sz="1400" i="1" dirty="0"/>
          </a:p>
        </p:txBody>
      </p:sp>
      <p:pic>
        <p:nvPicPr>
          <p:cNvPr id="12" name="Immagine 11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43" b="13430"/>
          <a:stretch/>
        </p:blipFill>
        <p:spPr bwMode="auto">
          <a:xfrm>
            <a:off x="894420" y="1046391"/>
            <a:ext cx="7560840" cy="40723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62029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41960" y="136235"/>
            <a:ext cx="8973968" cy="719137"/>
          </a:xfrm>
        </p:spPr>
        <p:txBody>
          <a:bodyPr/>
          <a:lstStyle/>
          <a:p>
            <a:r>
              <a:rPr lang="it-IT" sz="2600" dirty="0"/>
              <a:t>(IM)MOBILITÁ INTERGENERAZIONALE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457200" y="1012855"/>
            <a:ext cx="8435280" cy="5328592"/>
          </a:xfrm>
        </p:spPr>
        <p:txBody>
          <a:bodyPr/>
          <a:lstStyle/>
          <a:p>
            <a:pPr marL="0" indent="0">
              <a:buNone/>
            </a:pPr>
            <a:br>
              <a:rPr lang="it-IT" sz="1600" b="1" i="1" dirty="0">
                <a:sym typeface="Wingdings" panose="05000000000000000000" pitchFamily="2" charset="2"/>
              </a:rPr>
            </a:br>
            <a:r>
              <a:rPr lang="it-IT" sz="1600" b="1" dirty="0">
                <a:solidFill>
                  <a:schemeClr val="accent1"/>
                </a:solidFill>
              </a:rPr>
              <a:t>     </a:t>
            </a:r>
            <a:br>
              <a:rPr lang="it-IT" sz="1600" dirty="0"/>
            </a:br>
            <a:endParaRPr lang="it-IT" sz="1600" dirty="0"/>
          </a:p>
        </p:txBody>
      </p:sp>
      <p:pic>
        <p:nvPicPr>
          <p:cNvPr id="6" name="Immagin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001122"/>
            <a:ext cx="7632848" cy="4732133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251520" y="5777074"/>
            <a:ext cx="79928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/>
              <a:t>Probabilità di appartenere a un determinato quintile della distribuzione di ricchezza netta, dato il quintile di appartenenza dei relativi genitori (imputati). Rielaborazione di F. </a:t>
            </a:r>
            <a:r>
              <a:rPr lang="it-IT" sz="1400" i="1" dirty="0" err="1"/>
              <a:t>Bloise</a:t>
            </a:r>
            <a:r>
              <a:rPr lang="it-IT" sz="1400" i="1" dirty="0"/>
              <a:t> su micro-dati dell’Indagine sui Bilanci delle Famiglie Italiane di Banca d’Italia </a:t>
            </a:r>
          </a:p>
        </p:txBody>
      </p:sp>
    </p:spTree>
    <p:extLst>
      <p:ext uri="{BB962C8B-B14F-4D97-AF65-F5344CB8AC3E}">
        <p14:creationId xmlns:p14="http://schemas.microsoft.com/office/powerpoint/2010/main" val="38084505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289113" y="156984"/>
            <a:ext cx="8771454" cy="719137"/>
          </a:xfrm>
        </p:spPr>
        <p:txBody>
          <a:bodyPr/>
          <a:lstStyle/>
          <a:p>
            <a:r>
              <a:rPr lang="it-IT" sz="2600" dirty="0"/>
              <a:t>ITALIA: REDDITO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457200" y="1012855"/>
            <a:ext cx="8435280" cy="5328592"/>
          </a:xfrm>
        </p:spPr>
        <p:txBody>
          <a:bodyPr/>
          <a:lstStyle/>
          <a:p>
            <a:pPr marL="0" indent="0">
              <a:buNone/>
            </a:pPr>
            <a:br>
              <a:rPr lang="it-IT" sz="1600" b="1" i="1" dirty="0">
                <a:sym typeface="Wingdings" panose="05000000000000000000" pitchFamily="2" charset="2"/>
              </a:rPr>
            </a:br>
            <a:r>
              <a:rPr lang="it-IT" sz="1600" b="1" dirty="0">
                <a:solidFill>
                  <a:schemeClr val="accent1"/>
                </a:solidFill>
              </a:rPr>
              <a:t>     </a:t>
            </a:r>
            <a:br>
              <a:rPr lang="it-IT" sz="1600" dirty="0"/>
            </a:br>
            <a:endParaRPr lang="it-IT" sz="16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7A0CD544-A9B4-42B7-ADA6-33E82F714C41}"/>
              </a:ext>
            </a:extLst>
          </p:cNvPr>
          <p:cNvSpPr txBox="1"/>
          <p:nvPr/>
        </p:nvSpPr>
        <p:spPr>
          <a:xfrm>
            <a:off x="251520" y="1012855"/>
            <a:ext cx="843528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+mj-lt"/>
              </a:rPr>
              <a:t>Il bilancio consuntivo di ISTAT relativo al 2020 fotografa </a:t>
            </a:r>
            <a:r>
              <a:rPr lang="it-IT" b="1" u="sng" dirty="0">
                <a:latin typeface="+mj-lt"/>
              </a:rPr>
              <a:t>una contrazione del reddito netto familiare dello 0,9% in termini nominali e dello 0,8% in termini reali rispetto al 2019</a:t>
            </a:r>
            <a:r>
              <a:rPr lang="it-IT" dirty="0">
                <a:latin typeface="+mj-lt"/>
              </a:rPr>
              <a:t>. </a:t>
            </a:r>
            <a:br>
              <a:rPr lang="it-IT" dirty="0">
                <a:latin typeface="+mj-lt"/>
              </a:rPr>
            </a:br>
            <a:br>
              <a:rPr lang="it-IT" dirty="0">
                <a:latin typeface="+mj-lt"/>
              </a:rPr>
            </a:br>
            <a:r>
              <a:rPr lang="it-IT" dirty="0">
                <a:latin typeface="+mj-lt"/>
              </a:rPr>
              <a:t>Nel 2020, rispetto al 2019, </a:t>
            </a:r>
            <a:r>
              <a:rPr lang="it-IT" b="1" dirty="0">
                <a:latin typeface="+mj-lt"/>
              </a:rPr>
              <a:t>le maggiori perdite reddituali hanno interessato </a:t>
            </a:r>
            <a:r>
              <a:rPr lang="it-IT" b="1" u="sng" dirty="0">
                <a:latin typeface="+mj-lt"/>
              </a:rPr>
              <a:t>famiglie numerose con almeno cinque componenti e famiglie con almeno un componente straniero</a:t>
            </a:r>
            <a:r>
              <a:rPr lang="it-IT" dirty="0">
                <a:latin typeface="+mj-lt"/>
              </a:rPr>
              <a:t>. A conferma della stratificazione delle disuguaglianze reddituali nel nostro Paese che vede le famiglie con figli a carico, i giovani, i meno istruiti e gli stranieri in posizione di relativo svantaggio. </a:t>
            </a:r>
            <a:br>
              <a:rPr lang="it-IT" dirty="0">
                <a:latin typeface="+mj-lt"/>
              </a:rPr>
            </a:br>
            <a:br>
              <a:rPr lang="it-IT" dirty="0">
                <a:latin typeface="+mj-lt"/>
              </a:rPr>
            </a:br>
            <a:r>
              <a:rPr lang="it-IT" dirty="0">
                <a:latin typeface="+mj-lt"/>
              </a:rPr>
              <a:t>La dinamica del reddito familiare in termini reali nel 2020 rileva da una parte gli effetti della </a:t>
            </a:r>
            <a:r>
              <a:rPr lang="it-IT" b="1" dirty="0">
                <a:latin typeface="+mj-lt"/>
              </a:rPr>
              <a:t>forte contrazione dell’attività economica legata alla pandemia</a:t>
            </a:r>
            <a:r>
              <a:rPr lang="it-IT" dirty="0">
                <a:latin typeface="+mj-lt"/>
              </a:rPr>
              <a:t>, dall’altra gli </a:t>
            </a:r>
            <a:r>
              <a:rPr lang="it-IT" b="1" u="sng" dirty="0">
                <a:latin typeface="+mj-lt"/>
              </a:rPr>
              <a:t>impatti delle politiche pubbliche di sostegno al reddito</a:t>
            </a:r>
            <a:r>
              <a:rPr lang="it-IT" dirty="0">
                <a:latin typeface="+mj-lt"/>
              </a:rPr>
              <a:t>: se i redditi familiari da lavoro dipendente e autonomo sono diminuiti, su base annua, del 5% e del 7,1% rispettivamente, i redditi da trasferimenti sono invece cresciuti del 9,4% grazie alle misure straordinarie di supporto al reddito in piena emergenza sanitaria.</a:t>
            </a:r>
            <a:br>
              <a:rPr lang="it-IT" dirty="0">
                <a:latin typeface="+mj-lt"/>
              </a:rPr>
            </a:br>
            <a:br>
              <a:rPr lang="it-IT" dirty="0">
                <a:latin typeface="+mj-lt"/>
              </a:rPr>
            </a:br>
            <a:endParaRPr lang="it-IT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573755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289113" y="156984"/>
            <a:ext cx="8771454" cy="719137"/>
          </a:xfrm>
        </p:spPr>
        <p:txBody>
          <a:bodyPr/>
          <a:lstStyle/>
          <a:p>
            <a:r>
              <a:rPr lang="it-IT" sz="2600" dirty="0"/>
              <a:t>ITALIA: REDDITO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457200" y="1012855"/>
            <a:ext cx="8435280" cy="5328592"/>
          </a:xfrm>
        </p:spPr>
        <p:txBody>
          <a:bodyPr/>
          <a:lstStyle/>
          <a:p>
            <a:pPr marL="0" indent="0">
              <a:buNone/>
            </a:pPr>
            <a:br>
              <a:rPr lang="it-IT" sz="1600" b="1" i="1" dirty="0">
                <a:sym typeface="Wingdings" panose="05000000000000000000" pitchFamily="2" charset="2"/>
              </a:rPr>
            </a:br>
            <a:r>
              <a:rPr lang="it-IT" sz="1600" b="1" dirty="0">
                <a:solidFill>
                  <a:schemeClr val="accent1"/>
                </a:solidFill>
              </a:rPr>
              <a:t>     </a:t>
            </a:r>
            <a:br>
              <a:rPr lang="it-IT" sz="1600" dirty="0"/>
            </a:br>
            <a:endParaRPr lang="it-IT" sz="16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7A0CD544-A9B4-42B7-ADA6-33E82F714C41}"/>
              </a:ext>
            </a:extLst>
          </p:cNvPr>
          <p:cNvSpPr txBox="1"/>
          <p:nvPr/>
        </p:nvSpPr>
        <p:spPr>
          <a:xfrm>
            <a:off x="289113" y="876121"/>
            <a:ext cx="843528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Nel 2020 </a:t>
            </a:r>
            <a:r>
              <a:rPr lang="it-IT" b="1" u="sng" dirty="0"/>
              <a:t>è cresciuta</a:t>
            </a:r>
            <a:r>
              <a:rPr lang="it-IT" dirty="0"/>
              <a:t>, seppur lievemente, grazie ai trasferimenti pubblici, </a:t>
            </a:r>
            <a:r>
              <a:rPr lang="it-IT" b="1" u="sng" dirty="0"/>
              <a:t>la</a:t>
            </a:r>
            <a:r>
              <a:rPr lang="it-IT" dirty="0"/>
              <a:t> </a:t>
            </a:r>
            <a:r>
              <a:rPr lang="it-IT" b="1" u="sng" dirty="0"/>
              <a:t>disuguaglianza dei redditi equivalenti netti rispetto al 2019</a:t>
            </a:r>
            <a:r>
              <a:rPr lang="it-IT" dirty="0"/>
              <a:t>. </a:t>
            </a:r>
            <a:br>
              <a:rPr lang="it-IT" dirty="0"/>
            </a:br>
            <a:br>
              <a:rPr lang="it-IT" dirty="0"/>
            </a:br>
            <a:r>
              <a:rPr lang="it-IT" dirty="0"/>
              <a:t>L’aumento di appena 0,4 punti dell’indice di Gini non è dissimile da quello riscontrato tra il 2011 e il 2012, nonostante una caduta del PIL (-9%) pari a tre volte quella registrata in concomitanza con la crisi dei debiti sovrani (-3%). </a:t>
            </a:r>
            <a:br>
              <a:rPr lang="it-IT" dirty="0"/>
            </a:br>
            <a:r>
              <a:rPr lang="it-IT" dirty="0"/>
              <a:t>Si tratta di un </a:t>
            </a:r>
            <a:r>
              <a:rPr lang="it-IT" b="1" u="sng" dirty="0"/>
              <a:t>aumento </a:t>
            </a:r>
            <a:r>
              <a:rPr lang="it-IT" b="1" i="1" u="sng" dirty="0"/>
              <a:t>modesto</a:t>
            </a:r>
            <a:r>
              <a:rPr lang="it-IT" b="1" u="sng" dirty="0"/>
              <a:t> della disuguaglianza</a:t>
            </a:r>
            <a:r>
              <a:rPr lang="it-IT" dirty="0"/>
              <a:t>, a fronte di una significativa contrazione che ha caratterizzato l’economia, che non deve tuttavia far dimenticare le </a:t>
            </a:r>
            <a:r>
              <a:rPr lang="it-IT" b="1" dirty="0"/>
              <a:t>ampie sperequazioni reddituali che contraddistinguono il nostro Paese nel confronto internazionale, le cui determinanti strutturali mancano da tempo di azioni di contrasto incisive</a:t>
            </a:r>
            <a:r>
              <a:rPr lang="it-IT" dirty="0"/>
              <a:t>: nel 2020 il nostro Paese si collocava infatti in </a:t>
            </a:r>
            <a:r>
              <a:rPr lang="it-IT" i="1" dirty="0"/>
              <a:t>diciannovesima</a:t>
            </a:r>
            <a:r>
              <a:rPr lang="it-IT" dirty="0"/>
              <a:t> posizione sui 26 paesi dell’UE per cui era disponibile il valore dell’indice di concentrazione di Gini. </a:t>
            </a:r>
            <a:br>
              <a:rPr lang="it-IT" dirty="0"/>
            </a:br>
            <a:br>
              <a:rPr lang="it-IT" dirty="0">
                <a:latin typeface="+mj-lt"/>
              </a:rPr>
            </a:br>
            <a:endParaRPr lang="it-IT" dirty="0">
              <a:latin typeface="+mj-lt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85298871-A1DB-4D30-A3F3-60A7D4F605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4558331"/>
            <a:ext cx="6732970" cy="2264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0761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755576" y="179855"/>
            <a:ext cx="8771454" cy="719137"/>
          </a:xfrm>
        </p:spPr>
        <p:txBody>
          <a:bodyPr/>
          <a:lstStyle/>
          <a:p>
            <a:r>
              <a:rPr lang="it-IT" sz="2600" dirty="0"/>
              <a:t>ITALIA: POVERTÀ ED ESCLUSIONE SOCIALE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457200" y="1012855"/>
            <a:ext cx="8435280" cy="5328592"/>
          </a:xfrm>
        </p:spPr>
        <p:txBody>
          <a:bodyPr/>
          <a:lstStyle/>
          <a:p>
            <a:pPr marL="0" indent="0">
              <a:buNone/>
            </a:pPr>
            <a:br>
              <a:rPr lang="it-IT" sz="1600" b="1" i="1" dirty="0">
                <a:sym typeface="Wingdings" panose="05000000000000000000" pitchFamily="2" charset="2"/>
              </a:rPr>
            </a:br>
            <a:r>
              <a:rPr lang="it-IT" sz="1600" b="1" dirty="0">
                <a:solidFill>
                  <a:schemeClr val="accent1"/>
                </a:solidFill>
              </a:rPr>
              <a:t>     </a:t>
            </a:r>
            <a:br>
              <a:rPr lang="it-IT" sz="1600" dirty="0"/>
            </a:br>
            <a:endParaRPr lang="it-IT" sz="1600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5862" y="998914"/>
            <a:ext cx="6772275" cy="2695575"/>
          </a:xfrm>
          <a:prstGeom prst="rect">
            <a:avLst/>
          </a:prstGeom>
        </p:spPr>
      </p:pic>
      <p:sp>
        <p:nvSpPr>
          <p:cNvPr id="8" name="Ovale 7">
            <a:extLst>
              <a:ext uri="{FF2B5EF4-FFF2-40B4-BE49-F238E27FC236}">
                <a16:creationId xmlns:a16="http://schemas.microsoft.com/office/drawing/2014/main" id="{F4B6BA05-2B79-4192-BE76-EA837CD05020}"/>
              </a:ext>
            </a:extLst>
          </p:cNvPr>
          <p:cNvSpPr/>
          <p:nvPr/>
        </p:nvSpPr>
        <p:spPr>
          <a:xfrm>
            <a:off x="6372200" y="1473723"/>
            <a:ext cx="936104" cy="94716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50133698-52C4-4E3F-9B87-1A892B2B35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847" y="3915250"/>
            <a:ext cx="7308304" cy="2762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5872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305780" y="220574"/>
            <a:ext cx="8532440" cy="719137"/>
          </a:xfrm>
        </p:spPr>
        <p:txBody>
          <a:bodyPr/>
          <a:lstStyle/>
          <a:p>
            <a:r>
              <a:rPr lang="it-IT" sz="2700" dirty="0"/>
              <a:t> ITALIA: WORKING POOR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457200" y="1012855"/>
            <a:ext cx="8435280" cy="5328592"/>
          </a:xfrm>
        </p:spPr>
        <p:txBody>
          <a:bodyPr/>
          <a:lstStyle/>
          <a:p>
            <a:pPr marL="0" indent="0">
              <a:buNone/>
            </a:pPr>
            <a:br>
              <a:rPr lang="it-IT" sz="1600" b="1" i="1" dirty="0">
                <a:sym typeface="Wingdings" panose="05000000000000000000" pitchFamily="2" charset="2"/>
              </a:rPr>
            </a:br>
            <a:r>
              <a:rPr lang="it-IT" sz="1600" b="1" dirty="0">
                <a:solidFill>
                  <a:schemeClr val="accent1"/>
                </a:solidFill>
              </a:rPr>
              <a:t>     </a:t>
            </a:r>
            <a:br>
              <a:rPr lang="it-IT" sz="1600" dirty="0"/>
            </a:br>
            <a:endParaRPr lang="it-IT" sz="16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827584" y="4721200"/>
            <a:ext cx="6779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/>
              <a:t>Fonte: </a:t>
            </a:r>
            <a:r>
              <a:rPr lang="it-IT" sz="1200" i="1" dirty="0" err="1"/>
              <a:t>GdL</a:t>
            </a:r>
            <a:r>
              <a:rPr lang="it-IT" sz="1200" i="1" dirty="0"/>
              <a:t>. Elaborazione su dati EU-SILC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F8572BAE-93B6-4FCF-BB92-789E8F345B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6674"/>
            <a:ext cx="9144000" cy="3830158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352729EF-E641-4E54-87B6-462AA2282B3E}"/>
              </a:ext>
            </a:extLst>
          </p:cNvPr>
          <p:cNvSpPr/>
          <p:nvPr/>
        </p:nvSpPr>
        <p:spPr>
          <a:xfrm>
            <a:off x="5940152" y="1412776"/>
            <a:ext cx="2232248" cy="2160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7813B9BE-3D80-431A-9927-E48386BF143E}"/>
              </a:ext>
            </a:extLst>
          </p:cNvPr>
          <p:cNvSpPr/>
          <p:nvPr/>
        </p:nvSpPr>
        <p:spPr>
          <a:xfrm>
            <a:off x="5940152" y="2852936"/>
            <a:ext cx="2232248" cy="2160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Ovale 10">
            <a:extLst>
              <a:ext uri="{FF2B5EF4-FFF2-40B4-BE49-F238E27FC236}">
                <a16:creationId xmlns:a16="http://schemas.microsoft.com/office/drawing/2014/main" id="{8AFE58E8-2E5F-4697-8435-34C0B0E7A597}"/>
              </a:ext>
            </a:extLst>
          </p:cNvPr>
          <p:cNvSpPr/>
          <p:nvPr/>
        </p:nvSpPr>
        <p:spPr>
          <a:xfrm>
            <a:off x="7556792" y="3377952"/>
            <a:ext cx="504056" cy="26707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Ovale 13">
            <a:extLst>
              <a:ext uri="{FF2B5EF4-FFF2-40B4-BE49-F238E27FC236}">
                <a16:creationId xmlns:a16="http://schemas.microsoft.com/office/drawing/2014/main" id="{69FB57CA-8DB6-44FD-8C97-1854C0EDF141}"/>
              </a:ext>
            </a:extLst>
          </p:cNvPr>
          <p:cNvSpPr/>
          <p:nvPr/>
        </p:nvSpPr>
        <p:spPr>
          <a:xfrm>
            <a:off x="7556792" y="4211124"/>
            <a:ext cx="504056" cy="34473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9BC9D0C8-B32B-4D3D-B40E-1FBCBBE75AE4}"/>
              </a:ext>
            </a:extLst>
          </p:cNvPr>
          <p:cNvSpPr txBox="1"/>
          <p:nvPr/>
        </p:nvSpPr>
        <p:spPr>
          <a:xfrm>
            <a:off x="457200" y="5224380"/>
            <a:ext cx="83810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I rischi di povertà lavorativa sono strettamente collegati alla </a:t>
            </a:r>
            <a:r>
              <a:rPr lang="it-IT" b="1" dirty="0"/>
              <a:t>forma contrattuale</a:t>
            </a:r>
            <a:br>
              <a:rPr lang="it-IT" dirty="0"/>
            </a:br>
            <a:br>
              <a:rPr lang="it-IT" dirty="0"/>
            </a:br>
            <a:r>
              <a:rPr lang="it-IT" dirty="0"/>
              <a:t>Evidente impatto dei </a:t>
            </a:r>
            <a:r>
              <a:rPr lang="it-IT" b="1" dirty="0"/>
              <a:t>tempi di lavoro </a:t>
            </a:r>
            <a:r>
              <a:rPr lang="it-IT" dirty="0"/>
              <a:t>sul grado di tutela reddituale offerta agli individui </a:t>
            </a:r>
          </a:p>
        </p:txBody>
      </p:sp>
    </p:spTree>
    <p:extLst>
      <p:ext uri="{BB962C8B-B14F-4D97-AF65-F5344CB8AC3E}">
        <p14:creationId xmlns:p14="http://schemas.microsoft.com/office/powerpoint/2010/main" val="33326553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505501" y="200149"/>
            <a:ext cx="8532440" cy="719137"/>
          </a:xfrm>
        </p:spPr>
        <p:txBody>
          <a:bodyPr/>
          <a:lstStyle/>
          <a:p>
            <a:r>
              <a:rPr lang="it-IT" sz="2700" dirty="0"/>
              <a:t>ITALIA: RISCHIO DI BASSA RETRIBUZIONE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457200" y="1012855"/>
            <a:ext cx="8435280" cy="5328592"/>
          </a:xfrm>
        </p:spPr>
        <p:txBody>
          <a:bodyPr/>
          <a:lstStyle/>
          <a:p>
            <a:pPr marL="0" indent="0">
              <a:buNone/>
            </a:pPr>
            <a:br>
              <a:rPr lang="it-IT" sz="1600" b="1" i="1" dirty="0">
                <a:sym typeface="Wingdings" panose="05000000000000000000" pitchFamily="2" charset="2"/>
              </a:rPr>
            </a:br>
            <a:r>
              <a:rPr lang="it-IT" sz="1600" b="1" dirty="0">
                <a:solidFill>
                  <a:schemeClr val="accent1"/>
                </a:solidFill>
              </a:rPr>
              <a:t>     </a:t>
            </a:r>
            <a:br>
              <a:rPr lang="it-IT" sz="1600" dirty="0"/>
            </a:br>
            <a:endParaRPr lang="it-IT" sz="1600" dirty="0"/>
          </a:p>
          <a:p>
            <a:pPr marL="0" indent="0">
              <a:buNone/>
            </a:pPr>
            <a:endParaRPr lang="it-IT" sz="1600" dirty="0"/>
          </a:p>
          <a:p>
            <a:pPr marL="0" indent="0">
              <a:buNone/>
            </a:pPr>
            <a:endParaRPr lang="it-IT" sz="1600" dirty="0"/>
          </a:p>
          <a:p>
            <a:pPr marL="0" indent="0">
              <a:buNone/>
            </a:pPr>
            <a:endParaRPr lang="it-IT" sz="1600" dirty="0"/>
          </a:p>
          <a:p>
            <a:pPr marL="0" indent="0">
              <a:buNone/>
            </a:pPr>
            <a:endParaRPr lang="it-IT" sz="1600" dirty="0"/>
          </a:p>
          <a:p>
            <a:pPr marL="0" indent="0">
              <a:buNone/>
            </a:pPr>
            <a:endParaRPr lang="it-IT" sz="1600" dirty="0"/>
          </a:p>
          <a:p>
            <a:pPr marL="0" indent="0">
              <a:buNone/>
            </a:pPr>
            <a:endParaRPr lang="it-IT" sz="1600" dirty="0"/>
          </a:p>
          <a:p>
            <a:pPr marL="0" indent="0">
              <a:buNone/>
            </a:pPr>
            <a:endParaRPr lang="it-IT" sz="1600" dirty="0"/>
          </a:p>
          <a:p>
            <a:pPr marL="0" indent="0">
              <a:buNone/>
            </a:pPr>
            <a:endParaRPr lang="it-IT" sz="1600" dirty="0"/>
          </a:p>
          <a:p>
            <a:pPr marL="0" indent="0">
              <a:buNone/>
            </a:pPr>
            <a:endParaRPr lang="it-IT" sz="1600" dirty="0"/>
          </a:p>
          <a:p>
            <a:pPr marL="0" indent="0">
              <a:buNone/>
            </a:pPr>
            <a:br>
              <a:rPr lang="it-IT" sz="1600" dirty="0"/>
            </a:br>
            <a:r>
              <a:rPr lang="it-IT" sz="1800" dirty="0"/>
              <a:t>Persistenti divari di genere</a:t>
            </a:r>
            <a:br>
              <a:rPr lang="it-IT" sz="1800" dirty="0"/>
            </a:br>
            <a:r>
              <a:rPr lang="it-IT" sz="1800" dirty="0"/>
              <a:t>Il fattore </a:t>
            </a:r>
            <a:r>
              <a:rPr lang="it-IT" sz="1800" b="1" dirty="0"/>
              <a:t>part-time </a:t>
            </a:r>
            <a:r>
              <a:rPr lang="it-IT" sz="1800" dirty="0"/>
              <a:t>(involontario)</a:t>
            </a:r>
            <a:br>
              <a:rPr lang="it-IT" sz="1800" dirty="0"/>
            </a:br>
            <a:r>
              <a:rPr lang="it-IT" sz="1800" dirty="0"/>
              <a:t>L’azione redistributiva pubblica avvantaggia unicamente i dipendenti </a:t>
            </a:r>
            <a:endParaRPr lang="it-IT" sz="1600" dirty="0"/>
          </a:p>
          <a:p>
            <a:pPr marL="0" indent="0">
              <a:buNone/>
            </a:pPr>
            <a:endParaRPr lang="it-IT" sz="16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683568" y="4872575"/>
            <a:ext cx="6779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/>
              <a:t>Fonte: </a:t>
            </a:r>
            <a:r>
              <a:rPr lang="it-IT" sz="1200" i="1" dirty="0" err="1"/>
              <a:t>GdL</a:t>
            </a:r>
            <a:r>
              <a:rPr lang="it-IT" sz="1200" i="1" dirty="0"/>
              <a:t>. Elaborazione su dati EU-SILC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C4BD7CFE-93B4-441D-B567-32904C6E0B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8760"/>
            <a:ext cx="9144000" cy="3413266"/>
          </a:xfrm>
          <a:prstGeom prst="rect">
            <a:avLst/>
          </a:prstGeom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4EED6554-B41C-429D-A5D4-6A91F317A4D4}"/>
              </a:ext>
            </a:extLst>
          </p:cNvPr>
          <p:cNvSpPr/>
          <p:nvPr/>
        </p:nvSpPr>
        <p:spPr>
          <a:xfrm>
            <a:off x="4073116" y="2492896"/>
            <a:ext cx="642900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38058463-F2B2-4574-A375-018850AD6527}"/>
              </a:ext>
            </a:extLst>
          </p:cNvPr>
          <p:cNvSpPr/>
          <p:nvPr/>
        </p:nvSpPr>
        <p:spPr>
          <a:xfrm>
            <a:off x="4178542" y="3284984"/>
            <a:ext cx="432048" cy="2880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Ovale 10">
            <a:extLst>
              <a:ext uri="{FF2B5EF4-FFF2-40B4-BE49-F238E27FC236}">
                <a16:creationId xmlns:a16="http://schemas.microsoft.com/office/drawing/2014/main" id="{6EF3B54F-E289-448A-87D1-5B6FCD27DCA8}"/>
              </a:ext>
            </a:extLst>
          </p:cNvPr>
          <p:cNvSpPr/>
          <p:nvPr/>
        </p:nvSpPr>
        <p:spPr>
          <a:xfrm>
            <a:off x="7380312" y="3573016"/>
            <a:ext cx="648072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Ovale 11">
            <a:extLst>
              <a:ext uri="{FF2B5EF4-FFF2-40B4-BE49-F238E27FC236}">
                <a16:creationId xmlns:a16="http://schemas.microsoft.com/office/drawing/2014/main" id="{F4DFCD78-E0B3-42E9-9AE9-7E311E712E16}"/>
              </a:ext>
            </a:extLst>
          </p:cNvPr>
          <p:cNvSpPr/>
          <p:nvPr/>
        </p:nvSpPr>
        <p:spPr>
          <a:xfrm>
            <a:off x="4178542" y="4090574"/>
            <a:ext cx="432048" cy="3121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1674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305780" y="220574"/>
            <a:ext cx="8532440" cy="719137"/>
          </a:xfrm>
        </p:spPr>
        <p:txBody>
          <a:bodyPr/>
          <a:lstStyle/>
          <a:p>
            <a:r>
              <a:rPr lang="it-IT" sz="2700" dirty="0"/>
              <a:t>DISUGUAGLIANZE RETRIBUTIVE: TENDENZE DI LUNGO CORSO (INDICE DI GINI)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457200" y="1012855"/>
            <a:ext cx="8435280" cy="5328592"/>
          </a:xfrm>
        </p:spPr>
        <p:txBody>
          <a:bodyPr/>
          <a:lstStyle/>
          <a:p>
            <a:pPr marL="0" indent="0">
              <a:buNone/>
            </a:pPr>
            <a:br>
              <a:rPr lang="it-IT" sz="1600" b="1" i="1" dirty="0">
                <a:sym typeface="Wingdings" panose="05000000000000000000" pitchFamily="2" charset="2"/>
              </a:rPr>
            </a:br>
            <a:r>
              <a:rPr lang="it-IT" sz="1600" b="1" dirty="0">
                <a:solidFill>
                  <a:schemeClr val="accent1"/>
                </a:solidFill>
              </a:rPr>
              <a:t>     </a:t>
            </a:r>
            <a:br>
              <a:rPr lang="it-IT" sz="1600" dirty="0"/>
            </a:br>
            <a:endParaRPr lang="it-IT" sz="16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79CAF52A-A44D-477A-8B67-179073BAF21E}"/>
              </a:ext>
            </a:extLst>
          </p:cNvPr>
          <p:cNvSpPr txBox="1"/>
          <p:nvPr/>
        </p:nvSpPr>
        <p:spPr>
          <a:xfrm>
            <a:off x="1115616" y="5410318"/>
            <a:ext cx="60486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i="1" dirty="0"/>
              <a:t>Fonte: XVIII Rapporto Annuale INPS. Universo dei lavoratori dipendenti del settore privato  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30C28CF7-D03F-4C19-8AA4-EDDEA86DD2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134" y="1079109"/>
            <a:ext cx="7242258" cy="4241238"/>
          </a:xfrm>
          <a:prstGeom prst="rect">
            <a:avLst/>
          </a:prstGeom>
        </p:spPr>
      </p:pic>
      <p:sp>
        <p:nvSpPr>
          <p:cNvPr id="9" name="Ovale 8">
            <a:extLst>
              <a:ext uri="{FF2B5EF4-FFF2-40B4-BE49-F238E27FC236}">
                <a16:creationId xmlns:a16="http://schemas.microsoft.com/office/drawing/2014/main" id="{D1CC507E-DB00-418B-A5D9-B2F07ECD61D8}"/>
              </a:ext>
            </a:extLst>
          </p:cNvPr>
          <p:cNvSpPr/>
          <p:nvPr/>
        </p:nvSpPr>
        <p:spPr>
          <a:xfrm>
            <a:off x="2843808" y="3429000"/>
            <a:ext cx="4824536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D8A2AD5-0B6F-4BB0-8DAD-8CE97F8A9F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9999" y="3240120"/>
            <a:ext cx="647791" cy="671606"/>
          </a:xfrm>
          <a:prstGeom prst="rect">
            <a:avLst/>
          </a:prstGeom>
        </p:spPr>
      </p:pic>
      <p:sp>
        <p:nvSpPr>
          <p:cNvPr id="8" name="Segnaposto contenuto 4">
            <a:extLst>
              <a:ext uri="{FF2B5EF4-FFF2-40B4-BE49-F238E27FC236}">
                <a16:creationId xmlns:a16="http://schemas.microsoft.com/office/drawing/2014/main" id="{37F888C0-2F14-440E-9C9C-2573F00F3BFE}"/>
              </a:ext>
            </a:extLst>
          </p:cNvPr>
          <p:cNvSpPr txBox="1">
            <a:spLocks/>
          </p:cNvSpPr>
          <p:nvPr/>
        </p:nvSpPr>
        <p:spPr bwMode="auto">
          <a:xfrm>
            <a:off x="609600" y="1165255"/>
            <a:ext cx="8435280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9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br>
              <a:rPr lang="it-IT" sz="1600" b="1" i="1" kern="0">
                <a:sym typeface="Wingdings" panose="05000000000000000000" pitchFamily="2" charset="2"/>
              </a:rPr>
            </a:br>
            <a:r>
              <a:rPr lang="it-IT" sz="1600" b="1" kern="0">
                <a:solidFill>
                  <a:schemeClr val="accent1"/>
                </a:solidFill>
              </a:rPr>
              <a:t>     </a:t>
            </a:r>
            <a:br>
              <a:rPr lang="it-IT" sz="1600" kern="0"/>
            </a:br>
            <a:endParaRPr lang="it-IT" sz="1600" kern="0" dirty="0"/>
          </a:p>
        </p:txBody>
      </p:sp>
      <p:sp>
        <p:nvSpPr>
          <p:cNvPr id="10" name="Segnaposto contenuto 4">
            <a:extLst>
              <a:ext uri="{FF2B5EF4-FFF2-40B4-BE49-F238E27FC236}">
                <a16:creationId xmlns:a16="http://schemas.microsoft.com/office/drawing/2014/main" id="{002EAE93-0E8C-4A46-8DDC-5B650FCFB88A}"/>
              </a:ext>
            </a:extLst>
          </p:cNvPr>
          <p:cNvSpPr txBox="1">
            <a:spLocks/>
          </p:cNvSpPr>
          <p:nvPr/>
        </p:nvSpPr>
        <p:spPr bwMode="auto">
          <a:xfrm>
            <a:off x="762000" y="1317655"/>
            <a:ext cx="8435280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9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br>
              <a:rPr lang="it-IT" sz="1600" b="1" i="1" kern="0">
                <a:sym typeface="Wingdings" panose="05000000000000000000" pitchFamily="2" charset="2"/>
              </a:rPr>
            </a:br>
            <a:r>
              <a:rPr lang="it-IT" sz="1600" b="1" kern="0">
                <a:solidFill>
                  <a:schemeClr val="accent1"/>
                </a:solidFill>
              </a:rPr>
              <a:t>     </a:t>
            </a:r>
            <a:br>
              <a:rPr lang="it-IT" sz="1600" kern="0"/>
            </a:br>
            <a:endParaRPr lang="it-IT" sz="1600" kern="0" dirty="0"/>
          </a:p>
        </p:txBody>
      </p:sp>
    </p:spTree>
    <p:extLst>
      <p:ext uri="{BB962C8B-B14F-4D97-AF65-F5344CB8AC3E}">
        <p14:creationId xmlns:p14="http://schemas.microsoft.com/office/powerpoint/2010/main" val="27194258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305780" y="220574"/>
            <a:ext cx="8532440" cy="719137"/>
          </a:xfrm>
        </p:spPr>
        <p:txBody>
          <a:bodyPr/>
          <a:lstStyle/>
          <a:p>
            <a:r>
              <a:rPr lang="it-IT" sz="2700" dirty="0"/>
              <a:t> LAVORO POVERO: CAUSE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457200" y="1012855"/>
            <a:ext cx="8435280" cy="5328592"/>
          </a:xfrm>
        </p:spPr>
        <p:txBody>
          <a:bodyPr/>
          <a:lstStyle/>
          <a:p>
            <a:pPr marL="0" indent="0">
              <a:buNone/>
            </a:pPr>
            <a:br>
              <a:rPr lang="it-IT" sz="1600" b="1" i="1" dirty="0">
                <a:sym typeface="Wingdings" panose="05000000000000000000" pitchFamily="2" charset="2"/>
              </a:rPr>
            </a:br>
            <a:r>
              <a:rPr lang="it-IT" sz="1600" b="1" dirty="0">
                <a:solidFill>
                  <a:schemeClr val="accent1"/>
                </a:solidFill>
              </a:rPr>
              <a:t>     </a:t>
            </a:r>
            <a:br>
              <a:rPr lang="it-IT" sz="1600" dirty="0"/>
            </a:br>
            <a:endParaRPr lang="it-IT" sz="1600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E66B5040-5E7B-49FB-AE16-B3716BE1298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72" t="36097" r="6279" b="32619"/>
          <a:stretch/>
        </p:blipFill>
        <p:spPr>
          <a:xfrm>
            <a:off x="4544126" y="870062"/>
            <a:ext cx="3392686" cy="2466812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AA74F255-C4EE-4E2A-A776-A6EF6CAFB83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715" y="867709"/>
            <a:ext cx="4022784" cy="2405543"/>
          </a:xfrm>
          <a:prstGeom prst="rect">
            <a:avLst/>
          </a:prstGeom>
        </p:spPr>
      </p:pic>
      <p:sp>
        <p:nvSpPr>
          <p:cNvPr id="3" name="Ovale 2">
            <a:extLst>
              <a:ext uri="{FF2B5EF4-FFF2-40B4-BE49-F238E27FC236}">
                <a16:creationId xmlns:a16="http://schemas.microsoft.com/office/drawing/2014/main" id="{2FD6A807-E1C2-4B7E-9ACB-CB3D4C96C956}"/>
              </a:ext>
            </a:extLst>
          </p:cNvPr>
          <p:cNvSpPr/>
          <p:nvPr/>
        </p:nvSpPr>
        <p:spPr>
          <a:xfrm>
            <a:off x="775140" y="2198535"/>
            <a:ext cx="864096" cy="64807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E8D4D52B-2F3F-4D89-A05F-B167F802A322}"/>
              </a:ext>
            </a:extLst>
          </p:cNvPr>
          <p:cNvSpPr txBox="1"/>
          <p:nvPr/>
        </p:nvSpPr>
        <p:spPr>
          <a:xfrm>
            <a:off x="7963234" y="1873035"/>
            <a:ext cx="8749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i="1" dirty="0"/>
              <a:t>Occupati per settore economico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65780FAC-E744-42FF-A914-ED5D5502EED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3" y="3220971"/>
            <a:ext cx="5035296" cy="209804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30F4D98E-B3F3-4FD6-A929-FF53E2F97A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9593" y="3385278"/>
            <a:ext cx="4154307" cy="2808312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D1837FA2-526F-49C9-A6BD-93B8ADBE6735}"/>
              </a:ext>
            </a:extLst>
          </p:cNvPr>
          <p:cNvSpPr txBox="1"/>
          <p:nvPr/>
        </p:nvSpPr>
        <p:spPr>
          <a:xfrm>
            <a:off x="256552" y="5212494"/>
            <a:ext cx="49142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/>
              <a:t>Tessuto produttivo</a:t>
            </a:r>
            <a:r>
              <a:rPr lang="it-IT" sz="1200" dirty="0"/>
              <a:t>: PMI, con mediamente, una bassa propensione all’innovazione e alla valorizzazione del capitale umano </a:t>
            </a:r>
            <a:br>
              <a:rPr lang="it-IT" sz="1200" dirty="0"/>
            </a:br>
            <a:r>
              <a:rPr lang="it-IT" sz="1200" b="1" dirty="0"/>
              <a:t>Declino </a:t>
            </a:r>
            <a:r>
              <a:rPr lang="it-IT" sz="1200" dirty="0"/>
              <a:t>economico: deindustrializzazione e crescita degli occupati in settori a basso valore aggiunto/bassa retribuzione</a:t>
            </a:r>
            <a:br>
              <a:rPr lang="it-IT" sz="1200" dirty="0"/>
            </a:br>
            <a:r>
              <a:rPr lang="it-IT" sz="1200" b="1" dirty="0"/>
              <a:t>Politiche di flessibilizzazione</a:t>
            </a:r>
            <a:r>
              <a:rPr lang="it-IT" sz="1200" dirty="0"/>
              <a:t>: </a:t>
            </a:r>
            <a:r>
              <a:rPr lang="it-IT" sz="1200" dirty="0" err="1"/>
              <a:t>dualizzazione</a:t>
            </a:r>
            <a:r>
              <a:rPr lang="it-IT" sz="1200" dirty="0"/>
              <a:t> del mercato del lavoro </a:t>
            </a:r>
            <a:br>
              <a:rPr lang="it-IT" sz="1200" dirty="0"/>
            </a:br>
            <a:r>
              <a:rPr lang="it-IT" sz="1200" dirty="0"/>
              <a:t>Stato di </a:t>
            </a:r>
            <a:r>
              <a:rPr lang="it-IT" sz="1200" b="1" dirty="0"/>
              <a:t>salute «subottimale» della contrattazione collettiva</a:t>
            </a:r>
            <a:r>
              <a:rPr lang="it-IT" sz="1200" dirty="0"/>
              <a:t>/</a:t>
            </a:r>
            <a:r>
              <a:rPr lang="it-IT" sz="1200" b="1" dirty="0"/>
              <a:t>perdita di rappresentatività della AA.SS</a:t>
            </a:r>
            <a:r>
              <a:rPr lang="it-IT" sz="1200" dirty="0"/>
              <a:t>. e «individualizzazione» del lavoro</a:t>
            </a:r>
          </a:p>
        </p:txBody>
      </p:sp>
    </p:spTree>
    <p:extLst>
      <p:ext uri="{BB962C8B-B14F-4D97-AF65-F5344CB8AC3E}">
        <p14:creationId xmlns:p14="http://schemas.microsoft.com/office/powerpoint/2010/main" val="33486013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2448392" y="278270"/>
            <a:ext cx="4247216" cy="719137"/>
          </a:xfrm>
        </p:spPr>
        <p:txBody>
          <a:bodyPr/>
          <a:lstStyle/>
          <a:p>
            <a:r>
              <a:rPr lang="it-IT" sz="2600" dirty="0"/>
              <a:t>VALUTAZIONI DI POLICY 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457200" y="1012855"/>
            <a:ext cx="8435280" cy="5328592"/>
          </a:xfrm>
        </p:spPr>
        <p:txBody>
          <a:bodyPr/>
          <a:lstStyle/>
          <a:p>
            <a:pPr marL="0" indent="0">
              <a:buNone/>
            </a:pPr>
            <a:br>
              <a:rPr lang="it-IT" sz="1600" b="1" i="1" dirty="0">
                <a:sym typeface="Wingdings" panose="05000000000000000000" pitchFamily="2" charset="2"/>
              </a:rPr>
            </a:br>
            <a:r>
              <a:rPr lang="it-IT" sz="1600" b="1" dirty="0">
                <a:solidFill>
                  <a:schemeClr val="accent1"/>
                </a:solidFill>
              </a:rPr>
              <a:t>     </a:t>
            </a:r>
            <a:br>
              <a:rPr lang="it-IT" sz="1600" dirty="0"/>
            </a:br>
            <a:endParaRPr lang="it-IT" sz="16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FE31583F-F632-400B-AC37-6E60B1431FA4}"/>
              </a:ext>
            </a:extLst>
          </p:cNvPr>
          <p:cNvSpPr txBox="1"/>
          <p:nvPr/>
        </p:nvSpPr>
        <p:spPr>
          <a:xfrm>
            <a:off x="251520" y="1340768"/>
            <a:ext cx="86409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it-IT" b="1" dirty="0"/>
              <a:t>MISURE DI CONTRASTO AL CAROVITA</a:t>
            </a:r>
            <a:br>
              <a:rPr lang="it-IT" b="1" dirty="0"/>
            </a:br>
            <a:endParaRPr lang="it-IT" b="1" dirty="0"/>
          </a:p>
          <a:p>
            <a:pPr marL="342900" indent="-342900">
              <a:buAutoNum type="arabicPeriod"/>
            </a:pPr>
            <a:r>
              <a:rPr lang="it-IT" b="1" dirty="0"/>
              <a:t>REDDITO DI CITTADINANZA</a:t>
            </a:r>
            <a:br>
              <a:rPr lang="it-IT" b="1" dirty="0"/>
            </a:br>
            <a:endParaRPr lang="it-IT" b="1" dirty="0"/>
          </a:p>
          <a:p>
            <a:pPr marL="342900" indent="-342900">
              <a:buAutoNum type="arabicPeriod"/>
            </a:pPr>
            <a:r>
              <a:rPr lang="it-IT" b="1" dirty="0"/>
              <a:t>LA LEVA FISCALE</a:t>
            </a:r>
            <a:br>
              <a:rPr lang="it-IT" b="1" dirty="0"/>
            </a:br>
            <a:endParaRPr lang="it-IT" b="1" dirty="0"/>
          </a:p>
          <a:p>
            <a:pPr marL="342900" indent="-342900">
              <a:buAutoNum type="arabicPeriod"/>
            </a:pPr>
            <a:r>
              <a:rPr lang="it-IT" b="1" dirty="0"/>
              <a:t>POLITICHE PER IL LAVORO </a:t>
            </a:r>
          </a:p>
        </p:txBody>
      </p:sp>
    </p:spTree>
    <p:extLst>
      <p:ext uri="{BB962C8B-B14F-4D97-AF65-F5344CB8AC3E}">
        <p14:creationId xmlns:p14="http://schemas.microsoft.com/office/powerpoint/2010/main" val="3073737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9912" y="299678"/>
            <a:ext cx="8507288" cy="719137"/>
          </a:xfrm>
        </p:spPr>
        <p:txBody>
          <a:bodyPr/>
          <a:lstStyle/>
          <a:p>
            <a:r>
              <a:rPr lang="it-IT" sz="2600" dirty="0"/>
              <a:t>SCENARI GLOBALI: RICCHEZZA E POVERTÀ ESTREMA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457200" y="1012855"/>
            <a:ext cx="8435280" cy="5328592"/>
          </a:xfrm>
        </p:spPr>
        <p:txBody>
          <a:bodyPr/>
          <a:lstStyle/>
          <a:p>
            <a:pPr marL="0" indent="0">
              <a:buNone/>
            </a:pPr>
            <a:br>
              <a:rPr lang="it-IT" sz="1600" b="1" i="1" dirty="0">
                <a:sym typeface="Wingdings" panose="05000000000000000000" pitchFamily="2" charset="2"/>
              </a:rPr>
            </a:br>
            <a:r>
              <a:rPr lang="it-IT" sz="1600" b="1" dirty="0">
                <a:solidFill>
                  <a:schemeClr val="accent1"/>
                </a:solidFill>
              </a:rPr>
              <a:t>     </a:t>
            </a:r>
            <a:br>
              <a:rPr lang="it-IT" sz="1600" dirty="0"/>
            </a:br>
            <a:endParaRPr lang="it-IT" sz="1600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ACD8932C-C995-4C44-9B9B-12AFB9496B6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11" y="1042800"/>
            <a:ext cx="4571846" cy="2993598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09168CFA-BCCA-4249-B896-F14BDA0645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757" y="1042800"/>
            <a:ext cx="4472332" cy="2993598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398A2175-C988-4DD5-AA9B-BE40D8E33E8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6831" y="4038639"/>
            <a:ext cx="5261797" cy="2797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9088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899592" y="41231"/>
            <a:ext cx="8784976" cy="719137"/>
          </a:xfrm>
        </p:spPr>
        <p:txBody>
          <a:bodyPr/>
          <a:lstStyle/>
          <a:p>
            <a:r>
              <a:rPr lang="it-IT" sz="2600" dirty="0"/>
              <a:t>1 - MISURE DI CONTRASTO AL CAROVITA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457200" y="1012855"/>
            <a:ext cx="8435280" cy="5328592"/>
          </a:xfrm>
        </p:spPr>
        <p:txBody>
          <a:bodyPr/>
          <a:lstStyle/>
          <a:p>
            <a:pPr marL="0" indent="0">
              <a:buNone/>
            </a:pPr>
            <a:br>
              <a:rPr lang="it-IT" sz="1600" b="1" i="1" dirty="0">
                <a:sym typeface="Wingdings" panose="05000000000000000000" pitchFamily="2" charset="2"/>
              </a:rPr>
            </a:br>
            <a:r>
              <a:rPr lang="it-IT" sz="1600" b="1" dirty="0">
                <a:solidFill>
                  <a:schemeClr val="accent1"/>
                </a:solidFill>
              </a:rPr>
              <a:t>     </a:t>
            </a:r>
            <a:br>
              <a:rPr lang="it-IT" sz="1600" dirty="0"/>
            </a:br>
            <a:endParaRPr lang="it-IT" sz="1600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5AEB1231-31A5-42B4-961E-10D0C172413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150" t="22001" r="7476" b="13600"/>
          <a:stretch/>
        </p:blipFill>
        <p:spPr>
          <a:xfrm>
            <a:off x="1295636" y="745373"/>
            <a:ext cx="6552728" cy="6000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1551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107504" y="0"/>
            <a:ext cx="8784976" cy="719137"/>
          </a:xfrm>
        </p:spPr>
        <p:txBody>
          <a:bodyPr/>
          <a:lstStyle/>
          <a:p>
            <a:r>
              <a:rPr lang="it-IT" sz="2600" dirty="0"/>
              <a:t> 1 - MISURE DI CONTRASTO AL CAROVITA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457200" y="1012855"/>
            <a:ext cx="8435280" cy="5328592"/>
          </a:xfrm>
        </p:spPr>
        <p:txBody>
          <a:bodyPr/>
          <a:lstStyle/>
          <a:p>
            <a:pPr marL="0" indent="0">
              <a:buNone/>
            </a:pPr>
            <a:br>
              <a:rPr lang="it-IT" sz="1600" b="1" i="1" dirty="0">
                <a:sym typeface="Wingdings" panose="05000000000000000000" pitchFamily="2" charset="2"/>
              </a:rPr>
            </a:br>
            <a:r>
              <a:rPr lang="it-IT" sz="1600" b="1" dirty="0">
                <a:solidFill>
                  <a:schemeClr val="accent1"/>
                </a:solidFill>
              </a:rPr>
              <a:t>     </a:t>
            </a:r>
            <a:br>
              <a:rPr lang="it-IT" sz="1600" dirty="0"/>
            </a:br>
            <a:endParaRPr lang="it-IT" sz="16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6C84282-D160-4768-999A-C3A8DACEFF4E}"/>
              </a:ext>
            </a:extLst>
          </p:cNvPr>
          <p:cNvSpPr txBox="1"/>
          <p:nvPr/>
        </p:nvSpPr>
        <p:spPr>
          <a:xfrm>
            <a:off x="167944" y="544810"/>
            <a:ext cx="8496944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+mj-lt"/>
              </a:rPr>
              <a:t>La simulazione dell’UPB mostra come l’impatto netto su tutte le famiglie nel periodo esaminato (GIU2021-DIC2022) sia corrisposto ad un </a:t>
            </a:r>
            <a:r>
              <a:rPr lang="it-IT" b="1" dirty="0">
                <a:latin typeface="+mj-lt"/>
              </a:rPr>
              <a:t>aumento di spesa pari al 5,4%</a:t>
            </a:r>
            <a:r>
              <a:rPr lang="it-IT" dirty="0">
                <a:latin typeface="+mj-lt"/>
              </a:rPr>
              <a:t>. In mancanza delle misure pubbliche di supporto (</a:t>
            </a:r>
            <a:r>
              <a:rPr lang="it-IT" sz="1400" dirty="0">
                <a:latin typeface="+mj-lt"/>
              </a:rPr>
              <a:t>i bonus energetici sociali, le indennità di 200 e 150 euro, l’esonero contributivo, la rivalutazione pensionistica e gli interventi sull’IVA e gli oneri di sistema nelle bollette della luce e del gas</a:t>
            </a:r>
            <a:r>
              <a:rPr lang="it-IT" dirty="0">
                <a:latin typeface="+mj-lt"/>
              </a:rPr>
              <a:t>) l’aumento sarebbe stato di 9 punti percentuali. </a:t>
            </a:r>
            <a:br>
              <a:rPr lang="it-IT" dirty="0">
                <a:latin typeface="+mj-lt"/>
              </a:rPr>
            </a:br>
            <a:br>
              <a:rPr lang="it-IT" dirty="0">
                <a:latin typeface="+mj-lt"/>
              </a:rPr>
            </a:br>
            <a:r>
              <a:rPr lang="it-IT" dirty="0">
                <a:latin typeface="+mj-lt"/>
              </a:rPr>
              <a:t>L’analisi conferma il </a:t>
            </a:r>
            <a:r>
              <a:rPr lang="it-IT" b="1" dirty="0">
                <a:latin typeface="+mj-lt"/>
              </a:rPr>
              <a:t>profilo regressivo della spinta inflazionistica</a:t>
            </a:r>
            <a:r>
              <a:rPr lang="it-IT" dirty="0">
                <a:latin typeface="+mj-lt"/>
              </a:rPr>
              <a:t> che comporta aumenti differenziati per i diversi decili di spesa equivalenti: +15,1% per il primo decile contro il 6,8% del 10% di famiglie con livelli di spesa più elevati. </a:t>
            </a:r>
            <a:br>
              <a:rPr lang="it-IT" dirty="0">
                <a:latin typeface="+mj-lt"/>
              </a:rPr>
            </a:br>
            <a:br>
              <a:rPr lang="it-IT" dirty="0">
                <a:latin typeface="+mj-lt"/>
              </a:rPr>
            </a:br>
            <a:r>
              <a:rPr lang="it-IT" b="1" dirty="0">
                <a:latin typeface="+mj-lt"/>
              </a:rPr>
              <a:t>L’analisi rileva l’impatto perequativo delle politiche di sostegno</a:t>
            </a:r>
            <a:r>
              <a:rPr lang="it-IT" dirty="0">
                <a:latin typeface="+mj-lt"/>
              </a:rPr>
              <a:t> che compensa il divario inflazionistico, riducendo l’aumento della spesa del I decile di 10,3 punti percentuali a fronte di una riduzione di 1,8 p.p. per il X decile. </a:t>
            </a:r>
            <a:br>
              <a:rPr lang="it-IT" dirty="0">
                <a:latin typeface="+mj-lt"/>
              </a:rPr>
            </a:br>
            <a:br>
              <a:rPr lang="it-IT" dirty="0">
                <a:latin typeface="+mj-lt"/>
              </a:rPr>
            </a:br>
            <a:r>
              <a:rPr lang="it-IT" dirty="0">
                <a:latin typeface="+mj-lt"/>
              </a:rPr>
              <a:t>******************</a:t>
            </a:r>
            <a:br>
              <a:rPr lang="it-IT" dirty="0">
                <a:latin typeface="+mj-lt"/>
              </a:rPr>
            </a:br>
            <a:r>
              <a:rPr lang="it-IT" b="1" dirty="0">
                <a:latin typeface="+mj-lt"/>
              </a:rPr>
              <a:t>Policy mix contro il caro-vita. </a:t>
            </a:r>
            <a:r>
              <a:rPr lang="it-IT" dirty="0">
                <a:latin typeface="+mj-lt"/>
              </a:rPr>
              <a:t>Obiettivo di equità ed efficienza: sostenere le famiglie nei decili di spesa equivalente più bassi. I trasferimenti si sono mostrati più efficaci degli interventi sulle componenti tariffarie</a:t>
            </a:r>
            <a:br>
              <a:rPr lang="it-IT" dirty="0">
                <a:latin typeface="+mj-lt"/>
              </a:rPr>
            </a:br>
            <a:br>
              <a:rPr lang="it-IT" dirty="0">
                <a:latin typeface="+mj-lt"/>
              </a:rPr>
            </a:br>
            <a:r>
              <a:rPr lang="it-IT" dirty="0">
                <a:latin typeface="+mj-lt"/>
              </a:rPr>
              <a:t>Sistemi più efficaci di </a:t>
            </a:r>
            <a:r>
              <a:rPr lang="it-IT" b="1" dirty="0">
                <a:latin typeface="+mj-lt"/>
              </a:rPr>
              <a:t>indicizzazione dei salari </a:t>
            </a:r>
            <a:r>
              <a:rPr lang="it-IT" dirty="0">
                <a:latin typeface="+mj-lt"/>
              </a:rPr>
              <a:t>ai prezzi        </a:t>
            </a:r>
            <a:br>
              <a:rPr lang="it-IT" dirty="0">
                <a:latin typeface="+mj-lt"/>
              </a:rPr>
            </a:br>
            <a:br>
              <a:rPr lang="it-IT" dirty="0">
                <a:latin typeface="+mj-lt"/>
              </a:rPr>
            </a:br>
            <a:r>
              <a:rPr lang="it-IT" b="1" dirty="0">
                <a:latin typeface="+mj-lt"/>
              </a:rPr>
              <a:t>Indicizzazione </a:t>
            </a:r>
            <a:r>
              <a:rPr lang="it-IT" dirty="0">
                <a:latin typeface="+mj-lt"/>
              </a:rPr>
              <a:t>del valore soglia del RDC  </a:t>
            </a:r>
            <a:br>
              <a:rPr lang="it-IT" dirty="0"/>
            </a:br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5D88450E-407A-4FFC-9D34-03DF0F3F79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6489" y="4437112"/>
            <a:ext cx="491022" cy="448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322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107504" y="147807"/>
            <a:ext cx="8784976" cy="719137"/>
          </a:xfrm>
        </p:spPr>
        <p:txBody>
          <a:bodyPr/>
          <a:lstStyle/>
          <a:p>
            <a:r>
              <a:rPr lang="it-IT" sz="2600" dirty="0"/>
              <a:t>2 - REDDITO DI CITTADINANZA 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457200" y="1012855"/>
            <a:ext cx="8435280" cy="5328592"/>
          </a:xfrm>
        </p:spPr>
        <p:txBody>
          <a:bodyPr/>
          <a:lstStyle/>
          <a:p>
            <a:pPr marL="0" indent="0">
              <a:buNone/>
            </a:pPr>
            <a:br>
              <a:rPr lang="it-IT" sz="1600" b="1" i="1" dirty="0">
                <a:sym typeface="Wingdings" panose="05000000000000000000" pitchFamily="2" charset="2"/>
              </a:rPr>
            </a:br>
            <a:r>
              <a:rPr lang="it-IT" sz="1600" b="1" dirty="0">
                <a:solidFill>
                  <a:schemeClr val="accent1"/>
                </a:solidFill>
              </a:rPr>
              <a:t>     </a:t>
            </a:r>
            <a:br>
              <a:rPr lang="it-IT" sz="1600" dirty="0"/>
            </a:br>
            <a:endParaRPr lang="it-IT" sz="1600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251520" y="1012855"/>
            <a:ext cx="835292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2024</a:t>
            </a:r>
            <a:r>
              <a:rPr lang="it-IT" dirty="0"/>
              <a:t>: incognita sulle intenzioni del Governo</a:t>
            </a:r>
            <a:br>
              <a:rPr lang="it-IT" dirty="0"/>
            </a:br>
            <a:br>
              <a:rPr lang="it-IT" dirty="0"/>
            </a:br>
            <a:r>
              <a:rPr lang="it-IT" b="1" dirty="0"/>
              <a:t>2023</a:t>
            </a:r>
            <a:r>
              <a:rPr lang="it-IT" dirty="0"/>
              <a:t>: </a:t>
            </a:r>
            <a:r>
              <a:rPr lang="it-IT" b="1" dirty="0"/>
              <a:t>regime transitorio </a:t>
            </a:r>
            <a:br>
              <a:rPr lang="it-IT" sz="2000" b="1" dirty="0"/>
            </a:br>
            <a:br>
              <a:rPr lang="it-IT" sz="2000" b="1" dirty="0"/>
            </a:br>
            <a:br>
              <a:rPr lang="it-IT" sz="2000" b="1" dirty="0"/>
            </a:br>
            <a:endParaRPr lang="it-IT" sz="2000" b="1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EAFA03AF-833F-41E4-947B-C6E65A05E4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829" y="1966813"/>
            <a:ext cx="7354326" cy="2667372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1B9EDED0-ED90-4708-A778-8B4E9779D4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3828" y="1538002"/>
            <a:ext cx="420081" cy="401816"/>
          </a:xfrm>
          <a:prstGeom prst="rect">
            <a:avLst/>
          </a:prstGeom>
        </p:spPr>
      </p:pic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DDA0A471-417B-4480-9A69-2F64F63944F3}"/>
              </a:ext>
            </a:extLst>
          </p:cNvPr>
          <p:cNvCxnSpPr/>
          <p:nvPr/>
        </p:nvCxnSpPr>
        <p:spPr>
          <a:xfrm>
            <a:off x="1547664" y="2780928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9BBD15C0-E6E5-499F-B97A-F8D481E7B79D}"/>
              </a:ext>
            </a:extLst>
          </p:cNvPr>
          <p:cNvCxnSpPr/>
          <p:nvPr/>
        </p:nvCxnSpPr>
        <p:spPr>
          <a:xfrm>
            <a:off x="5652120" y="2780928"/>
            <a:ext cx="20882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59684DAB-FE14-4BC9-B309-09344600F933}"/>
              </a:ext>
            </a:extLst>
          </p:cNvPr>
          <p:cNvCxnSpPr/>
          <p:nvPr/>
        </p:nvCxnSpPr>
        <p:spPr>
          <a:xfrm>
            <a:off x="1115616" y="2996952"/>
            <a:ext cx="38164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diritto 19">
            <a:extLst>
              <a:ext uri="{FF2B5EF4-FFF2-40B4-BE49-F238E27FC236}">
                <a16:creationId xmlns:a16="http://schemas.microsoft.com/office/drawing/2014/main" id="{99A88352-DBC1-47D7-99FB-4D9E493C82C1}"/>
              </a:ext>
            </a:extLst>
          </p:cNvPr>
          <p:cNvCxnSpPr/>
          <p:nvPr/>
        </p:nvCxnSpPr>
        <p:spPr>
          <a:xfrm>
            <a:off x="4788024" y="3140968"/>
            <a:ext cx="31683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C00DDD67-22ED-4A6B-BE84-0DB4876F12FA}"/>
              </a:ext>
            </a:extLst>
          </p:cNvPr>
          <p:cNvCxnSpPr/>
          <p:nvPr/>
        </p:nvCxnSpPr>
        <p:spPr>
          <a:xfrm>
            <a:off x="1115616" y="3322526"/>
            <a:ext cx="68407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diritto 25">
            <a:extLst>
              <a:ext uri="{FF2B5EF4-FFF2-40B4-BE49-F238E27FC236}">
                <a16:creationId xmlns:a16="http://schemas.microsoft.com/office/drawing/2014/main" id="{AF166754-1119-4A2F-9F0F-B5F987E1FEBD}"/>
              </a:ext>
            </a:extLst>
          </p:cNvPr>
          <p:cNvCxnSpPr/>
          <p:nvPr/>
        </p:nvCxnSpPr>
        <p:spPr>
          <a:xfrm>
            <a:off x="1115616" y="3501008"/>
            <a:ext cx="50405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e 26">
            <a:extLst>
              <a:ext uri="{FF2B5EF4-FFF2-40B4-BE49-F238E27FC236}">
                <a16:creationId xmlns:a16="http://schemas.microsoft.com/office/drawing/2014/main" id="{647E655C-DDE8-41CC-90DF-BE9A6B09C976}"/>
              </a:ext>
            </a:extLst>
          </p:cNvPr>
          <p:cNvSpPr/>
          <p:nvPr/>
        </p:nvSpPr>
        <p:spPr>
          <a:xfrm>
            <a:off x="6804248" y="2780928"/>
            <a:ext cx="432048" cy="21599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Ovale 27">
            <a:extLst>
              <a:ext uri="{FF2B5EF4-FFF2-40B4-BE49-F238E27FC236}">
                <a16:creationId xmlns:a16="http://schemas.microsoft.com/office/drawing/2014/main" id="{F68F5B1A-8DD2-4471-91A8-464CDC746AC4}"/>
              </a:ext>
            </a:extLst>
          </p:cNvPr>
          <p:cNvSpPr/>
          <p:nvPr/>
        </p:nvSpPr>
        <p:spPr>
          <a:xfrm>
            <a:off x="1403648" y="3356992"/>
            <a:ext cx="1008112" cy="39988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2" name="Connettore diritto 31">
            <a:extLst>
              <a:ext uri="{FF2B5EF4-FFF2-40B4-BE49-F238E27FC236}">
                <a16:creationId xmlns:a16="http://schemas.microsoft.com/office/drawing/2014/main" id="{E6144B56-C355-4DFC-ACAA-621D606FDC0D}"/>
              </a:ext>
            </a:extLst>
          </p:cNvPr>
          <p:cNvCxnSpPr/>
          <p:nvPr/>
        </p:nvCxnSpPr>
        <p:spPr>
          <a:xfrm>
            <a:off x="1115616" y="3861048"/>
            <a:ext cx="66967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diritto 33">
            <a:extLst>
              <a:ext uri="{FF2B5EF4-FFF2-40B4-BE49-F238E27FC236}">
                <a16:creationId xmlns:a16="http://schemas.microsoft.com/office/drawing/2014/main" id="{D04F8173-ADF5-491A-BCFE-079FF7DF954E}"/>
              </a:ext>
            </a:extLst>
          </p:cNvPr>
          <p:cNvCxnSpPr/>
          <p:nvPr/>
        </p:nvCxnSpPr>
        <p:spPr>
          <a:xfrm>
            <a:off x="1115616" y="4077072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diritto 37">
            <a:extLst>
              <a:ext uri="{FF2B5EF4-FFF2-40B4-BE49-F238E27FC236}">
                <a16:creationId xmlns:a16="http://schemas.microsoft.com/office/drawing/2014/main" id="{FB4C67B8-1232-4F3C-8A5C-BF3F9CD8AE99}"/>
              </a:ext>
            </a:extLst>
          </p:cNvPr>
          <p:cNvCxnSpPr/>
          <p:nvPr/>
        </p:nvCxnSpPr>
        <p:spPr>
          <a:xfrm>
            <a:off x="2411760" y="3677151"/>
            <a:ext cx="27363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B63EF0D9-E8DD-4CFA-85D7-EF3FA061A5DD}"/>
              </a:ext>
            </a:extLst>
          </p:cNvPr>
          <p:cNvSpPr txBox="1"/>
          <p:nvPr/>
        </p:nvSpPr>
        <p:spPr>
          <a:xfrm>
            <a:off x="143508" y="4668465"/>
            <a:ext cx="86409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Nozione inedita di «occupabilità»</a:t>
            </a:r>
            <a:r>
              <a:rPr lang="it-IT" dirty="0"/>
              <a:t>, disattenzione per la variabile </a:t>
            </a:r>
            <a:r>
              <a:rPr lang="it-IT" i="1" dirty="0"/>
              <a:t>contesto, </a:t>
            </a:r>
            <a:r>
              <a:rPr lang="it-IT" dirty="0"/>
              <a:t>le barriere sui mercati o i fallimenti di policy (politiche attive, politiche di conciliazione, ecc.)      </a:t>
            </a:r>
            <a:br>
              <a:rPr lang="it-IT" dirty="0"/>
            </a:br>
            <a:r>
              <a:rPr lang="it-IT" b="1" dirty="0"/>
              <a:t>Flebili prospettive occupazionali a breve degli «occupabili»</a:t>
            </a:r>
            <a:r>
              <a:rPr lang="it-IT" dirty="0"/>
              <a:t>  </a:t>
            </a:r>
            <a:br>
              <a:rPr lang="it-IT" dirty="0"/>
            </a:br>
            <a:r>
              <a:rPr lang="it-IT" dirty="0"/>
              <a:t>Gli «occupabili» che già lavorano </a:t>
            </a:r>
            <a:br>
              <a:rPr lang="it-IT" dirty="0"/>
            </a:br>
            <a:r>
              <a:rPr lang="it-IT" dirty="0"/>
              <a:t>La filosofia di fondo: </a:t>
            </a:r>
            <a:r>
              <a:rPr lang="it-IT" b="1" dirty="0"/>
              <a:t>rispolvero della nozione di </a:t>
            </a:r>
            <a:r>
              <a:rPr lang="it-IT" b="1" i="1" dirty="0"/>
              <a:t>povero abile</a:t>
            </a:r>
            <a:r>
              <a:rPr lang="it-IT" b="1" dirty="0"/>
              <a:t> </a:t>
            </a:r>
            <a:br>
              <a:rPr lang="it-IT" dirty="0"/>
            </a:br>
            <a:r>
              <a:rPr lang="it-IT" b="1" dirty="0"/>
              <a:t>Il «tagliando» per il RDC</a:t>
            </a:r>
            <a:r>
              <a:rPr lang="it-IT" dirty="0"/>
              <a:t>: le proposte disattese del «Comitato Saraceno»</a:t>
            </a:r>
          </a:p>
        </p:txBody>
      </p:sp>
    </p:spTree>
    <p:extLst>
      <p:ext uri="{BB962C8B-B14F-4D97-AF65-F5344CB8AC3E}">
        <p14:creationId xmlns:p14="http://schemas.microsoft.com/office/powerpoint/2010/main" val="20437389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107504" y="147807"/>
            <a:ext cx="8784976" cy="719137"/>
          </a:xfrm>
        </p:spPr>
        <p:txBody>
          <a:bodyPr/>
          <a:lstStyle/>
          <a:p>
            <a:r>
              <a:rPr lang="it-IT" sz="2600" dirty="0"/>
              <a:t>3 – LA LEVA FISCALE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457200" y="1012855"/>
            <a:ext cx="8435280" cy="5328592"/>
          </a:xfrm>
        </p:spPr>
        <p:txBody>
          <a:bodyPr/>
          <a:lstStyle/>
          <a:p>
            <a:pPr marL="0" indent="0">
              <a:buNone/>
            </a:pPr>
            <a:br>
              <a:rPr lang="it-IT" sz="1600" b="1" i="1" dirty="0">
                <a:sym typeface="Wingdings" panose="05000000000000000000" pitchFamily="2" charset="2"/>
              </a:rPr>
            </a:br>
            <a:r>
              <a:rPr lang="it-IT" sz="1600" b="1" dirty="0">
                <a:solidFill>
                  <a:schemeClr val="accent1"/>
                </a:solidFill>
              </a:rPr>
              <a:t>     </a:t>
            </a:r>
            <a:br>
              <a:rPr lang="it-IT" sz="1600" dirty="0"/>
            </a:br>
            <a:endParaRPr lang="it-IT" sz="1600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168464" y="764704"/>
            <a:ext cx="8352928" cy="8032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Sistema fiscale italiano: un fisco </a:t>
            </a:r>
            <a:r>
              <a:rPr lang="it-IT" b="1" i="1" dirty="0"/>
              <a:t>à là carte </a:t>
            </a:r>
            <a:r>
              <a:rPr lang="it-IT" dirty="0"/>
              <a:t>che necessita un </a:t>
            </a:r>
            <a:r>
              <a:rPr lang="it-IT" b="1" dirty="0"/>
              <a:t>riequilibrio dei carichi fiscali</a:t>
            </a:r>
            <a:r>
              <a:rPr lang="it-IT" dirty="0"/>
              <a:t> tra basi imponibili/cespiti e il recupero di maggiore </a:t>
            </a:r>
            <a:r>
              <a:rPr lang="it-IT" b="1" dirty="0"/>
              <a:t>equità </a:t>
            </a:r>
            <a:r>
              <a:rPr lang="it-IT" dirty="0"/>
              <a:t>(verticale ed orizzontale) </a:t>
            </a:r>
            <a:br>
              <a:rPr lang="it-IT" dirty="0"/>
            </a:br>
            <a:br>
              <a:rPr lang="it-IT" dirty="0"/>
            </a:br>
            <a:r>
              <a:rPr lang="it-IT" dirty="0"/>
              <a:t>In attesa del DDL delega, le scelte in </a:t>
            </a:r>
            <a:r>
              <a:rPr lang="it-IT" dirty="0" err="1"/>
              <a:t>LdB</a:t>
            </a:r>
            <a:r>
              <a:rPr lang="it-IT" dirty="0"/>
              <a:t> per il 2023 vanno in direzione contraria: </a:t>
            </a:r>
            <a:br>
              <a:rPr lang="it-IT" dirty="0"/>
            </a:br>
            <a:br>
              <a:rPr lang="it-IT" dirty="0"/>
            </a:br>
            <a:r>
              <a:rPr lang="it-IT" b="1" dirty="0"/>
              <a:t>Iniquità ed inefficienze </a:t>
            </a:r>
            <a:r>
              <a:rPr lang="it-IT" dirty="0"/>
              <a:t>della </a:t>
            </a:r>
            <a:r>
              <a:rPr lang="it-IT" b="1" i="1" dirty="0" err="1"/>
              <a:t>flat</a:t>
            </a:r>
            <a:r>
              <a:rPr lang="it-IT" b="1" i="1" dirty="0"/>
              <a:t> tax </a:t>
            </a:r>
            <a:r>
              <a:rPr lang="it-IT" dirty="0"/>
              <a:t>(estesa) </a:t>
            </a:r>
            <a:r>
              <a:rPr lang="it-IT" b="1" i="1" dirty="0"/>
              <a:t>per le partite IVA </a:t>
            </a:r>
            <a:r>
              <a:rPr lang="it-IT" dirty="0"/>
              <a:t>e della </a:t>
            </a:r>
            <a:r>
              <a:rPr lang="it-IT" b="1" i="1" dirty="0" err="1"/>
              <a:t>flat</a:t>
            </a:r>
            <a:r>
              <a:rPr lang="it-IT" b="1" i="1" dirty="0"/>
              <a:t> tax incrementale</a:t>
            </a:r>
            <a:br>
              <a:rPr lang="it-IT" b="1" i="1" dirty="0"/>
            </a:br>
            <a:br>
              <a:rPr lang="it-IT" b="1" i="1" dirty="0"/>
            </a:br>
            <a:r>
              <a:rPr lang="it-IT" b="1" dirty="0"/>
              <a:t>Discutibile </a:t>
            </a:r>
            <a:r>
              <a:rPr lang="it-IT" dirty="0"/>
              <a:t>(e distorsiva) </a:t>
            </a:r>
            <a:r>
              <a:rPr lang="it-IT" b="1" dirty="0"/>
              <a:t>detassazione di parti della retribuzione</a:t>
            </a:r>
            <a:br>
              <a:rPr lang="it-IT" b="1" dirty="0"/>
            </a:br>
            <a:br>
              <a:rPr lang="it-IT" b="1" dirty="0"/>
            </a:br>
            <a:r>
              <a:rPr lang="it-IT" b="1" dirty="0"/>
              <a:t>Caccia alle risorse: </a:t>
            </a:r>
            <a:r>
              <a:rPr lang="it-IT" dirty="0"/>
              <a:t>riduzione impositiva per fasce più abbienti (rimpatrio/affrancamento degli utili e delle riserve di utili non distribuiti dai paradisi fiscali/rivalutazioni generose delle partecipazioni)</a:t>
            </a:r>
            <a:br>
              <a:rPr lang="it-IT" b="1" dirty="0"/>
            </a:br>
            <a:br>
              <a:rPr lang="it-IT" b="1" dirty="0"/>
            </a:br>
            <a:r>
              <a:rPr lang="it-IT" b="1" dirty="0"/>
              <a:t>Tiepidezza sulla tassazione degli «extraprofitti» </a:t>
            </a:r>
            <a:r>
              <a:rPr lang="it-IT" dirty="0"/>
              <a:t>del comparto energetico fossile</a:t>
            </a:r>
            <a:r>
              <a:rPr lang="it-IT" b="1" dirty="0"/>
              <a:t> </a:t>
            </a:r>
            <a:r>
              <a:rPr lang="it-IT" b="1" i="1" dirty="0"/>
              <a:t> </a:t>
            </a:r>
            <a:br>
              <a:rPr lang="it-IT" dirty="0"/>
            </a:br>
            <a:br>
              <a:rPr lang="it-IT" dirty="0"/>
            </a:br>
            <a:r>
              <a:rPr lang="it-IT" b="1" dirty="0"/>
              <a:t>«Tregua fiscale»</a:t>
            </a:r>
            <a:r>
              <a:rPr lang="it-IT" dirty="0"/>
              <a:t>: costosa, priva di criteri di valutazione oggettivi circa le difficoltà dei contribuenti, incentivante i comportamenti opportunistici e disincentivante l’adempimento, iniqua (</a:t>
            </a:r>
            <a:r>
              <a:rPr lang="it-IT" dirty="0" err="1"/>
              <a:t>vert</a:t>
            </a:r>
            <a:r>
              <a:rPr lang="it-IT" dirty="0"/>
              <a:t>. e </a:t>
            </a:r>
            <a:r>
              <a:rPr lang="it-IT" dirty="0" err="1"/>
              <a:t>orizz</a:t>
            </a:r>
            <a:r>
              <a:rPr lang="it-IT" dirty="0"/>
              <a:t>.)  </a:t>
            </a:r>
            <a:br>
              <a:rPr lang="it-IT" dirty="0"/>
            </a:br>
            <a:br>
              <a:rPr lang="it-IT" sz="2000" b="1" i="1" dirty="0"/>
            </a:br>
            <a:br>
              <a:rPr lang="it-IT" sz="2000" b="1" i="1" dirty="0"/>
            </a:br>
            <a:br>
              <a:rPr lang="it-IT" sz="2000" b="1" dirty="0"/>
            </a:br>
            <a:br>
              <a:rPr lang="it-IT" sz="2000" b="1" dirty="0"/>
            </a:br>
            <a:br>
              <a:rPr lang="it-IT" sz="2000" b="1" dirty="0"/>
            </a:br>
            <a:endParaRPr lang="it-IT" sz="2000" b="1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1B9EDED0-ED90-4708-A778-8B4E9779D4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9951" y="289933"/>
            <a:ext cx="420081" cy="40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4679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107504" y="147807"/>
            <a:ext cx="8784976" cy="719137"/>
          </a:xfrm>
        </p:spPr>
        <p:txBody>
          <a:bodyPr/>
          <a:lstStyle/>
          <a:p>
            <a:r>
              <a:rPr lang="it-IT" sz="2600" dirty="0"/>
              <a:t>4 – POLITICHE DEL LAVORO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457200" y="1012855"/>
            <a:ext cx="8435280" cy="5328592"/>
          </a:xfrm>
        </p:spPr>
        <p:txBody>
          <a:bodyPr/>
          <a:lstStyle/>
          <a:p>
            <a:pPr marL="0" indent="0">
              <a:buNone/>
            </a:pPr>
            <a:br>
              <a:rPr lang="it-IT" sz="1600" b="1" i="1" dirty="0">
                <a:sym typeface="Wingdings" panose="05000000000000000000" pitchFamily="2" charset="2"/>
              </a:rPr>
            </a:br>
            <a:r>
              <a:rPr lang="it-IT" sz="1600" b="1" dirty="0">
                <a:solidFill>
                  <a:schemeClr val="accent1"/>
                </a:solidFill>
              </a:rPr>
              <a:t>     </a:t>
            </a:r>
            <a:br>
              <a:rPr lang="it-IT" sz="1600" dirty="0"/>
            </a:br>
            <a:endParaRPr lang="it-IT" sz="1600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251520" y="1012855"/>
            <a:ext cx="8352928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ym typeface="Wingdings" panose="05000000000000000000" pitchFamily="2" charset="2"/>
              </a:rPr>
              <a:t>«Più assumi, meno paghi»</a:t>
            </a:r>
            <a:r>
              <a:rPr lang="it-IT" sz="2000" dirty="0">
                <a:sym typeface="Wingdings" panose="05000000000000000000" pitchFamily="2" charset="2"/>
              </a:rPr>
              <a:t>: e se le politiche di incentivo riproducono, invece, di correggere, le fragilità e i divari sul mercato del lavoro? </a:t>
            </a:r>
            <a:br>
              <a:rPr lang="it-IT" sz="2000" dirty="0">
                <a:sym typeface="Wingdings" panose="05000000000000000000" pitchFamily="2" charset="2"/>
              </a:rPr>
            </a:br>
            <a:br>
              <a:rPr lang="it-IT" sz="2000" dirty="0">
                <a:sym typeface="Wingdings" panose="05000000000000000000" pitchFamily="2" charset="2"/>
              </a:rPr>
            </a:br>
            <a:r>
              <a:rPr lang="it-IT" sz="2000" dirty="0">
                <a:sym typeface="Wingdings" panose="05000000000000000000" pitchFamily="2" charset="2"/>
              </a:rPr>
              <a:t>Manca la </a:t>
            </a:r>
            <a:r>
              <a:rPr lang="it-IT" sz="2000" b="1" dirty="0">
                <a:sym typeface="Wingdings" panose="05000000000000000000" pitchFamily="2" charset="2"/>
              </a:rPr>
              <a:t>lente</a:t>
            </a:r>
            <a:r>
              <a:rPr lang="it-IT" sz="2000" dirty="0">
                <a:sym typeface="Wingdings" panose="05000000000000000000" pitchFamily="2" charset="2"/>
              </a:rPr>
              <a:t> su qualità e </a:t>
            </a:r>
            <a:br>
              <a:rPr lang="it-IT" sz="2000" dirty="0">
                <a:sym typeface="Wingdings" panose="05000000000000000000" pitchFamily="2" charset="2"/>
              </a:rPr>
            </a:br>
            <a:r>
              <a:rPr lang="it-IT" sz="2000" dirty="0">
                <a:sym typeface="Wingdings" panose="05000000000000000000" pitchFamily="2" charset="2"/>
              </a:rPr>
              <a:t>sostenibilità dell’occupazione </a:t>
            </a:r>
            <a:br>
              <a:rPr lang="it-IT" sz="2000" dirty="0">
                <a:sym typeface="Wingdings" panose="05000000000000000000" pitchFamily="2" charset="2"/>
              </a:rPr>
            </a:br>
            <a:r>
              <a:rPr lang="it-IT" sz="2000" dirty="0">
                <a:sym typeface="Wingdings" panose="05000000000000000000" pitchFamily="2" charset="2"/>
              </a:rPr>
              <a:t>promossa. </a:t>
            </a:r>
            <a:br>
              <a:rPr lang="it-IT" b="1" i="1" dirty="0">
                <a:sym typeface="Wingdings" panose="05000000000000000000" pitchFamily="2" charset="2"/>
              </a:rPr>
            </a:br>
            <a:r>
              <a:rPr lang="it-IT" b="1" dirty="0">
                <a:solidFill>
                  <a:schemeClr val="accent1"/>
                </a:solidFill>
              </a:rPr>
              <a:t> </a:t>
            </a:r>
            <a:br>
              <a:rPr lang="it-IT" b="1" dirty="0">
                <a:solidFill>
                  <a:schemeClr val="accent1"/>
                </a:solidFill>
              </a:rPr>
            </a:br>
            <a:r>
              <a:rPr lang="it-IT" sz="2000" dirty="0"/>
              <a:t>Funzione correttiva (</a:t>
            </a:r>
            <a:r>
              <a:rPr lang="it-IT" sz="2000" u="sng" dirty="0"/>
              <a:t>e non </a:t>
            </a:r>
            <a:br>
              <a:rPr lang="it-IT" sz="2000" u="sng" dirty="0"/>
            </a:br>
            <a:r>
              <a:rPr lang="it-IT" sz="2000" u="sng" dirty="0"/>
              <a:t>sostitutiva</a:t>
            </a:r>
            <a:r>
              <a:rPr lang="it-IT" sz="2000" dirty="0"/>
              <a:t>) delle dinamiche</a:t>
            </a:r>
            <a:br>
              <a:rPr lang="it-IT" sz="2000" dirty="0"/>
            </a:br>
            <a:r>
              <a:rPr lang="it-IT" sz="2000" dirty="0"/>
              <a:t>di reclutamento ordinarie. </a:t>
            </a:r>
            <a:br>
              <a:rPr lang="it-IT" sz="2000" dirty="0"/>
            </a:br>
            <a:br>
              <a:rPr lang="it-IT" sz="2000" dirty="0"/>
            </a:br>
            <a:r>
              <a:rPr lang="it-IT" sz="2000" dirty="0"/>
              <a:t>Il </a:t>
            </a:r>
            <a:r>
              <a:rPr lang="it-IT" sz="2000" b="1" dirty="0"/>
              <a:t>costo annuo </a:t>
            </a:r>
            <a:r>
              <a:rPr lang="it-IT" sz="2000" dirty="0"/>
              <a:t>degli incentivi: </a:t>
            </a:r>
            <a:br>
              <a:rPr lang="it-IT" sz="2000" dirty="0"/>
            </a:br>
            <a:r>
              <a:rPr lang="it-IT" sz="2000" dirty="0"/>
              <a:t>20 miliardi di euro nel 2021 </a:t>
            </a:r>
            <a:br>
              <a:rPr lang="it-IT" sz="2000" dirty="0"/>
            </a:br>
            <a:r>
              <a:rPr lang="it-IT" sz="2000" dirty="0"/>
              <a:t>(più del doppio degli stanzia-</a:t>
            </a:r>
            <a:br>
              <a:rPr lang="it-IT" sz="2000" dirty="0"/>
            </a:br>
            <a:r>
              <a:rPr lang="it-IT" sz="2000" dirty="0"/>
              <a:t>menti per il RDC). </a:t>
            </a:r>
            <a:r>
              <a:rPr lang="it-IT" dirty="0"/>
              <a:t>   </a:t>
            </a:r>
            <a:br>
              <a:rPr lang="it-IT" dirty="0"/>
            </a:br>
            <a:endParaRPr lang="it-IT" sz="2000" b="1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1B9EDED0-ED90-4708-A778-8B4E9779D4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4" y="306467"/>
            <a:ext cx="420081" cy="401816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12B90B38-DBDD-4ECE-9610-BACD73B159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740" y="1916832"/>
            <a:ext cx="4919388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6508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107504" y="147807"/>
            <a:ext cx="8784976" cy="719137"/>
          </a:xfrm>
        </p:spPr>
        <p:txBody>
          <a:bodyPr/>
          <a:lstStyle/>
          <a:p>
            <a:r>
              <a:rPr lang="it-IT" sz="2600" dirty="0"/>
              <a:t>4 – POLITICHE DEL LAVORO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457200" y="1012855"/>
            <a:ext cx="8435280" cy="5328592"/>
          </a:xfrm>
        </p:spPr>
        <p:txBody>
          <a:bodyPr/>
          <a:lstStyle/>
          <a:p>
            <a:pPr marL="0" indent="0">
              <a:buNone/>
            </a:pPr>
            <a:br>
              <a:rPr lang="it-IT" sz="1600" b="1" i="1" dirty="0">
                <a:sym typeface="Wingdings" panose="05000000000000000000" pitchFamily="2" charset="2"/>
              </a:rPr>
            </a:br>
            <a:r>
              <a:rPr lang="it-IT" sz="1600" b="1" dirty="0">
                <a:solidFill>
                  <a:schemeClr val="accent1"/>
                </a:solidFill>
              </a:rPr>
              <a:t>     </a:t>
            </a:r>
            <a:br>
              <a:rPr lang="it-IT" sz="1600" dirty="0"/>
            </a:br>
            <a:endParaRPr lang="it-IT" sz="1600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251520" y="1012855"/>
            <a:ext cx="835292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ym typeface="Wingdings" panose="05000000000000000000" pitchFamily="2" charset="2"/>
              </a:rPr>
              <a:t>1. </a:t>
            </a:r>
            <a:r>
              <a:rPr lang="it-IT" sz="2000" dirty="0">
                <a:sym typeface="Wingdings" panose="05000000000000000000" pitchFamily="2" charset="2"/>
              </a:rPr>
              <a:t>Estensione dei contratti collettivi nazionali del lavoro </a:t>
            </a:r>
            <a:r>
              <a:rPr lang="it-IT" sz="2000" i="1" dirty="0">
                <a:sym typeface="Wingdings" panose="05000000000000000000" pitchFamily="2" charset="2"/>
              </a:rPr>
              <a:t>principali </a:t>
            </a:r>
            <a:r>
              <a:rPr lang="it-IT" sz="2000" dirty="0">
                <a:sym typeface="Wingdings" panose="05000000000000000000" pitchFamily="2" charset="2"/>
              </a:rPr>
              <a:t>a tutti i lavoratori del settore (</a:t>
            </a:r>
            <a:r>
              <a:rPr lang="it-IT" sz="2000" b="1" i="1" dirty="0">
                <a:sym typeface="Wingdings" panose="05000000000000000000" pitchFamily="2" charset="2"/>
              </a:rPr>
              <a:t>erga </a:t>
            </a:r>
            <a:r>
              <a:rPr lang="it-IT" sz="2000" b="1" i="1" dirty="0" err="1">
                <a:sym typeface="Wingdings" panose="05000000000000000000" pitchFamily="2" charset="2"/>
              </a:rPr>
              <a:t>omnes</a:t>
            </a:r>
            <a:r>
              <a:rPr lang="it-IT" sz="2000" dirty="0">
                <a:sym typeface="Wingdings" panose="05000000000000000000" pitchFamily="2" charset="2"/>
              </a:rPr>
              <a:t>)</a:t>
            </a:r>
            <a:br>
              <a:rPr lang="it-IT" sz="2000" dirty="0">
                <a:sym typeface="Wingdings" panose="05000000000000000000" pitchFamily="2" charset="2"/>
              </a:rPr>
            </a:br>
            <a:br>
              <a:rPr lang="it-IT" sz="2000" dirty="0">
                <a:sym typeface="Wingdings" panose="05000000000000000000" pitchFamily="2" charset="2"/>
              </a:rPr>
            </a:br>
            <a:r>
              <a:rPr lang="it-IT" sz="2000" b="1" dirty="0">
                <a:sym typeface="Wingdings" panose="05000000000000000000" pitchFamily="2" charset="2"/>
              </a:rPr>
              <a:t>2. Salario minimo legale (SML)</a:t>
            </a:r>
            <a:r>
              <a:rPr lang="it-IT" b="1" dirty="0">
                <a:solidFill>
                  <a:schemeClr val="accent1"/>
                </a:solidFill>
              </a:rPr>
              <a:t>   </a:t>
            </a:r>
            <a:br>
              <a:rPr lang="it-IT" dirty="0"/>
            </a:br>
            <a:br>
              <a:rPr lang="it-IT" dirty="0"/>
            </a:br>
            <a:br>
              <a:rPr lang="it-IT" sz="2000" dirty="0">
                <a:sym typeface="Wingdings" panose="05000000000000000000" pitchFamily="2" charset="2"/>
              </a:rPr>
            </a:br>
            <a:endParaRPr lang="it-IT" sz="2000" b="1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1B9EDED0-ED90-4708-A778-8B4E9779D4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1919" y="1906316"/>
            <a:ext cx="420081" cy="401816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2D6BDEEA-DB81-4F6C-AB1F-662B8A49DF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9329" y="1340768"/>
            <a:ext cx="491022" cy="448466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55A4361C-8F7F-47A1-9EB3-440ADBE30B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409974"/>
            <a:ext cx="5292080" cy="3499682"/>
          </a:xfrm>
          <a:prstGeom prst="rect">
            <a:avLst/>
          </a:prstGeom>
        </p:spPr>
      </p:pic>
      <p:sp>
        <p:nvSpPr>
          <p:cNvPr id="2" name="Ovale 1">
            <a:extLst>
              <a:ext uri="{FF2B5EF4-FFF2-40B4-BE49-F238E27FC236}">
                <a16:creationId xmlns:a16="http://schemas.microsoft.com/office/drawing/2014/main" id="{BE4555A8-546F-468D-886D-43CC8F5DF4B4}"/>
              </a:ext>
            </a:extLst>
          </p:cNvPr>
          <p:cNvSpPr/>
          <p:nvPr/>
        </p:nvSpPr>
        <p:spPr>
          <a:xfrm>
            <a:off x="4429329" y="3705251"/>
            <a:ext cx="358695" cy="15579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Ovale 2">
            <a:extLst>
              <a:ext uri="{FF2B5EF4-FFF2-40B4-BE49-F238E27FC236}">
                <a16:creationId xmlns:a16="http://schemas.microsoft.com/office/drawing/2014/main" id="{4F5B178E-C076-428A-A0E5-73BC38C255AE}"/>
              </a:ext>
            </a:extLst>
          </p:cNvPr>
          <p:cNvSpPr/>
          <p:nvPr/>
        </p:nvSpPr>
        <p:spPr>
          <a:xfrm>
            <a:off x="6732240" y="5589240"/>
            <a:ext cx="288032" cy="1440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830BEAB5-5D52-4AAF-A801-96235E336CBE}"/>
              </a:ext>
            </a:extLst>
          </p:cNvPr>
          <p:cNvSpPr txBox="1"/>
          <p:nvPr/>
        </p:nvSpPr>
        <p:spPr>
          <a:xfrm>
            <a:off x="251520" y="6018281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Critiche ingiustificate </a:t>
            </a:r>
            <a:r>
              <a:rPr lang="it-IT" dirty="0"/>
              <a:t>al SML </a:t>
            </a:r>
            <a:br>
              <a:rPr lang="it-IT" dirty="0"/>
            </a:br>
            <a:r>
              <a:rPr lang="it-IT" dirty="0"/>
              <a:t>«</a:t>
            </a:r>
            <a:r>
              <a:rPr lang="it-IT" b="1" dirty="0"/>
              <a:t>Effetto faro</a:t>
            </a:r>
            <a:r>
              <a:rPr lang="it-IT" dirty="0"/>
              <a:t>» per il lavoro autonomo</a:t>
            </a:r>
          </a:p>
        </p:txBody>
      </p:sp>
    </p:spTree>
    <p:extLst>
      <p:ext uri="{BB962C8B-B14F-4D97-AF65-F5344CB8AC3E}">
        <p14:creationId xmlns:p14="http://schemas.microsoft.com/office/powerpoint/2010/main" val="27909730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305780" y="220574"/>
            <a:ext cx="8532440" cy="719137"/>
          </a:xfrm>
        </p:spPr>
        <p:txBody>
          <a:bodyPr/>
          <a:lstStyle/>
          <a:p>
            <a:r>
              <a:rPr lang="it-IT" sz="2700" dirty="0"/>
              <a:t>4 – POLITICHE DEL LAVORO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457200" y="1012855"/>
            <a:ext cx="8435280" cy="5328592"/>
          </a:xfrm>
        </p:spPr>
        <p:txBody>
          <a:bodyPr/>
          <a:lstStyle/>
          <a:p>
            <a:pPr marL="0" indent="0">
              <a:buNone/>
            </a:pPr>
            <a:br>
              <a:rPr lang="it-IT" sz="1600" b="1" i="1" dirty="0">
                <a:sym typeface="Wingdings" panose="05000000000000000000" pitchFamily="2" charset="2"/>
              </a:rPr>
            </a:br>
            <a:r>
              <a:rPr lang="it-IT" sz="1600" b="1" dirty="0">
                <a:solidFill>
                  <a:schemeClr val="accent1"/>
                </a:solidFill>
              </a:rPr>
              <a:t>     </a:t>
            </a:r>
            <a:br>
              <a:rPr lang="it-IT" sz="1600" dirty="0"/>
            </a:br>
            <a:r>
              <a:rPr lang="it-IT" sz="1800" dirty="0"/>
              <a:t>Ulteriore liberalizzazione della </a:t>
            </a:r>
            <a:r>
              <a:rPr lang="it-IT" sz="1800" b="1" dirty="0"/>
              <a:t>contrattazione atipica </a:t>
            </a:r>
            <a:r>
              <a:rPr lang="it-IT" sz="1800" dirty="0"/>
              <a:t>(CPO)</a:t>
            </a:r>
            <a:br>
              <a:rPr lang="it-IT" sz="1800" dirty="0"/>
            </a:br>
            <a:br>
              <a:rPr lang="it-IT" sz="1800" dirty="0"/>
            </a:br>
            <a:r>
              <a:rPr lang="it-IT" sz="1800" dirty="0"/>
              <a:t>Invece di… </a:t>
            </a:r>
            <a:br>
              <a:rPr lang="it-IT" sz="1800" dirty="0"/>
            </a:br>
            <a:endParaRPr lang="it-IT" sz="1800" dirty="0"/>
          </a:p>
          <a:p>
            <a:pPr marL="0" indent="0">
              <a:buNone/>
            </a:pPr>
            <a:r>
              <a:rPr lang="it-IT" sz="1800" dirty="0"/>
              <a:t>- Rendere </a:t>
            </a:r>
            <a:r>
              <a:rPr lang="it-IT" sz="1800" b="1" dirty="0"/>
              <a:t>più costosa l’assunzione a termine</a:t>
            </a:r>
            <a:br>
              <a:rPr lang="it-IT" sz="1800" dirty="0"/>
            </a:br>
            <a:endParaRPr lang="it-IT" sz="1800" dirty="0"/>
          </a:p>
          <a:p>
            <a:pPr marL="0" indent="0">
              <a:buNone/>
            </a:pPr>
            <a:r>
              <a:rPr lang="it-IT" sz="1800" dirty="0"/>
              <a:t>- </a:t>
            </a:r>
            <a:r>
              <a:rPr lang="it-IT" sz="1800" b="1" dirty="0"/>
              <a:t>Contratto a tempo determinato</a:t>
            </a:r>
            <a:r>
              <a:rPr lang="it-IT" sz="1800" dirty="0"/>
              <a:t>: poche e stringenti causali. La via legale vs la via contrattuale. Dal Decreto Dignità alle intenzioni del Governo Meloni</a:t>
            </a:r>
            <a:br>
              <a:rPr lang="it-IT" sz="1800" dirty="0"/>
            </a:br>
            <a:endParaRPr lang="it-IT" sz="1800" dirty="0"/>
          </a:p>
          <a:p>
            <a:pPr marL="0" indent="0">
              <a:buNone/>
            </a:pPr>
            <a:r>
              <a:rPr lang="it-IT" sz="1800" dirty="0"/>
              <a:t>- domanda di </a:t>
            </a:r>
            <a:r>
              <a:rPr lang="it-IT" sz="1800" b="1" dirty="0"/>
              <a:t>lavoro discontinuo </a:t>
            </a:r>
            <a:r>
              <a:rPr lang="it-IT" sz="1800" dirty="0"/>
              <a:t>(lavoro intermittente, lavoro «accessorio»): vincoli stringenti, maggiore trasparenza, valutazione d’impatto   </a:t>
            </a:r>
          </a:p>
          <a:p>
            <a:pPr marL="0" indent="0">
              <a:buNone/>
            </a:pPr>
            <a:r>
              <a:rPr lang="it-IT" sz="1800" dirty="0"/>
              <a:t> </a:t>
            </a:r>
            <a:endParaRPr lang="it-IT" sz="1600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34BBA696-50D4-4483-BF4D-2AECDDBEAC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4248" y="1484784"/>
            <a:ext cx="420081" cy="40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5126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305780" y="220574"/>
            <a:ext cx="8532440" cy="719137"/>
          </a:xfrm>
        </p:spPr>
        <p:txBody>
          <a:bodyPr/>
          <a:lstStyle/>
          <a:p>
            <a:r>
              <a:rPr lang="it-IT" sz="2700" dirty="0"/>
              <a:t>4 – POLITICHE DEL LAVORO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457200" y="1012855"/>
            <a:ext cx="8435280" cy="5328592"/>
          </a:xfrm>
        </p:spPr>
        <p:txBody>
          <a:bodyPr/>
          <a:lstStyle/>
          <a:p>
            <a:pPr marL="0" indent="0">
              <a:buNone/>
            </a:pPr>
            <a:br>
              <a:rPr lang="it-IT" sz="1600" b="1" i="1" dirty="0">
                <a:sym typeface="Wingdings" panose="05000000000000000000" pitchFamily="2" charset="2"/>
              </a:rPr>
            </a:br>
            <a:r>
              <a:rPr lang="it-IT" sz="1600" b="1" dirty="0">
                <a:solidFill>
                  <a:schemeClr val="accent1"/>
                </a:solidFill>
              </a:rPr>
              <a:t>     </a:t>
            </a:r>
            <a:br>
              <a:rPr lang="it-IT" sz="1600" dirty="0"/>
            </a:br>
            <a:endParaRPr lang="it-IT" sz="1600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DA2F285C-DBB5-4B8B-9E48-E6904F5B61A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843"/>
          <a:stretch/>
        </p:blipFill>
        <p:spPr>
          <a:xfrm>
            <a:off x="899371" y="1073030"/>
            <a:ext cx="7032514" cy="2222940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04C5E7AC-A666-4269-80BB-952527E28A2A}"/>
              </a:ext>
            </a:extLst>
          </p:cNvPr>
          <p:cNvSpPr txBox="1"/>
          <p:nvPr/>
        </p:nvSpPr>
        <p:spPr>
          <a:xfrm>
            <a:off x="305780" y="3429001"/>
            <a:ext cx="821969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it-IT" b="1" dirty="0"/>
              <a:t>Politiche industriali </a:t>
            </a:r>
            <a:r>
              <a:rPr lang="it-IT" dirty="0"/>
              <a:t>orientate alla </a:t>
            </a:r>
            <a:r>
              <a:rPr lang="it-IT" i="1" dirty="0"/>
              <a:t>creazione di posti </a:t>
            </a:r>
            <a:r>
              <a:rPr lang="it-IT" dirty="0"/>
              <a:t>di </a:t>
            </a:r>
            <a:r>
              <a:rPr lang="it-IT" i="1" dirty="0"/>
              <a:t>lavoro di qualità </a:t>
            </a:r>
            <a:r>
              <a:rPr lang="it-IT" dirty="0"/>
              <a:t>e centralità del </a:t>
            </a:r>
            <a:r>
              <a:rPr lang="it-IT" b="1" dirty="0"/>
              <a:t>ruolo di indirizzo dello Stato </a:t>
            </a:r>
            <a:r>
              <a:rPr lang="it-IT" dirty="0"/>
              <a:t>(market-player; «missioni» per l’economia) &amp; </a:t>
            </a:r>
            <a:r>
              <a:rPr lang="it-IT" b="1" dirty="0"/>
              <a:t>politiche attive </a:t>
            </a:r>
            <a:r>
              <a:rPr lang="it-IT" dirty="0"/>
              <a:t>(miglioramento della </a:t>
            </a:r>
            <a:r>
              <a:rPr lang="it-IT" i="1" dirty="0"/>
              <a:t>qualità della domanda di lavoro</a:t>
            </a:r>
            <a:r>
              <a:rPr lang="it-IT" dirty="0"/>
              <a:t>)</a:t>
            </a:r>
            <a:br>
              <a:rPr lang="it-IT" dirty="0"/>
            </a:br>
            <a:r>
              <a:rPr lang="it-IT" dirty="0"/>
              <a:t> </a:t>
            </a:r>
          </a:p>
          <a:p>
            <a:pPr marL="342900" indent="-342900">
              <a:buAutoNum type="arabicPeriod"/>
            </a:pPr>
            <a:r>
              <a:rPr lang="it-IT" b="1" dirty="0"/>
              <a:t>Modello </a:t>
            </a:r>
            <a:r>
              <a:rPr lang="it-IT" b="1" dirty="0" err="1"/>
              <a:t>Fraunhofer</a:t>
            </a:r>
            <a:r>
              <a:rPr lang="it-IT" b="1" dirty="0"/>
              <a:t> </a:t>
            </a:r>
            <a:r>
              <a:rPr lang="it-IT" dirty="0"/>
              <a:t>(ricerca al servizio dell’innovazione d’impresa)</a:t>
            </a:r>
            <a:endParaRPr lang="it-IT" b="1" dirty="0"/>
          </a:p>
          <a:p>
            <a:pPr marL="342900" indent="-342900">
              <a:buAutoNum type="arabicPeriod"/>
            </a:pPr>
            <a:endParaRPr lang="it-IT" dirty="0"/>
          </a:p>
          <a:p>
            <a:pPr marL="342900" indent="-342900">
              <a:buAutoNum type="arabicPeriod"/>
            </a:pPr>
            <a:r>
              <a:rPr lang="it-IT" b="1" dirty="0"/>
              <a:t>Ricorso a più forti condizionalità</a:t>
            </a:r>
            <a:r>
              <a:rPr lang="it-IT" dirty="0"/>
              <a:t> nei progetti/bandi pubblici (innovazione, sostenibilità, tenuta dei livelli occupazionali, </a:t>
            </a:r>
            <a:r>
              <a:rPr lang="it-IT" i="1" dirty="0"/>
              <a:t>qualità del lavoro</a:t>
            </a:r>
            <a:r>
              <a:rPr lang="it-IT" dirty="0"/>
              <a:t>)</a:t>
            </a:r>
            <a:br>
              <a:rPr lang="it-IT" dirty="0"/>
            </a:br>
            <a:endParaRPr lang="it-IT" dirty="0"/>
          </a:p>
          <a:p>
            <a:r>
              <a:rPr lang="it-IT" dirty="0"/>
              <a:t>Assenza di una «visione d’insieme» nel PNRR/PNC; condizionalità occupazionali di dubbia efficacia </a:t>
            </a:r>
          </a:p>
          <a:p>
            <a:pPr marL="342900" indent="-342900">
              <a:buAutoNum type="arabicPeriod"/>
            </a:pPr>
            <a:endParaRPr lang="it-IT" dirty="0"/>
          </a:p>
          <a:p>
            <a:pPr marL="342900" indent="-342900">
              <a:buAutoNum type="arabicPeriod"/>
            </a:pPr>
            <a:endParaRPr lang="it-IT" dirty="0"/>
          </a:p>
          <a:p>
            <a:pPr marL="342900" indent="-342900">
              <a:buAutoNum type="arabicPeriod"/>
            </a:pPr>
            <a:endParaRPr lang="it-IT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6EFE0AEB-C3CA-4214-A172-7BA6908DC6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1844" y="4725144"/>
            <a:ext cx="420081" cy="401816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F4C79BC2-2D6F-4AD7-B71E-531FDC9275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1763" y="5644237"/>
            <a:ext cx="420081" cy="401816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89E9F337-F60D-47D6-B7AF-060DE9DA20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9792" y="3095062"/>
            <a:ext cx="420081" cy="401816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E75B7715-CE15-4C6F-B91F-6E0ACD0F7B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35696" y="4276678"/>
            <a:ext cx="491022" cy="448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1162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107504" y="147807"/>
            <a:ext cx="8784976" cy="719137"/>
          </a:xfrm>
        </p:spPr>
        <p:txBody>
          <a:bodyPr/>
          <a:lstStyle/>
          <a:p>
            <a:r>
              <a:rPr lang="it-IT" sz="2600" dirty="0"/>
              <a:t>L’AZIONE DI POLICY LOCALE. Miscellanea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457200" y="1012855"/>
            <a:ext cx="8435280" cy="5328592"/>
          </a:xfrm>
        </p:spPr>
        <p:txBody>
          <a:bodyPr/>
          <a:lstStyle/>
          <a:p>
            <a:pPr marL="0" indent="0">
              <a:buNone/>
            </a:pPr>
            <a:br>
              <a:rPr lang="it-IT" sz="1600" b="1" i="1" dirty="0">
                <a:sym typeface="Wingdings" panose="05000000000000000000" pitchFamily="2" charset="2"/>
              </a:rPr>
            </a:br>
            <a:r>
              <a:rPr lang="it-IT" sz="1600" b="1" dirty="0">
                <a:solidFill>
                  <a:schemeClr val="accent1"/>
                </a:solidFill>
              </a:rPr>
              <a:t>     </a:t>
            </a:r>
            <a:br>
              <a:rPr lang="it-IT" sz="1600" dirty="0"/>
            </a:br>
            <a:endParaRPr lang="it-IT" sz="1600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200720" y="800883"/>
            <a:ext cx="835292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Promozione dei modelli (e maggiori sinergie con attori) di </a:t>
            </a:r>
            <a:r>
              <a:rPr lang="it-IT" b="1" i="1" dirty="0"/>
              <a:t>welfare comunitario </a:t>
            </a:r>
            <a:br>
              <a:rPr lang="it-IT" i="1" dirty="0"/>
            </a:br>
            <a:br>
              <a:rPr lang="it-IT" i="1" dirty="0"/>
            </a:br>
            <a:r>
              <a:rPr lang="it-IT" dirty="0"/>
              <a:t>Contrasto all’</a:t>
            </a:r>
            <a:r>
              <a:rPr lang="it-IT" i="1" dirty="0"/>
              <a:t>esclusione formale</a:t>
            </a:r>
            <a:r>
              <a:rPr lang="it-IT" b="1" i="1" dirty="0"/>
              <a:t> </a:t>
            </a:r>
            <a:r>
              <a:rPr lang="it-IT" dirty="0"/>
              <a:t>e all’</a:t>
            </a:r>
            <a:r>
              <a:rPr lang="it-IT" b="1" i="1" dirty="0"/>
              <a:t>esclusione effettiva </a:t>
            </a:r>
            <a:r>
              <a:rPr lang="it-IT" dirty="0"/>
              <a:t>da istituti di welfare nazionale e locale</a:t>
            </a:r>
            <a:br>
              <a:rPr lang="it-IT" dirty="0"/>
            </a:br>
            <a:br>
              <a:rPr lang="it-IT" dirty="0"/>
            </a:br>
            <a:r>
              <a:rPr lang="it-IT" b="1" dirty="0"/>
              <a:t>Rafforzamento del capitale umano</a:t>
            </a:r>
            <a:r>
              <a:rPr lang="it-IT" dirty="0"/>
              <a:t>. Investimento nei Patti Educativi di Comunità. Azioni di contrasto al </a:t>
            </a:r>
            <a:r>
              <a:rPr lang="it-IT" b="1" dirty="0"/>
              <a:t>fenomeno</a:t>
            </a:r>
            <a:r>
              <a:rPr lang="it-IT" dirty="0"/>
              <a:t> </a:t>
            </a:r>
            <a:r>
              <a:rPr lang="it-IT" b="1" dirty="0"/>
              <a:t>NEET</a:t>
            </a:r>
          </a:p>
          <a:p>
            <a:endParaRPr lang="it-IT" dirty="0"/>
          </a:p>
          <a:p>
            <a:r>
              <a:rPr lang="it-IT" dirty="0"/>
              <a:t>Contrasto alla </a:t>
            </a:r>
            <a:r>
              <a:rPr lang="it-IT" b="1" dirty="0"/>
              <a:t>povertà lavorativa</a:t>
            </a:r>
            <a:r>
              <a:rPr lang="it-IT" dirty="0"/>
              <a:t>: </a:t>
            </a:r>
            <a:br>
              <a:rPr lang="it-IT" dirty="0"/>
            </a:br>
            <a:br>
              <a:rPr lang="it-IT" dirty="0"/>
            </a:br>
            <a:r>
              <a:rPr lang="it-IT" dirty="0"/>
              <a:t>- lavoro pubblico (opportunità di internalizzazione dei servizi) </a:t>
            </a:r>
            <a:br>
              <a:rPr lang="it-IT" dirty="0"/>
            </a:br>
            <a:r>
              <a:rPr lang="it-IT" dirty="0"/>
              <a:t>- monitoraggio delle traiettorie lavorative dei beneficiari di politiche attive e degli esiti occupazionali da incontro facilitato tra domanda e offerta di lavoro </a:t>
            </a:r>
          </a:p>
          <a:p>
            <a:r>
              <a:rPr lang="it-IT" dirty="0"/>
              <a:t>- la leva degli </a:t>
            </a:r>
            <a:r>
              <a:rPr lang="it-IT" b="1" dirty="0"/>
              <a:t>appalti</a:t>
            </a:r>
            <a:r>
              <a:rPr lang="it-IT" dirty="0"/>
              <a:t> (e </a:t>
            </a:r>
            <a:r>
              <a:rPr lang="it-IT" b="1" dirty="0"/>
              <a:t>investimenti</a:t>
            </a:r>
            <a:r>
              <a:rPr lang="it-IT" dirty="0"/>
              <a:t>) </a:t>
            </a:r>
            <a:r>
              <a:rPr lang="it-IT" b="1" dirty="0"/>
              <a:t>pubblici: </a:t>
            </a:r>
            <a:r>
              <a:rPr lang="it-IT" i="1" dirty="0"/>
              <a:t>upgrade </a:t>
            </a:r>
            <a:r>
              <a:rPr lang="it-IT" dirty="0"/>
              <a:t>per i </a:t>
            </a:r>
            <a:r>
              <a:rPr lang="it-IT" i="1" dirty="0"/>
              <a:t>«best in class», </a:t>
            </a:r>
            <a:r>
              <a:rPr lang="it-IT" b="1" dirty="0"/>
              <a:t>condizionalità</a:t>
            </a:r>
            <a:r>
              <a:rPr lang="it-IT" dirty="0"/>
              <a:t> legate a tenuta e sostenibilità occupazionale nelle </a:t>
            </a:r>
            <a:r>
              <a:rPr lang="it-IT" i="1" dirty="0"/>
              <a:t>joint venture pubblico-private, </a:t>
            </a:r>
            <a:r>
              <a:rPr lang="it-IT" dirty="0"/>
              <a:t>riferimenti (in prospettiva) a indicatori di rischio INPS (se introdotti a livello nazionale) </a:t>
            </a:r>
            <a:br>
              <a:rPr lang="it-IT" dirty="0"/>
            </a:br>
            <a:r>
              <a:rPr lang="it-IT" dirty="0"/>
              <a:t>- spazio per un </a:t>
            </a:r>
            <a:r>
              <a:rPr lang="it-IT" b="1" dirty="0"/>
              <a:t>modello «</a:t>
            </a:r>
            <a:r>
              <a:rPr lang="it-IT" b="1" dirty="0" err="1"/>
              <a:t>Fraunhofer</a:t>
            </a:r>
            <a:r>
              <a:rPr lang="it-IT" b="1" dirty="0"/>
              <a:t> locale»</a:t>
            </a:r>
            <a:br>
              <a:rPr lang="it-IT" dirty="0"/>
            </a:br>
            <a:r>
              <a:rPr lang="it-IT" dirty="0"/>
              <a:t>- </a:t>
            </a:r>
            <a:r>
              <a:rPr lang="it-IT" b="1" dirty="0"/>
              <a:t>certificazione</a:t>
            </a:r>
            <a:r>
              <a:rPr lang="it-IT" dirty="0"/>
              <a:t> da parte degli enti locali (albo, marchio etico) di imprese che assicurano standard qualificato dei diritti (e.g. il caso dei </a:t>
            </a:r>
            <a:r>
              <a:rPr lang="it-IT" i="1" dirty="0"/>
              <a:t>rider </a:t>
            </a:r>
            <a:r>
              <a:rPr lang="it-IT" dirty="0"/>
              <a:t>toscani) 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490488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140968"/>
          </a:xfrm>
          <a:prstGeom prst="rect">
            <a:avLst/>
          </a:prstGeom>
        </p:spPr>
      </p:pic>
      <p:sp>
        <p:nvSpPr>
          <p:cNvPr id="8" name="Rettangolo 7"/>
          <p:cNvSpPr/>
          <p:nvPr/>
        </p:nvSpPr>
        <p:spPr>
          <a:xfrm>
            <a:off x="4096775" y="3861048"/>
            <a:ext cx="123944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it-IT" sz="2000" b="1" dirty="0">
                <a:solidFill>
                  <a:schemeClr val="tx2"/>
                </a:solidFill>
              </a:rPr>
              <a:t>GRAZIE!</a:t>
            </a:r>
          </a:p>
        </p:txBody>
      </p:sp>
      <p:sp>
        <p:nvSpPr>
          <p:cNvPr id="9" name="Rettangolo 8"/>
          <p:cNvSpPr/>
          <p:nvPr/>
        </p:nvSpPr>
        <p:spPr>
          <a:xfrm>
            <a:off x="531214" y="4519573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it-IT" sz="2400" b="1" kern="0" dirty="0">
                <a:solidFill>
                  <a:srgbClr val="000000"/>
                </a:solidFill>
                <a:ea typeface="ＭＳ Ｐゴシック" charset="0"/>
                <a:cs typeface="Arial" panose="020B0604020202020204" pitchFamily="34" charset="0"/>
              </a:rPr>
              <a:t>Mikhail Maslennikov | Policy Advisor | @</a:t>
            </a:r>
            <a:r>
              <a:rPr lang="en-GB" altLang="it-IT" sz="2400" b="1" kern="0" dirty="0" err="1">
                <a:solidFill>
                  <a:srgbClr val="000000"/>
                </a:solidFill>
                <a:ea typeface="ＭＳ Ｐゴシック" charset="0"/>
                <a:cs typeface="Arial" panose="020B0604020202020204" pitchFamily="34" charset="0"/>
              </a:rPr>
              <a:t>maslomisha</a:t>
            </a:r>
            <a:endParaRPr lang="it-IT" dirty="0"/>
          </a:p>
        </p:txBody>
      </p:sp>
      <p:sp>
        <p:nvSpPr>
          <p:cNvPr id="10" name="Rettangolo 9"/>
          <p:cNvSpPr/>
          <p:nvPr/>
        </p:nvSpPr>
        <p:spPr>
          <a:xfrm>
            <a:off x="2107012" y="5331985"/>
            <a:ext cx="49853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it-IT" b="1" dirty="0"/>
              <a:t>www.oxfam.it  twitter: @</a:t>
            </a:r>
            <a:r>
              <a:rPr lang="en-GB" altLang="it-IT" b="1" dirty="0" err="1"/>
              <a:t>OxfamItalia</a:t>
            </a:r>
            <a:endParaRPr lang="it-IT" altLang="it-IT" b="1" dirty="0"/>
          </a:p>
        </p:txBody>
      </p:sp>
    </p:spTree>
    <p:extLst>
      <p:ext uri="{BB962C8B-B14F-4D97-AF65-F5344CB8AC3E}">
        <p14:creationId xmlns:p14="http://schemas.microsoft.com/office/powerpoint/2010/main" val="1457850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166688" y="333599"/>
            <a:ext cx="8507288" cy="719137"/>
          </a:xfrm>
        </p:spPr>
        <p:txBody>
          <a:bodyPr/>
          <a:lstStyle/>
          <a:p>
            <a:r>
              <a:rPr lang="it-IT" sz="2600" dirty="0"/>
              <a:t>SCENARI GLOBALI: RICCHEZZA E POVERTÀ ESTREMA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457200" y="1012855"/>
            <a:ext cx="8435280" cy="5328592"/>
          </a:xfrm>
        </p:spPr>
        <p:txBody>
          <a:bodyPr/>
          <a:lstStyle/>
          <a:p>
            <a:pPr marL="0" indent="0">
              <a:buNone/>
            </a:pPr>
            <a:br>
              <a:rPr lang="it-IT" sz="1600" b="1" i="1" dirty="0">
                <a:sym typeface="Wingdings" panose="05000000000000000000" pitchFamily="2" charset="2"/>
              </a:rPr>
            </a:br>
            <a:r>
              <a:rPr lang="it-IT" sz="1600" b="1" dirty="0">
                <a:solidFill>
                  <a:schemeClr val="accent1"/>
                </a:solidFill>
              </a:rPr>
              <a:t>     </a:t>
            </a:r>
            <a:br>
              <a:rPr lang="it-IT" sz="1600" dirty="0"/>
            </a:br>
            <a:endParaRPr lang="it-IT" sz="1600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CF311DEB-4DDD-411E-8720-5A9A80D38C97}"/>
              </a:ext>
            </a:extLst>
          </p:cNvPr>
          <p:cNvSpPr txBox="1"/>
          <p:nvPr/>
        </p:nvSpPr>
        <p:spPr>
          <a:xfrm>
            <a:off x="166688" y="1124744"/>
            <a:ext cx="8712968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dirty="0"/>
              <a:t>Decennio ruggente 2012-2021</a:t>
            </a:r>
            <a:br>
              <a:rPr lang="it-IT" i="1" dirty="0"/>
            </a:br>
            <a:br>
              <a:rPr lang="it-IT" dirty="0"/>
            </a:br>
            <a:r>
              <a:rPr lang="it-IT" dirty="0"/>
              <a:t>La ricchezza netta globale cresce. Oltre la metà dell’</a:t>
            </a:r>
            <a:r>
              <a:rPr lang="it-IT" b="1" dirty="0"/>
              <a:t>incremento</a:t>
            </a:r>
            <a:r>
              <a:rPr lang="it-IT" dirty="0"/>
              <a:t> della ricchezza netta globale è andata all’1% più ricco  </a:t>
            </a:r>
            <a:br>
              <a:rPr lang="it-IT" dirty="0"/>
            </a:br>
            <a:br>
              <a:rPr lang="it-IT" dirty="0"/>
            </a:br>
            <a:r>
              <a:rPr lang="it-IT" dirty="0"/>
              <a:t>Raddoppio del numero dei miliardari e delle loro poste patrimoniali </a:t>
            </a:r>
            <a:br>
              <a:rPr lang="it-IT" dirty="0"/>
            </a:br>
            <a:br>
              <a:rPr lang="it-IT" dirty="0"/>
            </a:br>
            <a:r>
              <a:rPr lang="it-IT" b="1" i="1" dirty="0"/>
              <a:t>Biennio pandemico (marzo 2020-novembre 2021) </a:t>
            </a:r>
            <a:br>
              <a:rPr lang="it-IT" dirty="0"/>
            </a:br>
            <a:br>
              <a:rPr lang="it-IT" dirty="0"/>
            </a:br>
            <a:r>
              <a:rPr lang="it-IT" dirty="0"/>
              <a:t>La ricchezza netta globale cresce. </a:t>
            </a:r>
            <a:r>
              <a:rPr lang="it-IT" b="1" dirty="0"/>
              <a:t>Quasi 2/3 dell’incremento della ricchezza netta globale in questo periodo è andata all’1% più ricco</a:t>
            </a:r>
            <a:r>
              <a:rPr lang="it-IT" dirty="0"/>
              <a:t>. Al 90% è andato appena il 10% dell’incremento. Al 99% è fluito il 37%.</a:t>
            </a:r>
            <a:br>
              <a:rPr lang="it-IT" dirty="0"/>
            </a:br>
            <a:br>
              <a:rPr lang="it-IT" dirty="0"/>
            </a:br>
            <a:r>
              <a:rPr lang="it-IT" dirty="0"/>
              <a:t>Nel 2021 il tasso di incremento annuo della ricchezza ha superato di gran lunga il tasso medio annuale registrato dall’inizio del nuovo millennio  </a:t>
            </a:r>
            <a:br>
              <a:rPr lang="it-IT" dirty="0"/>
            </a:br>
            <a:br>
              <a:rPr lang="it-IT" dirty="0"/>
            </a:br>
            <a:r>
              <a:rPr lang="it-IT" sz="1400" i="1" dirty="0"/>
              <a:t>L’incremento esorbitante della ricchezza è riconducibile alla crescita forsennata dei mercati azionari (ma anche del mercato immobiliare) che ha avuto come trigger gli interventi tempestivi dei governi a supporto dell’economia e delle famiglie (soprattutto nelle economie avanzate) e la promessa di mantenimento (a lungo termine) di tassi di interesse bassi da parte delle istituzioni monetarie </a:t>
            </a:r>
            <a:br>
              <a:rPr lang="it-IT" dirty="0"/>
            </a:br>
            <a:br>
              <a:rPr lang="it-IT" i="1" dirty="0"/>
            </a:b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74365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121760" y="303746"/>
            <a:ext cx="8507288" cy="719137"/>
          </a:xfrm>
        </p:spPr>
        <p:txBody>
          <a:bodyPr/>
          <a:lstStyle/>
          <a:p>
            <a:r>
              <a:rPr lang="it-IT" sz="2600" dirty="0"/>
              <a:t>SCENARI GLOBALI: RICCHEZZA E POVERTÀ ESTREMA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457200" y="1012855"/>
            <a:ext cx="8435280" cy="5328592"/>
          </a:xfrm>
        </p:spPr>
        <p:txBody>
          <a:bodyPr/>
          <a:lstStyle/>
          <a:p>
            <a:pPr marL="0" indent="0">
              <a:buNone/>
            </a:pPr>
            <a:br>
              <a:rPr lang="it-IT" sz="1600" b="1" i="1" dirty="0">
                <a:sym typeface="Wingdings" panose="05000000000000000000" pitchFamily="2" charset="2"/>
              </a:rPr>
            </a:br>
            <a:r>
              <a:rPr lang="it-IT" sz="1600" b="1" dirty="0">
                <a:solidFill>
                  <a:schemeClr val="accent1"/>
                </a:solidFill>
              </a:rPr>
              <a:t>     </a:t>
            </a:r>
            <a:br>
              <a:rPr lang="it-IT" sz="1600" dirty="0"/>
            </a:br>
            <a:endParaRPr lang="it-IT" sz="1600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CF311DEB-4DDD-411E-8720-5A9A80D38C97}"/>
              </a:ext>
            </a:extLst>
          </p:cNvPr>
          <p:cNvSpPr txBox="1"/>
          <p:nvPr/>
        </p:nvSpPr>
        <p:spPr>
          <a:xfrm>
            <a:off x="166688" y="1124744"/>
            <a:ext cx="871296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dirty="0"/>
              <a:t>Il 2022 – “anno nero per i mercati finanziari”</a:t>
            </a:r>
            <a:br>
              <a:rPr lang="it-IT" i="1" dirty="0"/>
            </a:br>
            <a:br>
              <a:rPr lang="it-IT" dirty="0"/>
            </a:br>
            <a:r>
              <a:rPr lang="it-IT" dirty="0"/>
              <a:t>E’ prevista una crescita (pluriennale) del </a:t>
            </a:r>
            <a:r>
              <a:rPr lang="it-IT" i="1" dirty="0"/>
              <a:t>wealth stock</a:t>
            </a:r>
            <a:r>
              <a:rPr lang="it-IT" dirty="0"/>
              <a:t> e verosimilmente un ritorno ai livelli di </a:t>
            </a:r>
            <a:r>
              <a:rPr lang="it-IT" dirty="0" err="1"/>
              <a:t>pre</a:t>
            </a:r>
            <a:r>
              <a:rPr lang="it-IT" dirty="0"/>
              <a:t>-pandemici della disuguaglianza globale di ricchezza </a:t>
            </a:r>
            <a:r>
              <a:rPr lang="it-IT" i="1" dirty="0"/>
              <a:t>(Credit </a:t>
            </a:r>
            <a:r>
              <a:rPr lang="it-IT" i="1" dirty="0" err="1"/>
              <a:t>Suisse</a:t>
            </a:r>
            <a:r>
              <a:rPr lang="it-IT" i="1" dirty="0"/>
              <a:t>)</a:t>
            </a:r>
            <a:br>
              <a:rPr lang="it-IT" dirty="0"/>
            </a:br>
            <a:br>
              <a:rPr lang="it-IT" dirty="0"/>
            </a:br>
            <a:r>
              <a:rPr lang="it-IT" dirty="0"/>
              <a:t>Tuttavia… </a:t>
            </a:r>
            <a:br>
              <a:rPr lang="it-IT" dirty="0"/>
            </a:br>
            <a:endParaRPr lang="it-IT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it-IT" dirty="0"/>
              <a:t>il bilancio della </a:t>
            </a:r>
            <a:r>
              <a:rPr lang="it-IT" i="1" dirty="0" err="1"/>
              <a:t>policrisi</a:t>
            </a:r>
            <a:r>
              <a:rPr lang="it-IT" dirty="0"/>
              <a:t> per i miliardari Forbes è ancora “in attivo”: </a:t>
            </a:r>
            <a:r>
              <a:rPr lang="it-IT" b="1" dirty="0"/>
              <a:t>tra marzo 2020 e novembre 2022</a:t>
            </a:r>
            <a:r>
              <a:rPr lang="it-IT" dirty="0"/>
              <a:t> le loro fortune sono aumentate (in termini reali) al ritmo di </a:t>
            </a:r>
            <a:r>
              <a:rPr lang="it-IT" b="1" dirty="0"/>
              <a:t>2,7 miliardi di USD al giorno </a:t>
            </a:r>
          </a:p>
          <a:p>
            <a:pPr lvl="0"/>
            <a:endParaRPr lang="it-IT" b="1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it-IT" dirty="0"/>
              <a:t>Alcuni settori (e.g. energetico e agro-alimentare) stanno beneficiando della crisi del carovita e realizzando (extra)profitti esorbitanti (</a:t>
            </a:r>
            <a:r>
              <a:rPr lang="it-IT" b="1" dirty="0"/>
              <a:t>306 miliardi di dollari di profitti in eccesso nel 2022 per 95 colossi energetici e del cibo</a:t>
            </a:r>
            <a:r>
              <a:rPr lang="it-IT" dirty="0"/>
              <a:t>):</a:t>
            </a:r>
            <a:br>
              <a:rPr lang="it-IT" dirty="0"/>
            </a:br>
            <a:endParaRPr lang="it-IT" dirty="0"/>
          </a:p>
          <a:p>
            <a:pPr lvl="0"/>
            <a:r>
              <a:rPr lang="it-IT" dirty="0"/>
              <a:t>    </a:t>
            </a:r>
            <a:r>
              <a:rPr lang="it-IT" sz="1600" i="1" dirty="0"/>
              <a:t>- i profitti di tali imprese sono aumentati del 256% nel 2022 rispetto alla media     </a:t>
            </a:r>
          </a:p>
          <a:p>
            <a:pPr lvl="0"/>
            <a:r>
              <a:rPr lang="it-IT" sz="1600" i="1" dirty="0"/>
              <a:t>      2018-2021; </a:t>
            </a:r>
          </a:p>
          <a:p>
            <a:pPr lvl="0"/>
            <a:r>
              <a:rPr lang="it-IT" sz="1600" i="1" dirty="0"/>
              <a:t>    - l'84% degli extraprofitti realizzati nel 2022 sono andati agli azionisti, per una        </a:t>
            </a:r>
          </a:p>
          <a:p>
            <a:pPr lvl="0"/>
            <a:r>
              <a:rPr lang="it-IT" sz="1600" i="1" dirty="0"/>
              <a:t>      cifra pari a 257 miliardi di dollari;</a:t>
            </a:r>
          </a:p>
          <a:p>
            <a:pPr lvl="0"/>
            <a:r>
              <a:rPr lang="it-IT" sz="1600" i="1" dirty="0"/>
              <a:t>    - il 76% delle imprese ha aumentato i propri margini di profitto.</a:t>
            </a:r>
          </a:p>
        </p:txBody>
      </p:sp>
    </p:spTree>
    <p:extLst>
      <p:ext uri="{BB962C8B-B14F-4D97-AF65-F5344CB8AC3E}">
        <p14:creationId xmlns:p14="http://schemas.microsoft.com/office/powerpoint/2010/main" val="3760532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9912" y="299678"/>
            <a:ext cx="8507288" cy="719137"/>
          </a:xfrm>
        </p:spPr>
        <p:txBody>
          <a:bodyPr/>
          <a:lstStyle/>
          <a:p>
            <a:r>
              <a:rPr lang="it-IT" sz="2600" dirty="0"/>
              <a:t>SCENARI GLOBALI: RICCHEZZA E POVERTÀ ESTREMA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94307" y="1018815"/>
            <a:ext cx="8435280" cy="5328592"/>
          </a:xfrm>
        </p:spPr>
        <p:txBody>
          <a:bodyPr/>
          <a:lstStyle/>
          <a:p>
            <a:pPr marL="0" indent="0">
              <a:buNone/>
            </a:pPr>
            <a:br>
              <a:rPr lang="it-IT" sz="1600" b="1" i="1" dirty="0">
                <a:sym typeface="Wingdings" panose="05000000000000000000" pitchFamily="2" charset="2"/>
              </a:rPr>
            </a:br>
            <a:r>
              <a:rPr lang="it-IT" sz="1800" b="1" dirty="0">
                <a:latin typeface="+mj-lt"/>
              </a:rPr>
              <a:t>2020</a:t>
            </a:r>
            <a:r>
              <a:rPr lang="it-IT" sz="1800" dirty="0">
                <a:latin typeface="+mj-lt"/>
              </a:rPr>
              <a:t>: </a:t>
            </a:r>
            <a:r>
              <a:rPr lang="it-IT" sz="1800" b="1" dirty="0">
                <a:latin typeface="+mj-lt"/>
              </a:rPr>
              <a:t>oltre 70 milioni di persone sono cadute in povertà estrema </a:t>
            </a:r>
            <a:r>
              <a:rPr lang="it-IT" sz="1800" dirty="0">
                <a:latin typeface="+mj-lt"/>
              </a:rPr>
              <a:t>(la soglia è oggi a 2.15 USD di reddito/capacità di consumo al giorno). L’incidenza della p.e. è aumentata dell’11% (passando da 8,3% a 9,2%). Nelle regioni (come l’Africa sub-sahariana e il Sud-est asiatico) dove la povertà estrema era proiettata in aumento, l’incidenza è cresciuta più delle previsioni. </a:t>
            </a:r>
            <a:br>
              <a:rPr lang="it-IT" sz="1800" dirty="0">
                <a:latin typeface="+mj-lt"/>
              </a:rPr>
            </a:br>
            <a:br>
              <a:rPr lang="it-IT" sz="1800" dirty="0">
                <a:latin typeface="+mj-lt"/>
              </a:rPr>
            </a:br>
            <a:r>
              <a:rPr lang="it-IT" sz="1800" dirty="0">
                <a:latin typeface="+mj-lt"/>
              </a:rPr>
              <a:t>Si è registrato complessivamente </a:t>
            </a:r>
            <a:r>
              <a:rPr lang="it-IT" sz="1800" b="1" dirty="0">
                <a:latin typeface="+mj-lt"/>
              </a:rPr>
              <a:t>il primo incremento della povertà estrema dal 1998 e il più grande dal 1990</a:t>
            </a:r>
            <a:r>
              <a:rPr lang="it-IT" sz="1800" dirty="0">
                <a:latin typeface="+mj-lt"/>
              </a:rPr>
              <a:t>. </a:t>
            </a:r>
            <a:br>
              <a:rPr lang="it-IT" sz="1800" dirty="0">
                <a:latin typeface="+mj-lt"/>
              </a:rPr>
            </a:br>
            <a:br>
              <a:rPr lang="it-IT" sz="1800" dirty="0">
                <a:latin typeface="+mj-lt"/>
              </a:rPr>
            </a:br>
            <a:r>
              <a:rPr lang="it-IT" sz="1800" b="1" dirty="0">
                <a:latin typeface="+mj-lt"/>
              </a:rPr>
              <a:t>2021</a:t>
            </a:r>
            <a:r>
              <a:rPr lang="it-IT" sz="1800" dirty="0">
                <a:latin typeface="+mj-lt"/>
              </a:rPr>
              <a:t>: la tendenza si è invertita, con una riduzione della p.e. avvenuta tuttavia a un ritmo più ridotto. Oggi, la </a:t>
            </a:r>
            <a:r>
              <a:rPr lang="it-IT" sz="1800" i="1" dirty="0" err="1">
                <a:latin typeface="+mj-lt"/>
              </a:rPr>
              <a:t>policrisi</a:t>
            </a:r>
            <a:r>
              <a:rPr lang="it-IT" sz="1800" dirty="0">
                <a:latin typeface="+mj-lt"/>
              </a:rPr>
              <a:t> (pandemia, crisi energetica e shock inflattivo, il conflitto russo-ucraino e la crisi climatica) potrebbe comportare, conservativamente, </a:t>
            </a:r>
            <a:r>
              <a:rPr lang="it-IT" sz="1800" b="1" dirty="0">
                <a:latin typeface="+mj-lt"/>
              </a:rPr>
              <a:t>un aumento della p.e. nel 2022 nel range di 75-95 milioni di persone</a:t>
            </a:r>
            <a:r>
              <a:rPr lang="it-IT" sz="1800" dirty="0">
                <a:latin typeface="+mj-lt"/>
              </a:rPr>
              <a:t> in più rispetto alle proiezioni </a:t>
            </a:r>
            <a:r>
              <a:rPr lang="it-IT" sz="1800" dirty="0" err="1">
                <a:latin typeface="+mj-lt"/>
              </a:rPr>
              <a:t>pre</a:t>
            </a:r>
            <a:r>
              <a:rPr lang="it-IT" sz="1800" dirty="0">
                <a:latin typeface="+mj-lt"/>
              </a:rPr>
              <a:t>-pandemiche.</a:t>
            </a:r>
            <a:br>
              <a:rPr lang="it-IT" sz="1800" dirty="0">
                <a:latin typeface="+mj-lt"/>
              </a:rPr>
            </a:br>
            <a:br>
              <a:rPr lang="it-IT" sz="1800" dirty="0">
                <a:latin typeface="+mj-lt"/>
              </a:rPr>
            </a:br>
            <a:r>
              <a:rPr lang="it-IT" sz="1800" dirty="0">
                <a:latin typeface="+mj-lt"/>
              </a:rPr>
              <a:t>Il raggiungimento dell’</a:t>
            </a:r>
            <a:r>
              <a:rPr lang="it-IT" sz="1800" b="1" dirty="0">
                <a:latin typeface="+mj-lt"/>
              </a:rPr>
              <a:t>SDG1</a:t>
            </a:r>
            <a:r>
              <a:rPr lang="it-IT" sz="1800" dirty="0">
                <a:latin typeface="+mj-lt"/>
              </a:rPr>
              <a:t> entro il 2030 appare un miraggio</a:t>
            </a:r>
            <a:br>
              <a:rPr lang="it-IT" sz="1800" dirty="0">
                <a:latin typeface="+mj-lt"/>
              </a:rPr>
            </a:br>
            <a:r>
              <a:rPr lang="it-IT" sz="1800" dirty="0">
                <a:latin typeface="+mj-lt"/>
              </a:rPr>
              <a:t>Il «</a:t>
            </a:r>
            <a:r>
              <a:rPr lang="it-IT" sz="1800" b="1" dirty="0">
                <a:latin typeface="+mj-lt"/>
              </a:rPr>
              <a:t>nodo delle risorse</a:t>
            </a:r>
            <a:r>
              <a:rPr lang="it-IT" sz="1800" dirty="0">
                <a:latin typeface="+mj-lt"/>
              </a:rPr>
              <a:t>» e del </a:t>
            </a:r>
            <a:r>
              <a:rPr lang="it-IT" sz="1800" b="1" dirty="0">
                <a:latin typeface="+mj-lt"/>
              </a:rPr>
              <a:t>debito</a:t>
            </a:r>
            <a:r>
              <a:rPr lang="it-IT" sz="1800" dirty="0">
                <a:latin typeface="+mj-lt"/>
              </a:rPr>
              <a:t> nei contesti più vulnerabili</a:t>
            </a:r>
            <a:br>
              <a:rPr lang="it-IT" sz="1800" dirty="0">
                <a:latin typeface="+mj-lt"/>
              </a:rPr>
            </a:br>
            <a:r>
              <a:rPr lang="it-IT" sz="1800" dirty="0">
                <a:latin typeface="+mj-lt"/>
              </a:rPr>
              <a:t>Prospettive di </a:t>
            </a:r>
            <a:r>
              <a:rPr lang="it-IT" sz="1800" b="1" dirty="0">
                <a:latin typeface="+mj-lt"/>
              </a:rPr>
              <a:t>austerità </a:t>
            </a:r>
            <a:r>
              <a:rPr lang="it-IT" sz="1800" dirty="0">
                <a:latin typeface="+mj-lt"/>
              </a:rPr>
              <a:t>per il quinquennio 2023-2027</a:t>
            </a:r>
            <a:r>
              <a:rPr lang="it-IT" sz="1800" b="1" dirty="0">
                <a:latin typeface="+mj-lt"/>
              </a:rPr>
              <a:t> </a:t>
            </a:r>
            <a:br>
              <a:rPr lang="it-IT" sz="1800" dirty="0">
                <a:latin typeface="+mj-lt"/>
              </a:rPr>
            </a:br>
            <a:r>
              <a:rPr lang="it-IT" sz="1800" dirty="0">
                <a:latin typeface="+mj-lt"/>
              </a:rPr>
              <a:t>  </a:t>
            </a:r>
            <a:br>
              <a:rPr lang="it-IT" sz="1800" dirty="0">
                <a:latin typeface="+mj-lt"/>
              </a:rPr>
            </a:br>
            <a:endParaRPr lang="it-IT" sz="1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55193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-241360" y="18297"/>
            <a:ext cx="8771454" cy="620688"/>
          </a:xfrm>
        </p:spPr>
        <p:txBody>
          <a:bodyPr/>
          <a:lstStyle/>
          <a:p>
            <a:pPr algn="ctr"/>
            <a:r>
              <a:rPr lang="it-IT" sz="2600" dirty="0"/>
              <a:t>ITALIA: RICCHEZZA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457200" y="1012855"/>
            <a:ext cx="8435280" cy="5328592"/>
          </a:xfrm>
        </p:spPr>
        <p:txBody>
          <a:bodyPr/>
          <a:lstStyle/>
          <a:p>
            <a:pPr marL="0" indent="0">
              <a:buNone/>
            </a:pPr>
            <a:br>
              <a:rPr lang="it-IT" sz="1600" b="1" i="1" dirty="0">
                <a:sym typeface="Wingdings" panose="05000000000000000000" pitchFamily="2" charset="2"/>
              </a:rPr>
            </a:br>
            <a:r>
              <a:rPr lang="it-IT" sz="1600" b="1" dirty="0">
                <a:solidFill>
                  <a:schemeClr val="accent1"/>
                </a:solidFill>
              </a:rPr>
              <a:t>     </a:t>
            </a:r>
            <a:br>
              <a:rPr lang="it-IT" sz="1600" dirty="0"/>
            </a:br>
            <a:endParaRPr lang="it-IT" sz="1600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84A344A4-1B60-4FED-993E-9A1FB33ADB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163" t="15001" r="28738" b="22000"/>
          <a:stretch/>
        </p:blipFill>
        <p:spPr>
          <a:xfrm>
            <a:off x="1475656" y="940867"/>
            <a:ext cx="6192688" cy="4976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966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-241360" y="18297"/>
            <a:ext cx="8771454" cy="620688"/>
          </a:xfrm>
        </p:spPr>
        <p:txBody>
          <a:bodyPr/>
          <a:lstStyle/>
          <a:p>
            <a:pPr algn="ctr"/>
            <a:r>
              <a:rPr lang="it-IT" sz="2600" dirty="0"/>
              <a:t>ITALIA: RICCHEZZA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457200" y="1012855"/>
            <a:ext cx="8435280" cy="5328592"/>
          </a:xfrm>
        </p:spPr>
        <p:txBody>
          <a:bodyPr/>
          <a:lstStyle/>
          <a:p>
            <a:pPr marL="0" indent="0">
              <a:buNone/>
            </a:pPr>
            <a:br>
              <a:rPr lang="it-IT" sz="1600" b="1" i="1" dirty="0">
                <a:sym typeface="Wingdings" panose="05000000000000000000" pitchFamily="2" charset="2"/>
              </a:rPr>
            </a:br>
            <a:r>
              <a:rPr lang="it-IT" sz="1600" b="1" dirty="0">
                <a:solidFill>
                  <a:schemeClr val="accent1"/>
                </a:solidFill>
              </a:rPr>
              <a:t>     </a:t>
            </a:r>
            <a:br>
              <a:rPr lang="it-IT" sz="1600" dirty="0"/>
            </a:br>
            <a:endParaRPr lang="it-IT" sz="1600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39700B7-8152-4CE8-8D75-8CDDFAAE529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950" t="20600" r="31888" b="22001"/>
          <a:stretch/>
        </p:blipFill>
        <p:spPr>
          <a:xfrm>
            <a:off x="683568" y="611705"/>
            <a:ext cx="7550496" cy="6070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0239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98688" y="281986"/>
            <a:ext cx="8507288" cy="719137"/>
          </a:xfrm>
        </p:spPr>
        <p:txBody>
          <a:bodyPr/>
          <a:lstStyle/>
          <a:p>
            <a:r>
              <a:rPr lang="it-IT" sz="2600" dirty="0"/>
              <a:t>RICCHEZZA ITALIANA: «INVERSIONE DI FORTUNE»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457200" y="1012855"/>
            <a:ext cx="8435280" cy="5328592"/>
          </a:xfrm>
        </p:spPr>
        <p:txBody>
          <a:bodyPr/>
          <a:lstStyle/>
          <a:p>
            <a:pPr marL="0" indent="0">
              <a:buNone/>
            </a:pPr>
            <a:br>
              <a:rPr lang="it-IT" sz="1600" b="1" i="1" dirty="0">
                <a:sym typeface="Wingdings" panose="05000000000000000000" pitchFamily="2" charset="2"/>
              </a:rPr>
            </a:br>
            <a:r>
              <a:rPr lang="it-IT" sz="1600" b="1" dirty="0">
                <a:solidFill>
                  <a:schemeClr val="accent1"/>
                </a:solidFill>
              </a:rPr>
              <a:t>     </a:t>
            </a:r>
            <a:br>
              <a:rPr lang="it-IT" sz="1600" dirty="0"/>
            </a:br>
            <a:endParaRPr lang="it-IT" sz="1600" dirty="0"/>
          </a:p>
        </p:txBody>
      </p:sp>
      <p:sp>
        <p:nvSpPr>
          <p:cNvPr id="2" name="CasellaDiTesto 1"/>
          <p:cNvSpPr txBox="1"/>
          <p:nvPr/>
        </p:nvSpPr>
        <p:spPr>
          <a:xfrm>
            <a:off x="2888664" y="4941168"/>
            <a:ext cx="3727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/>
              <a:t>Fonte: Acciari, </a:t>
            </a:r>
            <a:r>
              <a:rPr lang="it-IT" sz="1400" i="1" dirty="0" err="1"/>
              <a:t>Alvaredo</a:t>
            </a:r>
            <a:r>
              <a:rPr lang="it-IT" sz="1400" i="1" dirty="0"/>
              <a:t>, Morelli (2021) 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437" y="1137797"/>
            <a:ext cx="8035790" cy="3497932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734437" y="5445224"/>
            <a:ext cx="80357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Top-0,01% </a:t>
            </a:r>
            <a:r>
              <a:rPr lang="it-IT" dirty="0"/>
              <a:t>(~5 mila adulti): dal </a:t>
            </a:r>
            <a:r>
              <a:rPr lang="it-IT" b="1" dirty="0"/>
              <a:t>1,8% </a:t>
            </a:r>
            <a:r>
              <a:rPr lang="it-IT" dirty="0"/>
              <a:t>del 1995 al </a:t>
            </a:r>
            <a:r>
              <a:rPr lang="it-IT" b="1" dirty="0"/>
              <a:t>5% </a:t>
            </a:r>
            <a:r>
              <a:rPr lang="it-IT" dirty="0"/>
              <a:t>nel 2016. </a:t>
            </a:r>
            <a:br>
              <a:rPr lang="it-IT" dirty="0"/>
            </a:br>
            <a:r>
              <a:rPr lang="it-IT" b="1" dirty="0"/>
              <a:t>Top-0,1% </a:t>
            </a:r>
            <a:r>
              <a:rPr lang="it-IT" dirty="0"/>
              <a:t>(~50 mila adulti): dal </a:t>
            </a:r>
            <a:r>
              <a:rPr lang="it-IT" b="1" dirty="0"/>
              <a:t>5,5% </a:t>
            </a:r>
            <a:r>
              <a:rPr lang="it-IT" dirty="0"/>
              <a:t>nel 1995 al </a:t>
            </a:r>
            <a:r>
              <a:rPr lang="it-IT" b="1" dirty="0"/>
              <a:t>9,3% </a:t>
            </a:r>
            <a:r>
              <a:rPr lang="it-IT" dirty="0"/>
              <a:t>nel 2016.</a:t>
            </a:r>
          </a:p>
          <a:p>
            <a:r>
              <a:rPr lang="it-IT" b="1" dirty="0"/>
              <a:t>Bottom-50% </a:t>
            </a:r>
            <a:r>
              <a:rPr lang="it-IT" dirty="0"/>
              <a:t>(~25 milioni di adulti): dal </a:t>
            </a:r>
            <a:r>
              <a:rPr lang="it-IT" b="1" dirty="0"/>
              <a:t>11,7% </a:t>
            </a:r>
            <a:r>
              <a:rPr lang="it-IT" dirty="0"/>
              <a:t>nel 1995 al </a:t>
            </a:r>
            <a:r>
              <a:rPr lang="it-IT" b="1" dirty="0"/>
              <a:t>3,5% </a:t>
            </a:r>
            <a:r>
              <a:rPr lang="it-IT" dirty="0"/>
              <a:t>nel 2016.</a:t>
            </a:r>
          </a:p>
          <a:p>
            <a:r>
              <a:rPr lang="it-I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899870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32008" y="281986"/>
            <a:ext cx="8973968" cy="719137"/>
          </a:xfrm>
        </p:spPr>
        <p:txBody>
          <a:bodyPr/>
          <a:lstStyle/>
          <a:p>
            <a:r>
              <a:rPr lang="it-IT" sz="2600" dirty="0"/>
              <a:t>CAUSE DELLA CONCENTRAZIONE DELLA RICCHEZZA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457200" y="1012855"/>
            <a:ext cx="8435280" cy="5328592"/>
          </a:xfrm>
        </p:spPr>
        <p:txBody>
          <a:bodyPr/>
          <a:lstStyle/>
          <a:p>
            <a:pPr marL="0" indent="0">
              <a:buNone/>
            </a:pPr>
            <a:br>
              <a:rPr lang="it-IT" sz="1600" b="1" i="1" dirty="0">
                <a:sym typeface="Wingdings" panose="05000000000000000000" pitchFamily="2" charset="2"/>
              </a:rPr>
            </a:br>
            <a:r>
              <a:rPr lang="it-IT" sz="1600" b="1" dirty="0">
                <a:solidFill>
                  <a:schemeClr val="accent1"/>
                </a:solidFill>
              </a:rPr>
              <a:t>     </a:t>
            </a:r>
            <a:br>
              <a:rPr lang="it-IT" sz="1600" dirty="0"/>
            </a:br>
            <a:endParaRPr lang="it-IT" sz="1600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0" y="1196752"/>
            <a:ext cx="4562578" cy="3222277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200697" y="4844943"/>
            <a:ext cx="41764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/>
              <a:t>Fonte: Morelli, LaVoce.info (2020</a:t>
            </a:r>
            <a:r>
              <a:rPr lang="it-IT" sz="1600" i="1" dirty="0"/>
              <a:t>)</a:t>
            </a:r>
          </a:p>
        </p:txBody>
      </p:sp>
      <p:pic>
        <p:nvPicPr>
          <p:cNvPr id="10" name="Immagine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889" y="1196752"/>
            <a:ext cx="4025591" cy="346420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asellaDiTesto 10"/>
          <p:cNvSpPr txBox="1"/>
          <p:nvPr/>
        </p:nvSpPr>
        <p:spPr>
          <a:xfrm>
            <a:off x="4975408" y="4875720"/>
            <a:ext cx="4032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/>
              <a:t>Fonte: OCSE (2021)</a:t>
            </a:r>
          </a:p>
        </p:txBody>
      </p:sp>
    </p:spTree>
    <p:extLst>
      <p:ext uri="{BB962C8B-B14F-4D97-AF65-F5344CB8AC3E}">
        <p14:creationId xmlns:p14="http://schemas.microsoft.com/office/powerpoint/2010/main" val="203089480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Oxfam Global Identity">
      <a:dk1>
        <a:srgbClr val="000000"/>
      </a:dk1>
      <a:lt1>
        <a:srgbClr val="FFFFFF"/>
      </a:lt1>
      <a:dk2>
        <a:srgbClr val="61A534"/>
      </a:dk2>
      <a:lt2>
        <a:srgbClr val="0C884A"/>
      </a:lt2>
      <a:accent1>
        <a:srgbClr val="F16422"/>
      </a:accent1>
      <a:accent2>
        <a:srgbClr val="E70052"/>
      </a:accent2>
      <a:accent3>
        <a:srgbClr val="53297D"/>
      </a:accent3>
      <a:accent4>
        <a:srgbClr val="630235"/>
      </a:accent4>
      <a:accent5>
        <a:srgbClr val="5AC6E9"/>
      </a:accent5>
      <a:accent6>
        <a:srgbClr val="E43989"/>
      </a:accent6>
      <a:hlink>
        <a:srgbClr val="44841A"/>
      </a:hlink>
      <a:folHlink>
        <a:srgbClr val="F1642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61A534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FFFFFF"/>
        </a:lt1>
        <a:dk2>
          <a:srgbClr val="61A534"/>
        </a:dk2>
        <a:lt2>
          <a:srgbClr val="009A4C"/>
        </a:lt2>
        <a:accent1>
          <a:srgbClr val="53297D"/>
        </a:accent1>
        <a:accent2>
          <a:srgbClr val="E43989"/>
        </a:accent2>
        <a:accent3>
          <a:srgbClr val="FFFFFF"/>
        </a:accent3>
        <a:accent4>
          <a:srgbClr val="000000"/>
        </a:accent4>
        <a:accent5>
          <a:srgbClr val="B3ACBF"/>
        </a:accent5>
        <a:accent6>
          <a:srgbClr val="CF337C"/>
        </a:accent6>
        <a:hlink>
          <a:srgbClr val="630235"/>
        </a:hlink>
        <a:folHlink>
          <a:srgbClr val="F164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Oxfam Global Identity">
      <a:dk1>
        <a:srgbClr val="000000"/>
      </a:dk1>
      <a:lt1>
        <a:srgbClr val="FFFFFF"/>
      </a:lt1>
      <a:dk2>
        <a:srgbClr val="61A534"/>
      </a:dk2>
      <a:lt2>
        <a:srgbClr val="0C884A"/>
      </a:lt2>
      <a:accent1>
        <a:srgbClr val="F16422"/>
      </a:accent1>
      <a:accent2>
        <a:srgbClr val="E70052"/>
      </a:accent2>
      <a:accent3>
        <a:srgbClr val="53297D"/>
      </a:accent3>
      <a:accent4>
        <a:srgbClr val="630235"/>
      </a:accent4>
      <a:accent5>
        <a:srgbClr val="5AC6E9"/>
      </a:accent5>
      <a:accent6>
        <a:srgbClr val="E43989"/>
      </a:accent6>
      <a:hlink>
        <a:srgbClr val="44841A"/>
      </a:hlink>
      <a:folHlink>
        <a:srgbClr val="F1642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61A534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FFFFFF"/>
        </a:lt1>
        <a:dk2>
          <a:srgbClr val="61A534"/>
        </a:dk2>
        <a:lt2>
          <a:srgbClr val="009A4C"/>
        </a:lt2>
        <a:accent1>
          <a:srgbClr val="53297D"/>
        </a:accent1>
        <a:accent2>
          <a:srgbClr val="E43989"/>
        </a:accent2>
        <a:accent3>
          <a:srgbClr val="FFFFFF"/>
        </a:accent3>
        <a:accent4>
          <a:srgbClr val="000000"/>
        </a:accent4>
        <a:accent5>
          <a:srgbClr val="B3ACBF"/>
        </a:accent5>
        <a:accent6>
          <a:srgbClr val="CF337C"/>
        </a:accent6>
        <a:hlink>
          <a:srgbClr val="630235"/>
        </a:hlink>
        <a:folHlink>
          <a:srgbClr val="F164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Presentazione_Un'Europa per tutti non per pochi</Template>
  <TotalTime>14942</TotalTime>
  <Words>2509</Words>
  <Application>Microsoft Office PowerPoint</Application>
  <PresentationFormat>Presentazione su schermo (4:3)</PresentationFormat>
  <Paragraphs>151</Paragraphs>
  <Slides>29</Slides>
  <Notes>29</Notes>
  <HiddenSlides>3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29</vt:i4>
      </vt:variant>
    </vt:vector>
  </HeadingPairs>
  <TitlesOfParts>
    <vt:vector size="36" baseType="lpstr">
      <vt:lpstr>ＭＳ Ｐゴシック</vt:lpstr>
      <vt:lpstr>Arial</vt:lpstr>
      <vt:lpstr>Calibri</vt:lpstr>
      <vt:lpstr>Oxfam Global Headline Regular</vt:lpstr>
      <vt:lpstr>Wingdings</vt:lpstr>
      <vt:lpstr>Default Design</vt:lpstr>
      <vt:lpstr>1_Default Design</vt:lpstr>
      <vt:lpstr>Presentazione standard di PowerPoint</vt:lpstr>
      <vt:lpstr>SCENARI GLOBALI: RICCHEZZA E POVERTÀ ESTREMA</vt:lpstr>
      <vt:lpstr>SCENARI GLOBALI: RICCHEZZA E POVERTÀ ESTREMA</vt:lpstr>
      <vt:lpstr>SCENARI GLOBALI: RICCHEZZA E POVERTÀ ESTREMA</vt:lpstr>
      <vt:lpstr>SCENARI GLOBALI: RICCHEZZA E POVERTÀ ESTREMA</vt:lpstr>
      <vt:lpstr>ITALIA: RICCHEZZA</vt:lpstr>
      <vt:lpstr>ITALIA: RICCHEZZA</vt:lpstr>
      <vt:lpstr>RICCHEZZA ITALIANA: «INVERSIONE DI FORTUNE»</vt:lpstr>
      <vt:lpstr>CAUSE DELLA CONCENTRAZIONE DELLA RICCHEZZA</vt:lpstr>
      <vt:lpstr>RICCHEZZA E RESILIENZA ECONOMICA </vt:lpstr>
      <vt:lpstr>(IM)MOBILITÁ INTERGENERAZIONALE</vt:lpstr>
      <vt:lpstr>ITALIA: REDDITO</vt:lpstr>
      <vt:lpstr>ITALIA: REDDITO</vt:lpstr>
      <vt:lpstr>ITALIA: POVERTÀ ED ESCLUSIONE SOCIALE</vt:lpstr>
      <vt:lpstr> ITALIA: WORKING POOR</vt:lpstr>
      <vt:lpstr>ITALIA: RISCHIO DI BASSA RETRIBUZIONE</vt:lpstr>
      <vt:lpstr>DISUGUAGLIANZE RETRIBUTIVE: TENDENZE DI LUNGO CORSO (INDICE DI GINI)</vt:lpstr>
      <vt:lpstr> LAVORO POVERO: CAUSE</vt:lpstr>
      <vt:lpstr>VALUTAZIONI DI POLICY </vt:lpstr>
      <vt:lpstr>1 - MISURE DI CONTRASTO AL CAROVITA</vt:lpstr>
      <vt:lpstr> 1 - MISURE DI CONTRASTO AL CAROVITA</vt:lpstr>
      <vt:lpstr>2 - REDDITO DI CITTADINANZA </vt:lpstr>
      <vt:lpstr>3 – LA LEVA FISCALE</vt:lpstr>
      <vt:lpstr>4 – POLITICHE DEL LAVORO</vt:lpstr>
      <vt:lpstr>4 – POLITICHE DEL LAVORO</vt:lpstr>
      <vt:lpstr>4 – POLITICHE DEL LAVORO</vt:lpstr>
      <vt:lpstr>4 – POLITICHE DEL LAVORO</vt:lpstr>
      <vt:lpstr>L’AZIONE DI POLICY LOCALE. Miscellanea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Federica Corsi</dc:creator>
  <cp:lastModifiedBy>Mikhail Maslennikov</cp:lastModifiedBy>
  <cp:revision>506</cp:revision>
  <cp:lastPrinted>2021-05-07T13:40:33Z</cp:lastPrinted>
  <dcterms:created xsi:type="dcterms:W3CDTF">2015-10-23T09:28:55Z</dcterms:created>
  <dcterms:modified xsi:type="dcterms:W3CDTF">2023-02-13T10:14:42Z</dcterms:modified>
</cp:coreProperties>
</file>