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8" r:id="rId6"/>
    <p:sldId id="267" r:id="rId7"/>
    <p:sldId id="261" r:id="rId8"/>
    <p:sldId id="259" r:id="rId9"/>
    <p:sldId id="263" r:id="rId10"/>
    <p:sldId id="262" r:id="rId11"/>
    <p:sldId id="266" r:id="rId12"/>
    <p:sldId id="270" r:id="rId13"/>
    <p:sldId id="271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egnaposto immagine 2"/>
          <p:cNvSpPr>
            <a:spLocks noGrp="1"/>
          </p:cNvSpPr>
          <p:nvPr>
            <p:ph type="pic" idx="21"/>
          </p:nvPr>
        </p:nvSpPr>
        <p:spPr>
          <a:xfrm>
            <a:off x="1" y="0"/>
            <a:ext cx="12198792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Titolo Testo"/>
          <p:cNvSpPr txBox="1">
            <a:spLocks noGrp="1"/>
          </p:cNvSpPr>
          <p:nvPr>
            <p:ph type="title"/>
          </p:nvPr>
        </p:nvSpPr>
        <p:spPr>
          <a:xfrm>
            <a:off x="0" y="-3"/>
            <a:ext cx="8903431" cy="1720147"/>
          </a:xfrm>
          <a:prstGeom prst="rect">
            <a:avLst/>
          </a:prstGeom>
        </p:spPr>
        <p:txBody>
          <a:bodyPr lIns="0" tIns="0" rIns="0" bIns="0"/>
          <a:lstStyle>
            <a:lvl1pPr defTabSz="457200">
              <a:lnSpc>
                <a:spcPts val="6200"/>
              </a:lnSpc>
              <a:defRPr sz="6000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Titolo Testo</a:t>
            </a:r>
          </a:p>
        </p:txBody>
      </p:sp>
      <p:sp>
        <p:nvSpPr>
          <p:cNvPr id="94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39787" y="2057400"/>
            <a:ext cx="6525109" cy="3811588"/>
          </a:xfrm>
          <a:prstGeom prst="rect">
            <a:avLst/>
          </a:prstGeom>
        </p:spPr>
        <p:txBody>
          <a:bodyPr lIns="0" tIns="0" rIns="0" bIns="0"/>
          <a:lstStyle>
            <a:lvl1pPr marL="0" indent="0" defTabSz="457200">
              <a:lnSpc>
                <a:spcPts val="3500"/>
              </a:lnSpc>
              <a:spcBef>
                <a:spcPts val="500"/>
              </a:spcBef>
              <a:buSzTx/>
              <a:buFontTx/>
              <a:buNone/>
              <a:defRPr sz="3300"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0" indent="0" defTabSz="457200">
              <a:lnSpc>
                <a:spcPts val="3500"/>
              </a:lnSpc>
              <a:spcBef>
                <a:spcPts val="500"/>
              </a:spcBef>
              <a:buSzTx/>
              <a:buFontTx/>
              <a:buNone/>
              <a:defRPr sz="3300">
                <a:latin typeface="Roboto Medium"/>
                <a:ea typeface="Roboto Medium"/>
                <a:cs typeface="Roboto Medium"/>
                <a:sym typeface="Roboto Medium"/>
              </a:defRPr>
            </a:lvl2pPr>
            <a:lvl3pPr marL="0" indent="0" defTabSz="457200">
              <a:lnSpc>
                <a:spcPts val="3500"/>
              </a:lnSpc>
              <a:spcBef>
                <a:spcPts val="500"/>
              </a:spcBef>
              <a:buSzTx/>
              <a:buFontTx/>
              <a:buNone/>
              <a:defRPr sz="3300">
                <a:latin typeface="Roboto Medium"/>
                <a:ea typeface="Roboto Medium"/>
                <a:cs typeface="Roboto Medium"/>
                <a:sym typeface="Roboto Medium"/>
              </a:defRPr>
            </a:lvl3pPr>
            <a:lvl4pPr marL="0" indent="0" defTabSz="457200">
              <a:lnSpc>
                <a:spcPts val="3500"/>
              </a:lnSpc>
              <a:spcBef>
                <a:spcPts val="500"/>
              </a:spcBef>
              <a:buSzTx/>
              <a:buFontTx/>
              <a:buNone/>
              <a:defRPr sz="3300">
                <a:latin typeface="Roboto Medium"/>
                <a:ea typeface="Roboto Medium"/>
                <a:cs typeface="Roboto Medium"/>
                <a:sym typeface="Roboto Medium"/>
              </a:defRPr>
            </a:lvl4pPr>
            <a:lvl5pPr marL="0" indent="0" defTabSz="457200">
              <a:lnSpc>
                <a:spcPts val="3500"/>
              </a:lnSpc>
              <a:spcBef>
                <a:spcPts val="500"/>
              </a:spcBef>
              <a:buSzTx/>
              <a:buFontTx/>
              <a:buNone/>
              <a:defRPr sz="3300">
                <a:latin typeface="Roboto Medium"/>
                <a:ea typeface="Roboto Medium"/>
                <a:cs typeface="Roboto Medium"/>
                <a:sym typeface="Roboto Medium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5" name="Rettangolo 8"/>
          <p:cNvSpPr/>
          <p:nvPr/>
        </p:nvSpPr>
        <p:spPr>
          <a:xfrm>
            <a:off x="11353799" y="-559"/>
            <a:ext cx="417612" cy="6858559"/>
          </a:xfrm>
          <a:prstGeom prst="rect">
            <a:avLst/>
          </a:prstGeom>
          <a:solidFill>
            <a:srgbClr val="F3982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9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Rettangolo 9"/>
          <p:cNvSpPr/>
          <p:nvPr/>
        </p:nvSpPr>
        <p:spPr>
          <a:xfrm>
            <a:off x="11781180" y="-559"/>
            <a:ext cx="417611" cy="6858559"/>
          </a:xfrm>
          <a:prstGeom prst="rect">
            <a:avLst/>
          </a:prstGeom>
          <a:solidFill>
            <a:srgbClr val="4C5145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9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7" name="CasellaDiTesto 7"/>
          <p:cNvSpPr txBox="1"/>
          <p:nvPr/>
        </p:nvSpPr>
        <p:spPr>
          <a:xfrm rot="16200000">
            <a:off x="8584716" y="3072831"/>
            <a:ext cx="5995538" cy="241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600" spc="300">
                <a:solidFill>
                  <a:srgbClr val="15151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Rapporto «Sussidiarietà e… salute»</a:t>
            </a:r>
          </a:p>
        </p:txBody>
      </p:sp>
      <p:sp>
        <p:nvSpPr>
          <p:cNvPr id="98" name="CasellaDiTesto 8"/>
          <p:cNvSpPr txBox="1"/>
          <p:nvPr/>
        </p:nvSpPr>
        <p:spPr>
          <a:xfrm rot="16200000">
            <a:off x="9269890" y="1775893"/>
            <a:ext cx="5440191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defTabSz="685800">
              <a:defRPr sz="1200" spc="15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t>Audizione Commissione Consiliare Welfare e Salute</a:t>
            </a:r>
          </a:p>
          <a:p>
            <a:pPr defTabSz="685800">
              <a:defRPr sz="1200" spc="150"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t>Comune di Milano, 19 marzo 2026</a:t>
            </a:r>
          </a:p>
        </p:txBody>
      </p:sp>
      <p:pic>
        <p:nvPicPr>
          <p:cNvPr id="99" name="object 4" descr="objec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3459" y="246283"/>
            <a:ext cx="980440" cy="721280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792443" y="6493194"/>
            <a:ext cx="273652" cy="269237"/>
          </a:xfrm>
          <a:prstGeom prst="rect">
            <a:avLst/>
          </a:prstGeom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Segnaposto tes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Segnaposto testo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83" name="Segnaposto immagine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2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1</a:t>
            </a:fld>
            <a:endParaRPr/>
          </a:p>
        </p:txBody>
      </p:sp>
      <p:sp>
        <p:nvSpPr>
          <p:cNvPr id="110" name="object 5"/>
          <p:cNvSpPr txBox="1"/>
          <p:nvPr/>
        </p:nvSpPr>
        <p:spPr>
          <a:xfrm>
            <a:off x="508697" y="3228844"/>
            <a:ext cx="8257542" cy="2842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defTabSz="457200">
              <a:spcBef>
                <a:spcPts val="3700"/>
              </a:spcBef>
              <a:defRPr sz="6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br>
              <a:rPr dirty="0"/>
            </a:br>
            <a:r>
              <a:rPr sz="2200" b="1" dirty="0">
                <a:solidFill>
                  <a:srgbClr val="000000"/>
                </a:solidFill>
              </a:rPr>
              <a:t>Paolo Berta</a:t>
            </a:r>
            <a:endParaRPr sz="2000" dirty="0">
              <a:solidFill>
                <a:srgbClr val="000000"/>
              </a:solidFill>
            </a:endParaRPr>
          </a:p>
          <a:p>
            <a:pPr defTabSz="457200">
              <a:lnSpc>
                <a:spcPts val="300"/>
              </a:lnSpc>
              <a:spcBef>
                <a:spcPts val="3700"/>
              </a:spcBef>
              <a:defRPr sz="6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sz="1600" dirty="0" err="1">
                <a:solidFill>
                  <a:srgbClr val="000000"/>
                </a:solidFill>
              </a:rPr>
              <a:t>Professore</a:t>
            </a:r>
            <a:r>
              <a:rPr sz="1600" dirty="0">
                <a:solidFill>
                  <a:srgbClr val="000000"/>
                </a:solidFill>
              </a:rPr>
              <a:t> </a:t>
            </a:r>
            <a:r>
              <a:rPr lang="it-IT" sz="1600" dirty="0">
                <a:solidFill>
                  <a:srgbClr val="000000"/>
                </a:solidFill>
              </a:rPr>
              <a:t>Ordinario</a:t>
            </a:r>
            <a:r>
              <a:rPr sz="1600" dirty="0">
                <a:solidFill>
                  <a:srgbClr val="000000"/>
                </a:solidFill>
              </a:rPr>
              <a:t> di </a:t>
            </a:r>
            <a:r>
              <a:rPr sz="1600" dirty="0" err="1">
                <a:solidFill>
                  <a:srgbClr val="000000"/>
                </a:solidFill>
              </a:rPr>
              <a:t>Scienza</a:t>
            </a:r>
            <a:r>
              <a:rPr sz="1600" dirty="0">
                <a:solidFill>
                  <a:srgbClr val="000000"/>
                </a:solidFill>
              </a:rPr>
              <a:t> delle </a:t>
            </a:r>
            <a:r>
              <a:rPr sz="1600" dirty="0" err="1">
                <a:solidFill>
                  <a:srgbClr val="000000"/>
                </a:solidFill>
              </a:rPr>
              <a:t>Finanze</a:t>
            </a:r>
            <a:endParaRPr lang="it-IT" sz="1600" dirty="0">
              <a:solidFill>
                <a:srgbClr val="000000"/>
              </a:solidFill>
            </a:endParaRPr>
          </a:p>
          <a:p>
            <a:pPr defTabSz="457200">
              <a:lnSpc>
                <a:spcPts val="300"/>
              </a:lnSpc>
              <a:spcBef>
                <a:spcPts val="3700"/>
              </a:spcBef>
              <a:defRPr sz="6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sz="1600" dirty="0" err="1">
                <a:solidFill>
                  <a:srgbClr val="000000"/>
                </a:solidFill>
              </a:rPr>
              <a:t>Dipartimento</a:t>
            </a:r>
            <a:r>
              <a:rPr sz="1600" dirty="0">
                <a:solidFill>
                  <a:srgbClr val="000000"/>
                </a:solidFill>
              </a:rPr>
              <a:t> di Statistica e Metodi </a:t>
            </a:r>
            <a:r>
              <a:rPr sz="1600" dirty="0" err="1">
                <a:solidFill>
                  <a:srgbClr val="000000"/>
                </a:solidFill>
              </a:rPr>
              <a:t>Quantitativi</a:t>
            </a:r>
            <a:r>
              <a:rPr sz="1600" dirty="0">
                <a:solidFill>
                  <a:srgbClr val="000000"/>
                </a:solidFill>
              </a:rPr>
              <a:t> </a:t>
            </a:r>
            <a:endParaRPr lang="it-IT" sz="1600" dirty="0"/>
          </a:p>
          <a:p>
            <a:pPr defTabSz="457200">
              <a:lnSpc>
                <a:spcPts val="300"/>
              </a:lnSpc>
              <a:spcBef>
                <a:spcPts val="3700"/>
              </a:spcBef>
              <a:defRPr sz="6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sz="1600" dirty="0">
                <a:solidFill>
                  <a:srgbClr val="000000"/>
                </a:solidFill>
              </a:rPr>
              <a:t>Università degli Studi di </a:t>
            </a:r>
            <a:r>
              <a:rPr sz="1600" dirty="0" err="1">
                <a:solidFill>
                  <a:srgbClr val="000000"/>
                </a:solidFill>
              </a:rPr>
              <a:t>MilanoBicocca</a:t>
            </a:r>
            <a:endParaRPr sz="1600" dirty="0">
              <a:solidFill>
                <a:srgbClr val="000000"/>
              </a:solidFill>
            </a:endParaRPr>
          </a:p>
        </p:txBody>
      </p:sp>
      <p:sp>
        <p:nvSpPr>
          <p:cNvPr id="111" name="Text 2"/>
          <p:cNvSpPr txBox="1"/>
          <p:nvPr/>
        </p:nvSpPr>
        <p:spPr>
          <a:xfrm>
            <a:off x="508697" y="1599170"/>
            <a:ext cx="8003182" cy="746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defTabSz="457200">
              <a:lnSpc>
                <a:spcPts val="6200"/>
              </a:lnSpc>
              <a:defRPr sz="4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L'importanza</a:t>
            </a:r>
            <a:r>
              <a:rPr dirty="0"/>
              <a:t> della </a:t>
            </a:r>
            <a:r>
              <a:rPr dirty="0" err="1"/>
              <a:t>valutazione</a:t>
            </a:r>
            <a:endParaRPr dirty="0"/>
          </a:p>
        </p:txBody>
      </p:sp>
      <p:sp>
        <p:nvSpPr>
          <p:cNvPr id="112" name="Text 3"/>
          <p:cNvSpPr txBox="1"/>
          <p:nvPr/>
        </p:nvSpPr>
        <p:spPr>
          <a:xfrm>
            <a:off x="508697" y="2212213"/>
            <a:ext cx="9703442" cy="7000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457200">
              <a:lnSpc>
                <a:spcPts val="6200"/>
              </a:lnSpc>
              <a:defRPr sz="24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Performance, </a:t>
            </a:r>
            <a:r>
              <a:rPr dirty="0" err="1"/>
              <a:t>qualità</a:t>
            </a:r>
            <a:r>
              <a:rPr dirty="0"/>
              <a:t> e </a:t>
            </a:r>
            <a:r>
              <a:rPr dirty="0" err="1"/>
              <a:t>apprendimento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Servizio</a:t>
            </a:r>
            <a:r>
              <a:rPr dirty="0"/>
              <a:t> </a:t>
            </a:r>
            <a:r>
              <a:rPr dirty="0" err="1"/>
              <a:t>Sanitario</a:t>
            </a:r>
            <a:r>
              <a:rPr dirty="0"/>
              <a:t> Nazionale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itolo 1"/>
          <p:cNvSpPr txBox="1">
            <a:spLocks noGrp="1"/>
          </p:cNvSpPr>
          <p:nvPr>
            <p:ph type="title"/>
          </p:nvPr>
        </p:nvSpPr>
        <p:spPr>
          <a:xfrm>
            <a:off x="572054" y="-253149"/>
            <a:ext cx="9519558" cy="172014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Vent’anni</a:t>
            </a:r>
            <a:r>
              <a:rPr dirty="0"/>
              <a:t> di </a:t>
            </a:r>
            <a:r>
              <a:rPr dirty="0" err="1"/>
              <a:t>valutazione</a:t>
            </a:r>
            <a:r>
              <a:rPr dirty="0"/>
              <a:t> della performance in Italia</a:t>
            </a:r>
          </a:p>
        </p:txBody>
      </p:sp>
      <p:sp>
        <p:nvSpPr>
          <p:cNvPr id="179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3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10</a:t>
            </a:fld>
            <a:endParaRPr/>
          </a:p>
        </p:txBody>
      </p:sp>
      <p:pic>
        <p:nvPicPr>
          <p:cNvPr id="180" name="Immagine 25" descr="Immagin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698" y="1391317"/>
            <a:ext cx="3945468" cy="270933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Immagine 27" descr="Immagin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719" y="1935555"/>
            <a:ext cx="3725335" cy="4470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magine 29" descr="Immagin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456" y="4464379"/>
            <a:ext cx="5757334" cy="138853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7">
            <a:extLst>
              <a:ext uri="{FF2B5EF4-FFF2-40B4-BE49-F238E27FC236}">
                <a16:creationId xmlns:a16="http://schemas.microsoft.com/office/drawing/2014/main" id="{0875CE58-F922-4D56-DF67-B7D0FDB92B5A}"/>
              </a:ext>
            </a:extLst>
          </p:cNvPr>
          <p:cNvSpPr/>
          <p:nvPr/>
        </p:nvSpPr>
        <p:spPr>
          <a:xfrm>
            <a:off x="0" y="1113460"/>
            <a:ext cx="10972801" cy="1280161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4" name="Text 9">
            <a:extLst>
              <a:ext uri="{FF2B5EF4-FFF2-40B4-BE49-F238E27FC236}">
                <a16:creationId xmlns:a16="http://schemas.microsoft.com/office/drawing/2014/main" id="{21ADAFA6-CD25-3A66-2948-A2C610F99B75}"/>
              </a:ext>
            </a:extLst>
          </p:cNvPr>
          <p:cNvSpPr txBox="1"/>
          <p:nvPr/>
        </p:nvSpPr>
        <p:spPr>
          <a:xfrm>
            <a:off x="1097280" y="1276565"/>
            <a:ext cx="499872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defTabSz="1219200">
              <a:defRPr sz="1600" b="1"/>
            </a:lvl1pPr>
          </a:lstStyle>
          <a:p>
            <a:r>
              <a:rPr lang="it-IT" sz="2000" dirty="0"/>
              <a:t>Incentivare la cultura della valutazione</a:t>
            </a: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itolo 1"/>
          <p:cNvSpPr txBox="1">
            <a:spLocks noGrp="1"/>
          </p:cNvSpPr>
          <p:nvPr>
            <p:ph type="title"/>
          </p:nvPr>
        </p:nvSpPr>
        <p:spPr>
          <a:xfrm>
            <a:off x="394000" y="30087"/>
            <a:ext cx="9519558" cy="172014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t>La valutazione non è un adempimento.</a:t>
            </a:r>
          </a:p>
          <a:p>
            <a: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t>È uno strumento di governo.</a:t>
            </a:r>
          </a:p>
        </p:txBody>
      </p:sp>
      <p:sp>
        <p:nvSpPr>
          <p:cNvPr id="229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03680" y="6493194"/>
            <a:ext cx="262416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11</a:t>
            </a:fld>
            <a:endParaRPr/>
          </a:p>
        </p:txBody>
      </p:sp>
      <p:sp>
        <p:nvSpPr>
          <p:cNvPr id="230" name="Text 5"/>
          <p:cNvSpPr txBox="1"/>
          <p:nvPr/>
        </p:nvSpPr>
        <p:spPr>
          <a:xfrm>
            <a:off x="122071" y="3602203"/>
            <a:ext cx="304800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>
                <a:solidFill>
                  <a:srgbClr val="FFFFFF"/>
                </a:solidFill>
              </a:defRPr>
            </a:lvl1pPr>
          </a:lstStyle>
          <a:p>
            <a:r>
              <a:t>media regionale</a:t>
            </a:r>
          </a:p>
        </p:txBody>
      </p:sp>
      <p:sp>
        <p:nvSpPr>
          <p:cNvPr id="231" name="Text 6"/>
          <p:cNvSpPr txBox="1"/>
          <p:nvPr/>
        </p:nvSpPr>
        <p:spPr>
          <a:xfrm>
            <a:off x="354945" y="2238163"/>
            <a:ext cx="79248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>
              <a:defRPr b="1"/>
            </a:pPr>
            <a:r>
              <a:rPr b="0"/>
              <a:t>— Vent'anni di esperienza dimostrano che misurare sistematicamente migliora i servizi</a:t>
            </a:r>
          </a:p>
        </p:txBody>
      </p:sp>
      <p:sp>
        <p:nvSpPr>
          <p:cNvPr id="232" name="Text 14"/>
          <p:cNvSpPr txBox="1"/>
          <p:nvPr/>
        </p:nvSpPr>
        <p:spPr>
          <a:xfrm>
            <a:off x="512217" y="6156885"/>
            <a:ext cx="7924801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300" i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Rapporto sulla Sussidiarietà 2025/2026 — Fondazione per la Sussidiarietà</a:t>
            </a:r>
          </a:p>
        </p:txBody>
      </p:sp>
      <p:sp>
        <p:nvSpPr>
          <p:cNvPr id="233" name="Text 6"/>
          <p:cNvSpPr txBox="1"/>
          <p:nvPr/>
        </p:nvSpPr>
        <p:spPr>
          <a:xfrm>
            <a:off x="354945" y="2802891"/>
            <a:ext cx="9597668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>
              <a:defRPr b="1"/>
            </a:pPr>
            <a:r>
              <a:rPr b="0"/>
              <a:t>— Il benchmarking volontario funziona meglio della valutazione cogente: produce collaborazione, non resistenza</a:t>
            </a:r>
          </a:p>
        </p:txBody>
      </p:sp>
      <p:sp>
        <p:nvSpPr>
          <p:cNvPr id="234" name="Text 6"/>
          <p:cNvSpPr txBox="1"/>
          <p:nvPr/>
        </p:nvSpPr>
        <p:spPr>
          <a:xfrm>
            <a:off x="354945" y="3367618"/>
            <a:ext cx="9597668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>
              <a:defRPr b="1"/>
            </a:pPr>
            <a:r>
              <a:rPr b="0"/>
              <a:t>— La sfida ora è estendere la valutazione ai percorsi, non solo alle prestazioni</a:t>
            </a:r>
          </a:p>
        </p:txBody>
      </p:sp>
      <p:sp>
        <p:nvSpPr>
          <p:cNvPr id="235" name="Text 6"/>
          <p:cNvSpPr txBox="1"/>
          <p:nvPr/>
        </p:nvSpPr>
        <p:spPr>
          <a:xfrm>
            <a:off x="354945" y="3932346"/>
            <a:ext cx="9597668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>
              <a:defRPr b="1"/>
            </a:pPr>
            <a:r>
              <a:rPr b="0"/>
              <a:t>— Senza dati affidabili, le decisioni di policy restano opache — e le disuguaglianze restano invisibili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Titolo 1"/>
          <p:cNvSpPr txBox="1">
            <a:spLocks noGrp="1"/>
          </p:cNvSpPr>
          <p:nvPr>
            <p:ph type="title"/>
          </p:nvPr>
        </p:nvSpPr>
        <p:spPr>
          <a:xfrm>
            <a:off x="394000" y="-253149"/>
            <a:ext cx="9519558" cy="172014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t>La valutazione come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rPr>
              <a:t> </a:t>
            </a:r>
            <a:r>
              <a:t>strumento di governo</a:t>
            </a:r>
          </a:p>
        </p:txBody>
      </p:sp>
      <p:sp>
        <p:nvSpPr>
          <p:cNvPr id="375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792444" y="6493194"/>
            <a:ext cx="273652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12</a:t>
            </a:fld>
            <a:endParaRPr/>
          </a:p>
        </p:txBody>
      </p:sp>
      <p:pic>
        <p:nvPicPr>
          <p:cNvPr id="376" name="Immagine 68" descr="Immagin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8569" y="1331220"/>
            <a:ext cx="10904696" cy="49144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itolo 1"/>
          <p:cNvSpPr txBox="1">
            <a:spLocks noGrp="1"/>
          </p:cNvSpPr>
          <p:nvPr>
            <p:ph type="title"/>
          </p:nvPr>
        </p:nvSpPr>
        <p:spPr>
          <a:xfrm>
            <a:off x="149337" y="-379460"/>
            <a:ext cx="10082442" cy="172014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Le sfide aperte: dove la valutazione deve ancora arrivare</a:t>
            </a:r>
          </a:p>
        </p:txBody>
      </p:sp>
      <p:sp>
        <p:nvSpPr>
          <p:cNvPr id="379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792444" y="6493194"/>
            <a:ext cx="273652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13</a:t>
            </a:fld>
            <a:endParaRPr/>
          </a:p>
        </p:txBody>
      </p:sp>
      <p:sp>
        <p:nvSpPr>
          <p:cNvPr id="380" name="Shape 2"/>
          <p:cNvSpPr/>
          <p:nvPr/>
        </p:nvSpPr>
        <p:spPr>
          <a:xfrm>
            <a:off x="82524" y="1219199"/>
            <a:ext cx="5486401" cy="243840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81" name="Shape 3"/>
          <p:cNvSpPr/>
          <p:nvPr/>
        </p:nvSpPr>
        <p:spPr>
          <a:xfrm>
            <a:off x="82524" y="1219199"/>
            <a:ext cx="548641" cy="243840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82" name="Text 4"/>
          <p:cNvSpPr txBox="1"/>
          <p:nvPr/>
        </p:nvSpPr>
        <p:spPr>
          <a:xfrm>
            <a:off x="143484" y="2204328"/>
            <a:ext cx="426721" cy="346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600" b="1">
                <a:solidFill>
                  <a:srgbClr val="FFFFFF"/>
                </a:solidFill>
              </a:defRPr>
            </a:lvl1pPr>
          </a:lstStyle>
          <a:p>
            <a:r>
              <a:t>1</a:t>
            </a:r>
          </a:p>
        </p:txBody>
      </p:sp>
      <p:sp>
        <p:nvSpPr>
          <p:cNvPr id="383" name="Text 5"/>
          <p:cNvSpPr txBox="1"/>
          <p:nvPr/>
        </p:nvSpPr>
        <p:spPr>
          <a:xfrm>
            <a:off x="814044" y="1562100"/>
            <a:ext cx="45720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Voce dei pazienti</a:t>
            </a:r>
          </a:p>
        </p:txBody>
      </p:sp>
      <p:sp>
        <p:nvSpPr>
          <p:cNvPr id="384" name="Text 6"/>
          <p:cNvSpPr txBox="1"/>
          <p:nvPr/>
        </p:nvSpPr>
        <p:spPr>
          <a:xfrm>
            <a:off x="814044" y="2011679"/>
            <a:ext cx="4572001" cy="717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600">
                <a:solidFill>
                  <a:srgbClr val="374151"/>
                </a:solidFill>
              </a:defRPr>
            </a:lvl1pPr>
          </a:lstStyle>
          <a:p>
            <a:r>
              <a:t>I sistemi di valutazione misurano ancora poco l'esperienza percepita dai pazienti (PREMs). Serve un'infrastruttura stabile, non rilevazioni episodiche.</a:t>
            </a:r>
          </a:p>
        </p:txBody>
      </p:sp>
      <p:sp>
        <p:nvSpPr>
          <p:cNvPr id="385" name="Shape 7"/>
          <p:cNvSpPr/>
          <p:nvPr/>
        </p:nvSpPr>
        <p:spPr>
          <a:xfrm>
            <a:off x="5775644" y="1206325"/>
            <a:ext cx="5486401" cy="243840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86" name="Shape 8"/>
          <p:cNvSpPr/>
          <p:nvPr/>
        </p:nvSpPr>
        <p:spPr>
          <a:xfrm>
            <a:off x="5775065" y="1206325"/>
            <a:ext cx="548641" cy="243840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87" name="Text 9"/>
          <p:cNvSpPr txBox="1"/>
          <p:nvPr/>
        </p:nvSpPr>
        <p:spPr>
          <a:xfrm>
            <a:off x="5836604" y="2191453"/>
            <a:ext cx="426721" cy="346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600" b="1">
                <a:solidFill>
                  <a:srgbClr val="FFFFFF"/>
                </a:solidFill>
              </a:defRPr>
            </a:lvl1pPr>
          </a:lstStyle>
          <a:p>
            <a:r>
              <a:t>2</a:t>
            </a:r>
          </a:p>
        </p:txBody>
      </p:sp>
      <p:sp>
        <p:nvSpPr>
          <p:cNvPr id="388" name="Text 10"/>
          <p:cNvSpPr txBox="1"/>
          <p:nvPr/>
        </p:nvSpPr>
        <p:spPr>
          <a:xfrm>
            <a:off x="6507164" y="1549225"/>
            <a:ext cx="45720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Frammentazione degli strumenti</a:t>
            </a:r>
          </a:p>
        </p:txBody>
      </p:sp>
      <p:sp>
        <p:nvSpPr>
          <p:cNvPr id="389" name="Text 11"/>
          <p:cNvSpPr txBox="1"/>
          <p:nvPr/>
        </p:nvSpPr>
        <p:spPr>
          <a:xfrm>
            <a:off x="6507164" y="1998805"/>
            <a:ext cx="4572001" cy="71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600">
                <a:solidFill>
                  <a:srgbClr val="374151"/>
                </a:solidFill>
              </a:defRPr>
            </a:lvl1pPr>
          </a:lstStyle>
          <a:p>
            <a:r>
              <a:t>Troppe dashboard rischiano di produrre disorientamento invece di orientamento. Servono sintesi, non proliferazione di indicatori.</a:t>
            </a:r>
          </a:p>
        </p:txBody>
      </p:sp>
      <p:sp>
        <p:nvSpPr>
          <p:cNvPr id="390" name="Shape 12"/>
          <p:cNvSpPr/>
          <p:nvPr/>
        </p:nvSpPr>
        <p:spPr>
          <a:xfrm>
            <a:off x="82524" y="3901439"/>
            <a:ext cx="5486401" cy="243840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91" name="Shape 13"/>
          <p:cNvSpPr/>
          <p:nvPr/>
        </p:nvSpPr>
        <p:spPr>
          <a:xfrm>
            <a:off x="82524" y="3901439"/>
            <a:ext cx="548641" cy="243840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92" name="Text 14"/>
          <p:cNvSpPr txBox="1"/>
          <p:nvPr/>
        </p:nvSpPr>
        <p:spPr>
          <a:xfrm>
            <a:off x="143484" y="4886568"/>
            <a:ext cx="426721" cy="346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600" b="1">
                <a:solidFill>
                  <a:srgbClr val="FFFFFF"/>
                </a:solidFill>
              </a:defRPr>
            </a:lvl1pPr>
          </a:lstStyle>
          <a:p>
            <a:r>
              <a:t>3</a:t>
            </a:r>
          </a:p>
        </p:txBody>
      </p:sp>
      <p:sp>
        <p:nvSpPr>
          <p:cNvPr id="393" name="Text 15"/>
          <p:cNvSpPr txBox="1"/>
          <p:nvPr/>
        </p:nvSpPr>
        <p:spPr>
          <a:xfrm>
            <a:off x="814044" y="4244339"/>
            <a:ext cx="45720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Dal dato alla decisione</a:t>
            </a:r>
          </a:p>
        </p:txBody>
      </p:sp>
      <p:sp>
        <p:nvSpPr>
          <p:cNvPr id="394" name="Text 16"/>
          <p:cNvSpPr txBox="1"/>
          <p:nvPr/>
        </p:nvSpPr>
        <p:spPr>
          <a:xfrm>
            <a:off x="814044" y="4693920"/>
            <a:ext cx="4572001" cy="71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600">
                <a:solidFill>
                  <a:srgbClr val="374151"/>
                </a:solidFill>
              </a:defRPr>
            </a:lvl1pPr>
          </a:lstStyle>
          <a:p>
            <a:r>
              <a:t>La valutazione ha valore solo se produce conseguenze: su allocazione delle risorse, formazione, governance regionale.</a:t>
            </a:r>
          </a:p>
        </p:txBody>
      </p:sp>
      <p:sp>
        <p:nvSpPr>
          <p:cNvPr id="395" name="Shape 17"/>
          <p:cNvSpPr/>
          <p:nvPr/>
        </p:nvSpPr>
        <p:spPr>
          <a:xfrm>
            <a:off x="5775644" y="3888565"/>
            <a:ext cx="5486401" cy="243840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96" name="Shape 18"/>
          <p:cNvSpPr/>
          <p:nvPr/>
        </p:nvSpPr>
        <p:spPr>
          <a:xfrm>
            <a:off x="5775644" y="3888565"/>
            <a:ext cx="548641" cy="243840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97" name="Text 19"/>
          <p:cNvSpPr txBox="1"/>
          <p:nvPr/>
        </p:nvSpPr>
        <p:spPr>
          <a:xfrm>
            <a:off x="5836604" y="4873694"/>
            <a:ext cx="426721" cy="3462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600" b="1">
                <a:solidFill>
                  <a:srgbClr val="FFFFFF"/>
                </a:solidFill>
              </a:defRPr>
            </a:lvl1pPr>
          </a:lstStyle>
          <a:p>
            <a:r>
              <a:t>4</a:t>
            </a:r>
          </a:p>
        </p:txBody>
      </p:sp>
      <p:sp>
        <p:nvSpPr>
          <p:cNvPr id="398" name="Text 20"/>
          <p:cNvSpPr txBox="1"/>
          <p:nvPr/>
        </p:nvSpPr>
        <p:spPr>
          <a:xfrm>
            <a:off x="6507164" y="4231465"/>
            <a:ext cx="45720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500"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Intelligenza artificiale e FSE</a:t>
            </a:r>
          </a:p>
        </p:txBody>
      </p:sp>
      <p:sp>
        <p:nvSpPr>
          <p:cNvPr id="399" name="Text 21"/>
          <p:cNvSpPr txBox="1"/>
          <p:nvPr/>
        </p:nvSpPr>
        <p:spPr>
          <a:xfrm>
            <a:off x="6507164" y="4681045"/>
            <a:ext cx="4572001" cy="71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600">
                <a:solidFill>
                  <a:srgbClr val="374151"/>
                </a:solidFill>
              </a:defRPr>
            </a:lvl1pPr>
          </a:lstStyle>
          <a:p>
            <a:r>
              <a:t>Il Fascicolo Sanitario Elettronico e l'IA aprono nuove possibilità di monitoraggio in tempo reale e di tracciamento dei percorsi.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olo 1"/>
          <p:cNvSpPr txBox="1">
            <a:spLocks noGrp="1"/>
          </p:cNvSpPr>
          <p:nvPr>
            <p:ph type="title"/>
          </p:nvPr>
        </p:nvSpPr>
        <p:spPr>
          <a:xfrm>
            <a:off x="559391" y="316295"/>
            <a:ext cx="9519558" cy="17201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Perché valutare in sanità</a:t>
            </a:r>
          </a:p>
        </p:txBody>
      </p:sp>
      <p:sp>
        <p:nvSpPr>
          <p:cNvPr id="115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2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116" name="Text 4"/>
          <p:cNvSpPr txBox="1"/>
          <p:nvPr/>
        </p:nvSpPr>
        <p:spPr>
          <a:xfrm>
            <a:off x="578846" y="1824640"/>
            <a:ext cx="4838684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Un settore strutturalmente complesso</a:t>
            </a:r>
          </a:p>
        </p:txBody>
      </p:sp>
      <p:sp>
        <p:nvSpPr>
          <p:cNvPr id="117" name="Text 5"/>
          <p:cNvSpPr txBox="1"/>
          <p:nvPr/>
        </p:nvSpPr>
        <p:spPr>
          <a:xfrm>
            <a:off x="617469" y="2374500"/>
            <a:ext cx="3840481" cy="419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La sanità è il settore economico ad alto consumo di beni e servizi più complesso che esista. È caratterizzato da: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 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— Complessità organizzativa e clinica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— Incertezza degli esiti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— Asimmetria informativa tra paziente e medico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— Qualità difficilmente misurabile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— Conflitti di interesse tra attori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 </a:t>
            </a:r>
          </a:p>
          <a:p>
            <a:pPr>
              <a:defRPr i="1">
                <a:latin typeface="Roboto"/>
                <a:ea typeface="Roboto"/>
                <a:cs typeface="Roboto"/>
                <a:sym typeface="Roboto"/>
              </a:defRPr>
            </a:pPr>
            <a:r>
              <a:t>Tutto questo rende il sistema apparentemente incontrollabile.</a:t>
            </a:r>
          </a:p>
        </p:txBody>
      </p:sp>
      <p:sp>
        <p:nvSpPr>
          <p:cNvPr id="118" name="Text 8"/>
          <p:cNvSpPr txBox="1"/>
          <p:nvPr/>
        </p:nvSpPr>
        <p:spPr>
          <a:xfrm>
            <a:off x="5831866" y="1831935"/>
            <a:ext cx="3840481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>
                <a:latin typeface="Roboto Bold"/>
                <a:ea typeface="Roboto Bold"/>
                <a:cs typeface="Roboto Bold"/>
                <a:sym typeface="Roboto Bold"/>
              </a:defRPr>
            </a:pPr>
            <a:r>
              <a:t>La risposta alla complessità</a:t>
            </a:r>
          </a:p>
          <a:p>
            <a:pPr>
              <a:defRPr b="1">
                <a:latin typeface="Roboto Bold"/>
                <a:ea typeface="Roboto Bold"/>
                <a:cs typeface="Roboto Bold"/>
                <a:sym typeface="Roboto Bold"/>
              </a:defRPr>
            </a:pPr>
            <a:r>
              <a:t>non è rinunciare a valutare.</a:t>
            </a:r>
          </a:p>
          <a:p>
            <a:pPr>
              <a:defRPr b="1">
                <a:latin typeface="Roboto Bold"/>
                <a:ea typeface="Roboto Bold"/>
                <a:cs typeface="Roboto Bold"/>
                <a:sym typeface="Roboto Bold"/>
              </a:defRPr>
            </a:pPr>
            <a:r>
              <a:t>È imparare a farlo bene.</a:t>
            </a:r>
          </a:p>
        </p:txBody>
      </p:sp>
      <p:sp>
        <p:nvSpPr>
          <p:cNvPr id="119" name="Text 10"/>
          <p:cNvSpPr txBox="1"/>
          <p:nvPr/>
        </p:nvSpPr>
        <p:spPr>
          <a:xfrm>
            <a:off x="5831866" y="2999388"/>
            <a:ext cx="3840481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rPr dirty="0"/>
              <a:t>La </a:t>
            </a:r>
            <a:r>
              <a:rPr dirty="0" err="1"/>
              <a:t>valutazione</a:t>
            </a:r>
            <a:r>
              <a:rPr dirty="0"/>
              <a:t> non </a:t>
            </a:r>
            <a:r>
              <a:rPr dirty="0" err="1"/>
              <a:t>elimina</a:t>
            </a:r>
            <a:r>
              <a:rPr dirty="0"/>
              <a:t> </a:t>
            </a:r>
            <a:r>
              <a:rPr dirty="0" err="1"/>
              <a:t>l'incertezza</a:t>
            </a:r>
            <a:r>
              <a:rPr dirty="0"/>
              <a:t> sanitaria, ma la </a:t>
            </a:r>
            <a:r>
              <a:rPr dirty="0" err="1"/>
              <a:t>rende</a:t>
            </a:r>
            <a:r>
              <a:rPr dirty="0"/>
              <a:t> </a:t>
            </a:r>
            <a:r>
              <a:rPr dirty="0" err="1"/>
              <a:t>governabile</a:t>
            </a:r>
            <a:r>
              <a:rPr dirty="0"/>
              <a:t>. </a:t>
            </a:r>
            <a:endParaRPr lang="it-IT" dirty="0"/>
          </a:p>
          <a:p>
            <a:endParaRPr lang="it-IT" dirty="0"/>
          </a:p>
          <a:p>
            <a:r>
              <a:rPr dirty="0"/>
              <a:t>Senza </a:t>
            </a:r>
            <a:r>
              <a:rPr dirty="0" err="1"/>
              <a:t>dati</a:t>
            </a:r>
            <a:r>
              <a:rPr dirty="0"/>
              <a:t>, le </a:t>
            </a:r>
            <a:r>
              <a:rPr dirty="0" err="1"/>
              <a:t>decisioni</a:t>
            </a:r>
            <a:r>
              <a:rPr dirty="0"/>
              <a:t> di policy </a:t>
            </a:r>
            <a:r>
              <a:rPr dirty="0" err="1"/>
              <a:t>restano</a:t>
            </a:r>
            <a:r>
              <a:rPr dirty="0"/>
              <a:t> </a:t>
            </a:r>
            <a:r>
              <a:rPr dirty="0" err="1"/>
              <a:t>opache</a:t>
            </a:r>
            <a:r>
              <a:rPr dirty="0"/>
              <a:t> e le </a:t>
            </a:r>
            <a:r>
              <a:rPr dirty="0" err="1"/>
              <a:t>disuguaglianze</a:t>
            </a:r>
            <a:r>
              <a:rPr dirty="0"/>
              <a:t> </a:t>
            </a:r>
            <a:r>
              <a:rPr dirty="0" err="1"/>
              <a:t>restano</a:t>
            </a:r>
            <a:r>
              <a:rPr dirty="0"/>
              <a:t> </a:t>
            </a:r>
            <a:r>
              <a:rPr dirty="0" err="1"/>
              <a:t>invisibili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olo 1"/>
          <p:cNvSpPr txBox="1">
            <a:spLocks noGrp="1"/>
          </p:cNvSpPr>
          <p:nvPr>
            <p:ph type="title"/>
          </p:nvPr>
        </p:nvSpPr>
        <p:spPr>
          <a:xfrm>
            <a:off x="559391" y="316295"/>
            <a:ext cx="9519558" cy="17201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Valutare ≠ Misurare</a:t>
            </a:r>
          </a:p>
        </p:txBody>
      </p:sp>
      <p:sp>
        <p:nvSpPr>
          <p:cNvPr id="122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3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123" name="Text 4"/>
          <p:cNvSpPr txBox="1"/>
          <p:nvPr/>
        </p:nvSpPr>
        <p:spPr>
          <a:xfrm>
            <a:off x="578846" y="1824640"/>
            <a:ext cx="598558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Una distinzione fondamentale, spesso ignorata</a:t>
            </a:r>
          </a:p>
        </p:txBody>
      </p:sp>
      <p:sp>
        <p:nvSpPr>
          <p:cNvPr id="124" name="Text 5"/>
          <p:cNvSpPr txBox="1"/>
          <p:nvPr/>
        </p:nvSpPr>
        <p:spPr>
          <a:xfrm>
            <a:off x="707589" y="3404447"/>
            <a:ext cx="3840481" cy="251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Presuppone riferimenti oggettivi.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 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Produce numeri: tassi, percentuali, indicatori.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 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È necessario, ma non sufficiente.</a:t>
            </a:r>
          </a:p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Un dato senza contesto non spiega, non orienta, non cambia nulla.</a:t>
            </a:r>
          </a:p>
        </p:txBody>
      </p:sp>
      <p:sp>
        <p:nvSpPr>
          <p:cNvPr id="125" name="Text 8"/>
          <p:cNvSpPr txBox="1"/>
          <p:nvPr/>
        </p:nvSpPr>
        <p:spPr>
          <a:xfrm>
            <a:off x="5728872" y="2590640"/>
            <a:ext cx="384048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VALUTARE</a:t>
            </a:r>
          </a:p>
        </p:txBody>
      </p:sp>
      <p:sp>
        <p:nvSpPr>
          <p:cNvPr id="126" name="Text 10"/>
          <p:cNvSpPr txBox="1"/>
          <p:nvPr/>
        </p:nvSpPr>
        <p:spPr>
          <a:xfrm>
            <a:off x="5728872" y="3264747"/>
            <a:ext cx="3840481" cy="279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defTabSz="1219200"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Implica un giudizio collegato ad un'analisi.</a:t>
            </a:r>
          </a:p>
          <a:p>
            <a:pPr defTabSz="1219200"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 </a:t>
            </a:r>
          </a:p>
          <a:p>
            <a:pPr defTabSz="1219200"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Si avvale delle misure, ma non si riduce a esse.</a:t>
            </a:r>
          </a:p>
          <a:p>
            <a:pPr defTabSz="1219200"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t> </a:t>
            </a:r>
          </a:p>
          <a:p>
            <a:pPr defTabSz="1219200">
              <a:defRPr sz="1600">
                <a:solidFill>
                  <a:srgbClr val="FFFFFF"/>
                </a:solidFill>
              </a:defRPr>
            </a:pPr>
            <a:r>
              <a:rPr sz="18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Richiede professionalità specifiche, metodologie multidisciplinari, e la capacità di comunicare i risultati in m</a:t>
            </a:r>
            <a:r>
              <a:t>odo che producano cambiamento.</a:t>
            </a:r>
          </a:p>
        </p:txBody>
      </p:sp>
      <p:sp>
        <p:nvSpPr>
          <p:cNvPr id="127" name="Text 8"/>
          <p:cNvSpPr txBox="1"/>
          <p:nvPr/>
        </p:nvSpPr>
        <p:spPr>
          <a:xfrm>
            <a:off x="604595" y="2590640"/>
            <a:ext cx="384048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MISURARE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olo 1"/>
          <p:cNvSpPr txBox="1">
            <a:spLocks noGrp="1"/>
          </p:cNvSpPr>
          <p:nvPr>
            <p:ph type="title"/>
          </p:nvPr>
        </p:nvSpPr>
        <p:spPr>
          <a:xfrm>
            <a:off x="559391" y="316295"/>
            <a:ext cx="9519558" cy="17201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Quando si valuta bene, le disuguaglianze diventano visibili</a:t>
            </a:r>
          </a:p>
        </p:txBody>
      </p:sp>
      <p:sp>
        <p:nvSpPr>
          <p:cNvPr id="149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3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150" name="Text 4"/>
          <p:cNvSpPr txBox="1"/>
          <p:nvPr/>
        </p:nvSpPr>
        <p:spPr>
          <a:xfrm>
            <a:off x="553097" y="1508535"/>
            <a:ext cx="598558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Tre dati concreti dal sistema sanitario italiano</a:t>
            </a:r>
          </a:p>
        </p:txBody>
      </p:sp>
      <p:sp>
        <p:nvSpPr>
          <p:cNvPr id="151" name="Text 4"/>
          <p:cNvSpPr txBox="1"/>
          <p:nvPr/>
        </p:nvSpPr>
        <p:spPr>
          <a:xfrm>
            <a:off x="946971" y="2692844"/>
            <a:ext cx="2682240" cy="24164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r>
              <a:t>6 milioni di italiani</a:t>
            </a:r>
          </a:p>
        </p:txBody>
      </p:sp>
      <p:sp>
        <p:nvSpPr>
          <p:cNvPr id="152" name="Text 7"/>
          <p:cNvSpPr txBox="1"/>
          <p:nvPr/>
        </p:nvSpPr>
        <p:spPr>
          <a:xfrm>
            <a:off x="3338380" y="2425128"/>
            <a:ext cx="7559041" cy="82584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r>
              <a:t>hanno rinunciato nell'ultimo anno a visite o esami essenziali per liste d'attesa o costi. Senza valutazione sistematica dell'accesso, questa disuguaglianza resta sommersa.</a:t>
            </a:r>
          </a:p>
        </p:txBody>
      </p:sp>
      <p:sp>
        <p:nvSpPr>
          <p:cNvPr id="153" name="Text 9"/>
          <p:cNvSpPr txBox="1"/>
          <p:nvPr/>
        </p:nvSpPr>
        <p:spPr>
          <a:xfrm>
            <a:off x="946971" y="3953433"/>
            <a:ext cx="2682240" cy="24164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r>
              <a:t>44,8% → 100%</a:t>
            </a:r>
          </a:p>
        </p:txBody>
      </p:sp>
      <p:sp>
        <p:nvSpPr>
          <p:cNvPr id="154" name="Text 10"/>
          <p:cNvSpPr txBox="1"/>
          <p:nvPr/>
        </p:nvSpPr>
        <p:spPr>
          <a:xfrm>
            <a:off x="946971" y="4279437"/>
            <a:ext cx="2682240" cy="1893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400"/>
            </a:lvl1pPr>
          </a:lstStyle>
          <a:p>
            <a:r>
              <a:t>variabilità</a:t>
            </a:r>
          </a:p>
        </p:txBody>
      </p:sp>
      <p:sp>
        <p:nvSpPr>
          <p:cNvPr id="155" name="Text 12"/>
          <p:cNvSpPr txBox="1"/>
          <p:nvPr/>
        </p:nvSpPr>
        <p:spPr>
          <a:xfrm>
            <a:off x="3338380" y="4024093"/>
            <a:ext cx="7559041" cy="55399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r>
              <a:rPr dirty="0" err="1"/>
              <a:t>è</a:t>
            </a:r>
            <a:r>
              <a:rPr dirty="0"/>
              <a:t> il range </a:t>
            </a:r>
            <a:r>
              <a:rPr dirty="0" err="1"/>
              <a:t>tra</a:t>
            </a:r>
            <a:r>
              <a:rPr dirty="0"/>
              <a:t> le 134 </a:t>
            </a:r>
            <a:r>
              <a:rPr dirty="0" err="1"/>
              <a:t>reti</a:t>
            </a:r>
            <a:r>
              <a:rPr dirty="0"/>
              <a:t> </a:t>
            </a:r>
            <a:r>
              <a:rPr dirty="0" err="1"/>
              <a:t>toscane</a:t>
            </a:r>
            <a:r>
              <a:rPr dirty="0"/>
              <a:t> per il </a:t>
            </a:r>
            <a:r>
              <a:rPr dirty="0" err="1"/>
              <a:t>controllo</a:t>
            </a:r>
            <a:r>
              <a:rPr dirty="0"/>
              <a:t> </a:t>
            </a:r>
            <a:r>
              <a:rPr dirty="0" err="1"/>
              <a:t>annuale</a:t>
            </a:r>
            <a:r>
              <a:rPr dirty="0"/>
              <a:t> </a:t>
            </a:r>
            <a:r>
              <a:rPr dirty="0" err="1"/>
              <a:t>dell'emoglobina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diabetici</a:t>
            </a:r>
            <a:r>
              <a:rPr dirty="0"/>
              <a:t>. Una </a:t>
            </a:r>
            <a:r>
              <a:rPr dirty="0" err="1"/>
              <a:t>disuguaglianza</a:t>
            </a:r>
            <a:r>
              <a:rPr dirty="0"/>
              <a:t> </a:t>
            </a:r>
            <a:r>
              <a:rPr dirty="0" err="1"/>
              <a:t>clinica</a:t>
            </a:r>
            <a:r>
              <a:rPr dirty="0"/>
              <a:t> non </a:t>
            </a:r>
            <a:r>
              <a:rPr dirty="0" err="1"/>
              <a:t>spiegata</a:t>
            </a:r>
            <a:r>
              <a:rPr dirty="0"/>
              <a:t> </a:t>
            </a:r>
            <a:r>
              <a:rPr dirty="0" err="1"/>
              <a:t>dai</a:t>
            </a:r>
            <a:r>
              <a:rPr dirty="0"/>
              <a:t> </a:t>
            </a:r>
            <a:r>
              <a:rPr dirty="0" err="1"/>
              <a:t>bisogni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pazienti</a:t>
            </a:r>
            <a:r>
              <a:rPr dirty="0"/>
              <a:t>.</a:t>
            </a:r>
          </a:p>
        </p:txBody>
      </p:sp>
      <p:sp>
        <p:nvSpPr>
          <p:cNvPr id="156" name="Text 14"/>
          <p:cNvSpPr txBox="1"/>
          <p:nvPr/>
        </p:nvSpPr>
        <p:spPr>
          <a:xfrm>
            <a:off x="946971" y="5497258"/>
            <a:ext cx="2682240" cy="24164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r>
              <a:t>6% vs 12%</a:t>
            </a:r>
          </a:p>
        </p:txBody>
      </p:sp>
      <p:sp>
        <p:nvSpPr>
          <p:cNvPr id="157" name="Text 15"/>
          <p:cNvSpPr txBox="1"/>
          <p:nvPr/>
        </p:nvSpPr>
        <p:spPr>
          <a:xfrm>
            <a:off x="946971" y="5813741"/>
            <a:ext cx="2682240" cy="1893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400"/>
            </a:lvl1pPr>
          </a:lstStyle>
          <a:p>
            <a:r>
              <a:t>vs assistenza domiciliare</a:t>
            </a:r>
          </a:p>
        </p:txBody>
      </p:sp>
      <p:sp>
        <p:nvSpPr>
          <p:cNvPr id="158" name="Text 17"/>
          <p:cNvSpPr txBox="1"/>
          <p:nvPr/>
        </p:nvSpPr>
        <p:spPr>
          <a:xfrm>
            <a:off x="3338380" y="5497258"/>
            <a:ext cx="7559041" cy="53374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r>
              <a:t>la copertura ADI per anziani è del 12% in Veneto contro il 6% di media nazionale. Senza benchmarking inter-regionale, nessuno saprebbe dove si può fare meglio.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itolo 1"/>
          <p:cNvSpPr txBox="1">
            <a:spLocks noGrp="1"/>
          </p:cNvSpPr>
          <p:nvPr>
            <p:ph type="title"/>
          </p:nvPr>
        </p:nvSpPr>
        <p:spPr>
          <a:xfrm>
            <a:off x="394000" y="30087"/>
            <a:ext cx="9519558" cy="17201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Indicatori di efficacia clinica (PNE)</a:t>
            </a:r>
          </a:p>
        </p:txBody>
      </p:sp>
      <p:sp>
        <p:nvSpPr>
          <p:cNvPr id="304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792444" y="6493194"/>
            <a:ext cx="273652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5</a:t>
            </a:fld>
            <a:endParaRPr/>
          </a:p>
        </p:txBody>
      </p:sp>
      <p:sp>
        <p:nvSpPr>
          <p:cNvPr id="305" name="Text 14"/>
          <p:cNvSpPr txBox="1"/>
          <p:nvPr/>
        </p:nvSpPr>
        <p:spPr>
          <a:xfrm>
            <a:off x="512217" y="6156885"/>
            <a:ext cx="7924801" cy="446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300" i="1">
                <a:latin typeface="Roboto"/>
                <a:ea typeface="Roboto"/>
                <a:cs typeface="Roboto"/>
                <a:sym typeface="Roboto"/>
              </a:defRPr>
            </a:pPr>
            <a:r>
              <a:t>✔ Ok</a:t>
            </a:r>
            <a:r>
              <a:rPr>
                <a:solidFill>
                  <a:srgbClr val="64748B"/>
                </a:solidFill>
                <a:latin typeface="+mn-lt"/>
                <a:ea typeface="+mn-ea"/>
                <a:cs typeface="+mn-cs"/>
                <a:sym typeface="Calibri"/>
              </a:rPr>
              <a:t> </a:t>
            </a:r>
            <a:r>
              <a:t>= valore ≥ target</a:t>
            </a:r>
            <a:r>
              <a:rPr>
                <a:solidFill>
                  <a:srgbClr val="64748B"/>
                </a:solidFill>
                <a:latin typeface="+mn-lt"/>
                <a:ea typeface="+mn-ea"/>
                <a:cs typeface="+mn-cs"/>
                <a:sym typeface="Calibri"/>
              </a:rPr>
              <a:t>    </a:t>
            </a:r>
            <a:r>
              <a:rPr>
                <a:solidFill>
                  <a:srgbClr val="B85042"/>
                </a:solidFill>
              </a:rPr>
              <a:t>✘ Sotto target</a:t>
            </a:r>
            <a:r>
              <a:rPr>
                <a:solidFill>
                  <a:srgbClr val="64748B"/>
                </a:solidFill>
                <a:latin typeface="+mn-lt"/>
                <a:ea typeface="+mn-ea"/>
                <a:cs typeface="+mn-cs"/>
                <a:sym typeface="Calibri"/>
              </a:rPr>
              <a:t> </a:t>
            </a:r>
            <a:r>
              <a:t>= valore &lt; target</a:t>
            </a:r>
            <a:r>
              <a:rPr>
                <a:solidFill>
                  <a:srgbClr val="64748B"/>
                </a:solidFill>
                <a:latin typeface="+mn-lt"/>
                <a:ea typeface="+mn-ea"/>
                <a:cs typeface="+mn-cs"/>
                <a:sym typeface="Calibri"/>
              </a:rPr>
              <a:t>    </a:t>
            </a:r>
            <a:r>
              <a:t>Il gap nell’appropriatezza non è un caso: riflette differenze strutturali nei percorsi di cura e nelle dotazioni.</a:t>
            </a:r>
          </a:p>
        </p:txBody>
      </p:sp>
      <p:sp>
        <p:nvSpPr>
          <p:cNvPr id="306" name="Text 14"/>
          <p:cNvSpPr txBox="1"/>
          <p:nvPr/>
        </p:nvSpPr>
        <p:spPr>
          <a:xfrm>
            <a:off x="316322" y="1270733"/>
            <a:ext cx="8920907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300" i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Percentuale di casi trattati entro il tempo standard. Fonte: Programma Nazionale Esiti (Agenas).</a:t>
            </a:r>
          </a:p>
        </p:txBody>
      </p:sp>
      <p:sp>
        <p:nvSpPr>
          <p:cNvPr id="307" name="Shape 3"/>
          <p:cNvSpPr/>
          <p:nvPr/>
        </p:nvSpPr>
        <p:spPr>
          <a:xfrm>
            <a:off x="134021" y="1889073"/>
            <a:ext cx="3131531" cy="67056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08" name="Text 4"/>
          <p:cNvSpPr txBox="1"/>
          <p:nvPr/>
        </p:nvSpPr>
        <p:spPr>
          <a:xfrm>
            <a:off x="231557" y="2119776"/>
            <a:ext cx="3040345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Indicatore</a:t>
            </a:r>
          </a:p>
        </p:txBody>
      </p:sp>
      <p:sp>
        <p:nvSpPr>
          <p:cNvPr id="309" name="Shape 5"/>
          <p:cNvSpPr/>
          <p:nvPr/>
        </p:nvSpPr>
        <p:spPr>
          <a:xfrm>
            <a:off x="3357517" y="1889073"/>
            <a:ext cx="1828801" cy="67056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10" name="Text 6"/>
          <p:cNvSpPr txBox="1"/>
          <p:nvPr/>
        </p:nvSpPr>
        <p:spPr>
          <a:xfrm>
            <a:off x="2886836" y="2108140"/>
            <a:ext cx="170688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Target</a:t>
            </a:r>
          </a:p>
        </p:txBody>
      </p:sp>
      <p:sp>
        <p:nvSpPr>
          <p:cNvPr id="311" name="Shape 7"/>
          <p:cNvSpPr/>
          <p:nvPr/>
        </p:nvSpPr>
        <p:spPr>
          <a:xfrm>
            <a:off x="5247277" y="1889073"/>
            <a:ext cx="1889761" cy="6705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12" name="Text 8"/>
          <p:cNvSpPr txBox="1"/>
          <p:nvPr/>
        </p:nvSpPr>
        <p:spPr>
          <a:xfrm>
            <a:off x="4776596" y="2119776"/>
            <a:ext cx="176784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Toscana</a:t>
            </a:r>
          </a:p>
        </p:txBody>
      </p:sp>
      <p:sp>
        <p:nvSpPr>
          <p:cNvPr id="313" name="Shape 9"/>
          <p:cNvSpPr/>
          <p:nvPr/>
        </p:nvSpPr>
        <p:spPr>
          <a:xfrm>
            <a:off x="7197997" y="1889073"/>
            <a:ext cx="1889761" cy="670560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14" name="Text 10"/>
          <p:cNvSpPr txBox="1"/>
          <p:nvPr/>
        </p:nvSpPr>
        <p:spPr>
          <a:xfrm>
            <a:off x="6863645" y="2119776"/>
            <a:ext cx="176784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Lombardia</a:t>
            </a:r>
          </a:p>
        </p:txBody>
      </p:sp>
      <p:sp>
        <p:nvSpPr>
          <p:cNvPr id="315" name="Shape 11"/>
          <p:cNvSpPr/>
          <p:nvPr/>
        </p:nvSpPr>
        <p:spPr>
          <a:xfrm>
            <a:off x="9148717" y="1889073"/>
            <a:ext cx="1950721" cy="6705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16" name="Text 12"/>
          <p:cNvSpPr txBox="1"/>
          <p:nvPr/>
        </p:nvSpPr>
        <p:spPr>
          <a:xfrm>
            <a:off x="8710780" y="2108140"/>
            <a:ext cx="182880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Calabria</a:t>
            </a:r>
          </a:p>
        </p:txBody>
      </p:sp>
      <p:sp>
        <p:nvSpPr>
          <p:cNvPr id="317" name="Shape 13"/>
          <p:cNvSpPr/>
          <p:nvPr/>
        </p:nvSpPr>
        <p:spPr>
          <a:xfrm>
            <a:off x="134021" y="2681553"/>
            <a:ext cx="3131531" cy="1341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18" name="Shape 14"/>
          <p:cNvSpPr/>
          <p:nvPr/>
        </p:nvSpPr>
        <p:spPr>
          <a:xfrm>
            <a:off x="134021" y="2925393"/>
            <a:ext cx="73153" cy="853441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19" name="Text 15"/>
          <p:cNvSpPr txBox="1"/>
          <p:nvPr/>
        </p:nvSpPr>
        <p:spPr>
          <a:xfrm>
            <a:off x="377861" y="3120536"/>
            <a:ext cx="2266909" cy="463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>
                <a:solidFill>
                  <a:srgbClr val="1A2E5A"/>
                </a:solidFill>
              </a:defRPr>
            </a:lvl1pPr>
          </a:lstStyle>
          <a:p>
            <a:r>
              <a:t>Frattura femore operata entro 48h dal ricovero</a:t>
            </a:r>
          </a:p>
        </p:txBody>
      </p:sp>
      <p:sp>
        <p:nvSpPr>
          <p:cNvPr id="320" name="Shape 16"/>
          <p:cNvSpPr/>
          <p:nvPr/>
        </p:nvSpPr>
        <p:spPr>
          <a:xfrm>
            <a:off x="3357517" y="2681553"/>
            <a:ext cx="1828801" cy="13411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21" name="Text 17"/>
          <p:cNvSpPr txBox="1"/>
          <p:nvPr/>
        </p:nvSpPr>
        <p:spPr>
          <a:xfrm>
            <a:off x="3357517" y="3201598"/>
            <a:ext cx="1828801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400" b="1">
                <a:solidFill>
                  <a:srgbClr val="374151"/>
                </a:solidFill>
              </a:defRPr>
            </a:lvl1pPr>
          </a:lstStyle>
          <a:p>
            <a:r>
              <a:t>≥ 60%</a:t>
            </a:r>
          </a:p>
        </p:txBody>
      </p:sp>
      <p:sp>
        <p:nvSpPr>
          <p:cNvPr id="322" name="Shape 18"/>
          <p:cNvSpPr/>
          <p:nvPr/>
        </p:nvSpPr>
        <p:spPr>
          <a:xfrm>
            <a:off x="5247277" y="2681553"/>
            <a:ext cx="1889761" cy="1341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23" name="Text 19"/>
          <p:cNvSpPr txBox="1"/>
          <p:nvPr/>
        </p:nvSpPr>
        <p:spPr>
          <a:xfrm>
            <a:off x="5247277" y="2895064"/>
            <a:ext cx="1889761" cy="450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400" b="1">
                <a:solidFill>
                  <a:srgbClr val="028090"/>
                </a:solidFill>
              </a:defRPr>
            </a:lvl1pPr>
          </a:lstStyle>
          <a:p>
            <a:r>
              <a:t>75%</a:t>
            </a:r>
          </a:p>
        </p:txBody>
      </p:sp>
      <p:sp>
        <p:nvSpPr>
          <p:cNvPr id="324" name="Text 20"/>
          <p:cNvSpPr txBox="1"/>
          <p:nvPr/>
        </p:nvSpPr>
        <p:spPr>
          <a:xfrm>
            <a:off x="5344812" y="3544652"/>
            <a:ext cx="1767842" cy="16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200" b="1">
                <a:solidFill>
                  <a:srgbClr val="028090"/>
                </a:solidFill>
              </a:defRPr>
            </a:lvl1pPr>
          </a:lstStyle>
          <a:p>
            <a:r>
              <a:t>✔ Ok</a:t>
            </a:r>
          </a:p>
        </p:txBody>
      </p:sp>
      <p:sp>
        <p:nvSpPr>
          <p:cNvPr id="325" name="Shape 21"/>
          <p:cNvSpPr/>
          <p:nvPr/>
        </p:nvSpPr>
        <p:spPr>
          <a:xfrm>
            <a:off x="5417965" y="3839793"/>
            <a:ext cx="1548385" cy="97537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26" name="Shape 22"/>
          <p:cNvSpPr/>
          <p:nvPr/>
        </p:nvSpPr>
        <p:spPr>
          <a:xfrm>
            <a:off x="5417965" y="3839793"/>
            <a:ext cx="1161289" cy="97537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27" name="Shape 23"/>
          <p:cNvSpPr/>
          <p:nvPr/>
        </p:nvSpPr>
        <p:spPr>
          <a:xfrm>
            <a:off x="7197997" y="2681553"/>
            <a:ext cx="1889761" cy="1341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28" name="Text 24"/>
          <p:cNvSpPr txBox="1"/>
          <p:nvPr/>
        </p:nvSpPr>
        <p:spPr>
          <a:xfrm>
            <a:off x="7197997" y="2895064"/>
            <a:ext cx="1889761" cy="450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400" b="1">
                <a:solidFill>
                  <a:srgbClr val="0369A1"/>
                </a:solidFill>
              </a:defRPr>
            </a:lvl1pPr>
          </a:lstStyle>
          <a:p>
            <a:r>
              <a:t>72%</a:t>
            </a:r>
          </a:p>
        </p:txBody>
      </p:sp>
      <p:sp>
        <p:nvSpPr>
          <p:cNvPr id="329" name="Text 25"/>
          <p:cNvSpPr txBox="1"/>
          <p:nvPr/>
        </p:nvSpPr>
        <p:spPr>
          <a:xfrm>
            <a:off x="7295533" y="3544652"/>
            <a:ext cx="1767841" cy="16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200" b="1">
                <a:solidFill>
                  <a:srgbClr val="0369A1"/>
                </a:solidFill>
              </a:defRPr>
            </a:lvl1pPr>
          </a:lstStyle>
          <a:p>
            <a:r>
              <a:t>✔ Ok</a:t>
            </a:r>
          </a:p>
        </p:txBody>
      </p:sp>
      <p:sp>
        <p:nvSpPr>
          <p:cNvPr id="330" name="Shape 26"/>
          <p:cNvSpPr/>
          <p:nvPr/>
        </p:nvSpPr>
        <p:spPr>
          <a:xfrm>
            <a:off x="7368685" y="3839793"/>
            <a:ext cx="1548385" cy="97537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1" name="Shape 27"/>
          <p:cNvSpPr/>
          <p:nvPr/>
        </p:nvSpPr>
        <p:spPr>
          <a:xfrm>
            <a:off x="7368685" y="3839793"/>
            <a:ext cx="1114835" cy="97537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2" name="Shape 28"/>
          <p:cNvSpPr/>
          <p:nvPr/>
        </p:nvSpPr>
        <p:spPr>
          <a:xfrm>
            <a:off x="9148717" y="2681553"/>
            <a:ext cx="1950721" cy="1341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3" name="Text 29"/>
          <p:cNvSpPr txBox="1"/>
          <p:nvPr/>
        </p:nvSpPr>
        <p:spPr>
          <a:xfrm>
            <a:off x="9148717" y="2895064"/>
            <a:ext cx="1950721" cy="450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400" b="1">
                <a:solidFill>
                  <a:srgbClr val="B85042"/>
                </a:solidFill>
              </a:defRPr>
            </a:lvl1pPr>
          </a:lstStyle>
          <a:p>
            <a:r>
              <a:t>38%</a:t>
            </a:r>
          </a:p>
        </p:txBody>
      </p:sp>
      <p:sp>
        <p:nvSpPr>
          <p:cNvPr id="334" name="Text 30"/>
          <p:cNvSpPr txBox="1"/>
          <p:nvPr/>
        </p:nvSpPr>
        <p:spPr>
          <a:xfrm>
            <a:off x="9246253" y="3544652"/>
            <a:ext cx="1828801" cy="16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200" b="1">
                <a:solidFill>
                  <a:srgbClr val="B85042"/>
                </a:solidFill>
              </a:defRPr>
            </a:lvl1pPr>
          </a:lstStyle>
          <a:p>
            <a:r>
              <a:t>✘ Sotto target</a:t>
            </a:r>
          </a:p>
        </p:txBody>
      </p:sp>
      <p:sp>
        <p:nvSpPr>
          <p:cNvPr id="335" name="Shape 31"/>
          <p:cNvSpPr/>
          <p:nvPr/>
        </p:nvSpPr>
        <p:spPr>
          <a:xfrm>
            <a:off x="9319405" y="3839793"/>
            <a:ext cx="1609345" cy="97537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6" name="Shape 32"/>
          <p:cNvSpPr/>
          <p:nvPr/>
        </p:nvSpPr>
        <p:spPr>
          <a:xfrm>
            <a:off x="9319405" y="3839793"/>
            <a:ext cx="611552" cy="97537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7" name="Shape 33"/>
          <p:cNvSpPr/>
          <p:nvPr/>
        </p:nvSpPr>
        <p:spPr>
          <a:xfrm>
            <a:off x="134021" y="4144593"/>
            <a:ext cx="3131531" cy="134112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8" name="Shape 34"/>
          <p:cNvSpPr/>
          <p:nvPr/>
        </p:nvSpPr>
        <p:spPr>
          <a:xfrm>
            <a:off x="134021" y="4388433"/>
            <a:ext cx="73153" cy="853441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39" name="Text 35"/>
          <p:cNvSpPr txBox="1"/>
          <p:nvPr/>
        </p:nvSpPr>
        <p:spPr>
          <a:xfrm>
            <a:off x="377861" y="4456577"/>
            <a:ext cx="2451305" cy="71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>
                <a:solidFill>
                  <a:srgbClr val="1A2E5A"/>
                </a:solidFill>
              </a:defRPr>
            </a:lvl1pPr>
          </a:lstStyle>
          <a:p>
            <a:r>
              <a:t>Angioplastica coronarica (PTCA) entro 90 min dall’arrivo</a:t>
            </a:r>
          </a:p>
        </p:txBody>
      </p:sp>
      <p:sp>
        <p:nvSpPr>
          <p:cNvPr id="340" name="Shape 36"/>
          <p:cNvSpPr/>
          <p:nvPr/>
        </p:nvSpPr>
        <p:spPr>
          <a:xfrm>
            <a:off x="3357517" y="4144593"/>
            <a:ext cx="1828801" cy="13411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41" name="Text 37"/>
          <p:cNvSpPr txBox="1"/>
          <p:nvPr/>
        </p:nvSpPr>
        <p:spPr>
          <a:xfrm>
            <a:off x="3357517" y="4664638"/>
            <a:ext cx="1828801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400" b="1">
                <a:solidFill>
                  <a:srgbClr val="374151"/>
                </a:solidFill>
              </a:defRPr>
            </a:lvl1pPr>
          </a:lstStyle>
          <a:p>
            <a:r>
              <a:t>≥ 60%</a:t>
            </a:r>
          </a:p>
        </p:txBody>
      </p:sp>
      <p:sp>
        <p:nvSpPr>
          <p:cNvPr id="342" name="Shape 38"/>
          <p:cNvSpPr/>
          <p:nvPr/>
        </p:nvSpPr>
        <p:spPr>
          <a:xfrm>
            <a:off x="5247277" y="4144593"/>
            <a:ext cx="1889761" cy="134112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43" name="Text 39"/>
          <p:cNvSpPr txBox="1"/>
          <p:nvPr/>
        </p:nvSpPr>
        <p:spPr>
          <a:xfrm>
            <a:off x="5247277" y="4358105"/>
            <a:ext cx="1889761" cy="45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400" b="1">
                <a:solidFill>
                  <a:srgbClr val="028090"/>
                </a:solidFill>
              </a:defRPr>
            </a:lvl1pPr>
          </a:lstStyle>
          <a:p>
            <a:r>
              <a:t>65%</a:t>
            </a:r>
          </a:p>
        </p:txBody>
      </p:sp>
      <p:sp>
        <p:nvSpPr>
          <p:cNvPr id="344" name="Text 40"/>
          <p:cNvSpPr txBox="1"/>
          <p:nvPr/>
        </p:nvSpPr>
        <p:spPr>
          <a:xfrm>
            <a:off x="5344812" y="5007692"/>
            <a:ext cx="1767842" cy="16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200" b="1">
                <a:solidFill>
                  <a:srgbClr val="028090"/>
                </a:solidFill>
              </a:defRPr>
            </a:lvl1pPr>
          </a:lstStyle>
          <a:p>
            <a:r>
              <a:t>✔ Ok</a:t>
            </a:r>
          </a:p>
        </p:txBody>
      </p:sp>
      <p:sp>
        <p:nvSpPr>
          <p:cNvPr id="345" name="Shape 41"/>
          <p:cNvSpPr/>
          <p:nvPr/>
        </p:nvSpPr>
        <p:spPr>
          <a:xfrm>
            <a:off x="5417965" y="5302833"/>
            <a:ext cx="1548385" cy="97537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46" name="Shape 42"/>
          <p:cNvSpPr/>
          <p:nvPr/>
        </p:nvSpPr>
        <p:spPr>
          <a:xfrm>
            <a:off x="5417965" y="5302833"/>
            <a:ext cx="1006450" cy="97537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47" name="Shape 43"/>
          <p:cNvSpPr/>
          <p:nvPr/>
        </p:nvSpPr>
        <p:spPr>
          <a:xfrm>
            <a:off x="7197997" y="4144593"/>
            <a:ext cx="1889761" cy="134112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48" name="Text 44"/>
          <p:cNvSpPr txBox="1"/>
          <p:nvPr/>
        </p:nvSpPr>
        <p:spPr>
          <a:xfrm>
            <a:off x="7197997" y="4358105"/>
            <a:ext cx="1889761" cy="45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400" b="1">
                <a:solidFill>
                  <a:srgbClr val="0369A1"/>
                </a:solidFill>
              </a:defRPr>
            </a:lvl1pPr>
          </a:lstStyle>
          <a:p>
            <a:r>
              <a:t>69%</a:t>
            </a:r>
          </a:p>
        </p:txBody>
      </p:sp>
      <p:sp>
        <p:nvSpPr>
          <p:cNvPr id="349" name="Text 45"/>
          <p:cNvSpPr txBox="1"/>
          <p:nvPr/>
        </p:nvSpPr>
        <p:spPr>
          <a:xfrm>
            <a:off x="7295533" y="5007692"/>
            <a:ext cx="1767841" cy="16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200" b="1">
                <a:solidFill>
                  <a:srgbClr val="0369A1"/>
                </a:solidFill>
              </a:defRPr>
            </a:lvl1pPr>
          </a:lstStyle>
          <a:p>
            <a:r>
              <a:t>✔ Ok</a:t>
            </a:r>
          </a:p>
        </p:txBody>
      </p:sp>
      <p:sp>
        <p:nvSpPr>
          <p:cNvPr id="350" name="Shape 46"/>
          <p:cNvSpPr/>
          <p:nvPr/>
        </p:nvSpPr>
        <p:spPr>
          <a:xfrm>
            <a:off x="7368685" y="5302833"/>
            <a:ext cx="1548385" cy="97537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51" name="Shape 47"/>
          <p:cNvSpPr/>
          <p:nvPr/>
        </p:nvSpPr>
        <p:spPr>
          <a:xfrm>
            <a:off x="7368685" y="5302833"/>
            <a:ext cx="1068386" cy="97537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52" name="Shape 48"/>
          <p:cNvSpPr/>
          <p:nvPr/>
        </p:nvSpPr>
        <p:spPr>
          <a:xfrm>
            <a:off x="9148717" y="4144593"/>
            <a:ext cx="1950721" cy="1341120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53" name="Text 49"/>
          <p:cNvSpPr txBox="1"/>
          <p:nvPr/>
        </p:nvSpPr>
        <p:spPr>
          <a:xfrm>
            <a:off x="9148717" y="4358105"/>
            <a:ext cx="1950721" cy="45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400" b="1">
                <a:solidFill>
                  <a:srgbClr val="B85042"/>
                </a:solidFill>
              </a:defRPr>
            </a:lvl1pPr>
          </a:lstStyle>
          <a:p>
            <a:r>
              <a:t>42%</a:t>
            </a:r>
          </a:p>
        </p:txBody>
      </p:sp>
      <p:sp>
        <p:nvSpPr>
          <p:cNvPr id="354" name="Text 50"/>
          <p:cNvSpPr txBox="1"/>
          <p:nvPr/>
        </p:nvSpPr>
        <p:spPr>
          <a:xfrm>
            <a:off x="9246253" y="5007692"/>
            <a:ext cx="1828801" cy="16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200" b="1">
                <a:solidFill>
                  <a:srgbClr val="B85042"/>
                </a:solidFill>
              </a:defRPr>
            </a:lvl1pPr>
          </a:lstStyle>
          <a:p>
            <a:r>
              <a:t>✘ Sotto target</a:t>
            </a:r>
          </a:p>
        </p:txBody>
      </p:sp>
      <p:sp>
        <p:nvSpPr>
          <p:cNvPr id="355" name="Shape 51"/>
          <p:cNvSpPr/>
          <p:nvPr/>
        </p:nvSpPr>
        <p:spPr>
          <a:xfrm>
            <a:off x="9319405" y="5302833"/>
            <a:ext cx="1609345" cy="97537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56" name="Shape 52"/>
          <p:cNvSpPr/>
          <p:nvPr/>
        </p:nvSpPr>
        <p:spPr>
          <a:xfrm>
            <a:off x="9319405" y="5302833"/>
            <a:ext cx="675925" cy="97537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itolo 1"/>
          <p:cNvSpPr txBox="1">
            <a:spLocks noGrp="1"/>
          </p:cNvSpPr>
          <p:nvPr>
            <p:ph type="title"/>
          </p:nvPr>
        </p:nvSpPr>
        <p:spPr>
          <a:xfrm>
            <a:off x="394000" y="30087"/>
            <a:ext cx="9519558" cy="17201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Tabella 1: Performance LEA — Punteggi NSG 2023</a:t>
            </a:r>
          </a:p>
        </p:txBody>
      </p:sp>
      <p:sp>
        <p:nvSpPr>
          <p:cNvPr id="238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792444" y="6493194"/>
            <a:ext cx="273652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239" name="Text 14"/>
          <p:cNvSpPr txBox="1"/>
          <p:nvPr/>
        </p:nvSpPr>
        <p:spPr>
          <a:xfrm>
            <a:off x="512217" y="6156885"/>
            <a:ext cx="7924801" cy="409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300" i="1">
                <a:latin typeface="Roboto"/>
                <a:ea typeface="Roboto"/>
                <a:cs typeface="Roboto"/>
                <a:sym typeface="Roboto"/>
              </a:defRPr>
            </a:pPr>
            <a:r>
              <a:t>■ Adempiente (≥ 60) </a:t>
            </a:r>
            <a:r>
              <a:rPr>
                <a:solidFill>
                  <a:srgbClr val="64748B"/>
                </a:solidFill>
              </a:rPr>
              <a:t>   </a:t>
            </a:r>
            <a:r>
              <a:rPr>
                <a:solidFill>
                  <a:srgbClr val="B85042"/>
                </a:solidFill>
              </a:rPr>
              <a:t>■ </a:t>
            </a:r>
            <a:r>
              <a:rPr>
                <a:solidFill>
                  <a:srgbClr val="64748B"/>
                </a:solidFill>
              </a:rPr>
              <a:t>I</a:t>
            </a:r>
            <a:r>
              <a:t>nadempiente (&lt; 60)</a:t>
            </a:r>
            <a:r>
              <a:rPr>
                <a:solidFill>
                  <a:srgbClr val="64748B"/>
                </a:solidFill>
              </a:rPr>
              <a:t>    </a:t>
            </a:r>
            <a:r>
              <a:t>Il divario Nord-Sud non è inevitabile: è il risultato misurabile di scelte politiche e di governance.</a:t>
            </a:r>
          </a:p>
        </p:txBody>
      </p:sp>
      <p:sp>
        <p:nvSpPr>
          <p:cNvPr id="240" name="Text 14"/>
          <p:cNvSpPr txBox="1"/>
          <p:nvPr/>
        </p:nvSpPr>
        <p:spPr>
          <a:xfrm>
            <a:off x="354945" y="1327573"/>
            <a:ext cx="8920907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300" i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Il punteggio massimo teorico per ogni area è 100. La soglia di sufficienza è 60. Fonte: Ministero della Salute.</a:t>
            </a:r>
          </a:p>
        </p:txBody>
      </p:sp>
      <p:sp>
        <p:nvSpPr>
          <p:cNvPr id="241" name="Shape 3"/>
          <p:cNvSpPr/>
          <p:nvPr/>
        </p:nvSpPr>
        <p:spPr>
          <a:xfrm>
            <a:off x="95398" y="2063797"/>
            <a:ext cx="1998981" cy="670560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2" name="Text 4"/>
          <p:cNvSpPr txBox="1"/>
          <p:nvPr/>
        </p:nvSpPr>
        <p:spPr>
          <a:xfrm>
            <a:off x="192934" y="2294500"/>
            <a:ext cx="213360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Regione</a:t>
            </a:r>
          </a:p>
        </p:txBody>
      </p:sp>
      <p:sp>
        <p:nvSpPr>
          <p:cNvPr id="243" name="Shape 5"/>
          <p:cNvSpPr/>
          <p:nvPr/>
        </p:nvSpPr>
        <p:spPr>
          <a:xfrm>
            <a:off x="2156429" y="2063797"/>
            <a:ext cx="2133601" cy="670560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4" name="Text 6"/>
          <p:cNvSpPr txBox="1"/>
          <p:nvPr/>
        </p:nvSpPr>
        <p:spPr>
          <a:xfrm>
            <a:off x="2253965" y="2294500"/>
            <a:ext cx="201168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Area Prevenzione</a:t>
            </a:r>
          </a:p>
        </p:txBody>
      </p:sp>
      <p:sp>
        <p:nvSpPr>
          <p:cNvPr id="245" name="Shape 7"/>
          <p:cNvSpPr/>
          <p:nvPr/>
        </p:nvSpPr>
        <p:spPr>
          <a:xfrm>
            <a:off x="4350989" y="2063797"/>
            <a:ext cx="2133601" cy="670560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6" name="Text 8"/>
          <p:cNvSpPr txBox="1"/>
          <p:nvPr/>
        </p:nvSpPr>
        <p:spPr>
          <a:xfrm>
            <a:off x="4448525" y="2294500"/>
            <a:ext cx="201168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Area Distrettuale</a:t>
            </a:r>
          </a:p>
        </p:txBody>
      </p:sp>
      <p:sp>
        <p:nvSpPr>
          <p:cNvPr id="247" name="Shape 9"/>
          <p:cNvSpPr/>
          <p:nvPr/>
        </p:nvSpPr>
        <p:spPr>
          <a:xfrm>
            <a:off x="6545549" y="2063797"/>
            <a:ext cx="2133601" cy="670560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8" name="Text 10"/>
          <p:cNvSpPr txBox="1"/>
          <p:nvPr/>
        </p:nvSpPr>
        <p:spPr>
          <a:xfrm>
            <a:off x="6643085" y="2294500"/>
            <a:ext cx="201168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Area Ospedaliera</a:t>
            </a:r>
          </a:p>
        </p:txBody>
      </p:sp>
      <p:sp>
        <p:nvSpPr>
          <p:cNvPr id="249" name="Shape 11"/>
          <p:cNvSpPr/>
          <p:nvPr/>
        </p:nvSpPr>
        <p:spPr>
          <a:xfrm>
            <a:off x="8740109" y="2063797"/>
            <a:ext cx="2377440" cy="670560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0" name="Text 12"/>
          <p:cNvSpPr txBox="1"/>
          <p:nvPr/>
        </p:nvSpPr>
        <p:spPr>
          <a:xfrm>
            <a:off x="8837645" y="2294500"/>
            <a:ext cx="225552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FFFFFF"/>
                </a:solidFill>
              </a:defRPr>
            </a:lvl1pPr>
          </a:lstStyle>
          <a:p>
            <a:r>
              <a:t>Stato LEA</a:t>
            </a:r>
          </a:p>
        </p:txBody>
      </p:sp>
      <p:sp>
        <p:nvSpPr>
          <p:cNvPr id="251" name="Shape 13"/>
          <p:cNvSpPr/>
          <p:nvPr/>
        </p:nvSpPr>
        <p:spPr>
          <a:xfrm>
            <a:off x="-355204" y="2799950"/>
            <a:ext cx="24384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52" name="Shape 14"/>
          <p:cNvSpPr/>
          <p:nvPr/>
        </p:nvSpPr>
        <p:spPr>
          <a:xfrm>
            <a:off x="95398" y="3051350"/>
            <a:ext cx="73153" cy="438913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53" name="Text 15"/>
          <p:cNvSpPr txBox="1"/>
          <p:nvPr/>
        </p:nvSpPr>
        <p:spPr>
          <a:xfrm>
            <a:off x="314854" y="3146435"/>
            <a:ext cx="2218944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2000" b="1">
                <a:solidFill>
                  <a:srgbClr val="1A2E5A"/>
                </a:solidFill>
              </a:defRPr>
            </a:lvl1pPr>
          </a:lstStyle>
          <a:p>
            <a:r>
              <a:t>Toscana</a:t>
            </a:r>
          </a:p>
        </p:txBody>
      </p:sp>
      <p:sp>
        <p:nvSpPr>
          <p:cNvPr id="254" name="Shape 16"/>
          <p:cNvSpPr/>
          <p:nvPr/>
        </p:nvSpPr>
        <p:spPr>
          <a:xfrm>
            <a:off x="2156429" y="2831894"/>
            <a:ext cx="21336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55" name="Text 17"/>
          <p:cNvSpPr txBox="1"/>
          <p:nvPr/>
        </p:nvSpPr>
        <p:spPr>
          <a:xfrm>
            <a:off x="2156429" y="2935650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028090"/>
                </a:solidFill>
              </a:defRPr>
            </a:lvl1pPr>
          </a:lstStyle>
          <a:p>
            <a:r>
              <a:t>95</a:t>
            </a:r>
          </a:p>
        </p:txBody>
      </p:sp>
      <p:sp>
        <p:nvSpPr>
          <p:cNvPr id="256" name="Shape 18"/>
          <p:cNvSpPr/>
          <p:nvPr/>
        </p:nvSpPr>
        <p:spPr>
          <a:xfrm>
            <a:off x="2327117" y="3490262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57" name="Shape 19"/>
          <p:cNvSpPr/>
          <p:nvPr/>
        </p:nvSpPr>
        <p:spPr>
          <a:xfrm>
            <a:off x="2327117" y="3490262"/>
            <a:ext cx="1702614" cy="121921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58" name="Shape 20"/>
          <p:cNvSpPr/>
          <p:nvPr/>
        </p:nvSpPr>
        <p:spPr>
          <a:xfrm>
            <a:off x="4350989" y="2831894"/>
            <a:ext cx="21336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59" name="Text 21"/>
          <p:cNvSpPr txBox="1"/>
          <p:nvPr/>
        </p:nvSpPr>
        <p:spPr>
          <a:xfrm>
            <a:off x="4350989" y="2935650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028090"/>
                </a:solidFill>
              </a:defRPr>
            </a:lvl1pPr>
          </a:lstStyle>
          <a:p>
            <a:r>
              <a:t>95</a:t>
            </a:r>
          </a:p>
        </p:txBody>
      </p:sp>
      <p:sp>
        <p:nvSpPr>
          <p:cNvPr id="260" name="Shape 22"/>
          <p:cNvSpPr/>
          <p:nvPr/>
        </p:nvSpPr>
        <p:spPr>
          <a:xfrm>
            <a:off x="4521677" y="3490262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1" name="Shape 23"/>
          <p:cNvSpPr/>
          <p:nvPr/>
        </p:nvSpPr>
        <p:spPr>
          <a:xfrm>
            <a:off x="4521677" y="3490262"/>
            <a:ext cx="1702614" cy="121921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2" name="Shape 24"/>
          <p:cNvSpPr/>
          <p:nvPr/>
        </p:nvSpPr>
        <p:spPr>
          <a:xfrm>
            <a:off x="6545549" y="2831894"/>
            <a:ext cx="21336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3" name="Text 25"/>
          <p:cNvSpPr txBox="1"/>
          <p:nvPr/>
        </p:nvSpPr>
        <p:spPr>
          <a:xfrm>
            <a:off x="6545549" y="2935650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028090"/>
                </a:solidFill>
              </a:defRPr>
            </a:lvl1pPr>
          </a:lstStyle>
          <a:p>
            <a:r>
              <a:t>96</a:t>
            </a:r>
          </a:p>
        </p:txBody>
      </p:sp>
      <p:sp>
        <p:nvSpPr>
          <p:cNvPr id="264" name="Shape 26"/>
          <p:cNvSpPr/>
          <p:nvPr/>
        </p:nvSpPr>
        <p:spPr>
          <a:xfrm>
            <a:off x="6716237" y="3490262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5" name="Shape 27"/>
          <p:cNvSpPr/>
          <p:nvPr/>
        </p:nvSpPr>
        <p:spPr>
          <a:xfrm>
            <a:off x="6716237" y="3490262"/>
            <a:ext cx="1720536" cy="121921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6" name="Shape 28"/>
          <p:cNvSpPr/>
          <p:nvPr/>
        </p:nvSpPr>
        <p:spPr>
          <a:xfrm>
            <a:off x="8740109" y="2831894"/>
            <a:ext cx="2377440" cy="877825"/>
          </a:xfrm>
          <a:prstGeom prst="rect">
            <a:avLst/>
          </a:prstGeom>
          <a:solidFill>
            <a:srgbClr val="E6F7F5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7" name="Text 29"/>
          <p:cNvSpPr txBox="1"/>
          <p:nvPr/>
        </p:nvSpPr>
        <p:spPr>
          <a:xfrm>
            <a:off x="8837645" y="3161764"/>
            <a:ext cx="2255521" cy="218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028090"/>
                </a:solidFill>
              </a:defRPr>
            </a:lvl1pPr>
          </a:lstStyle>
          <a:p>
            <a:r>
              <a:t>✔ Adempiente (Top)</a:t>
            </a:r>
          </a:p>
        </p:txBody>
      </p:sp>
      <p:sp>
        <p:nvSpPr>
          <p:cNvPr id="268" name="Shape 30"/>
          <p:cNvSpPr/>
          <p:nvPr/>
        </p:nvSpPr>
        <p:spPr>
          <a:xfrm>
            <a:off x="95398" y="3782869"/>
            <a:ext cx="1998981" cy="877825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69" name="Shape 31"/>
          <p:cNvSpPr/>
          <p:nvPr/>
        </p:nvSpPr>
        <p:spPr>
          <a:xfrm>
            <a:off x="95398" y="4002325"/>
            <a:ext cx="73153" cy="438913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0" name="Text 32"/>
          <p:cNvSpPr txBox="1"/>
          <p:nvPr/>
        </p:nvSpPr>
        <p:spPr>
          <a:xfrm>
            <a:off x="314854" y="4097411"/>
            <a:ext cx="2218944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2000" b="1">
                <a:solidFill>
                  <a:srgbClr val="1A2E5A"/>
                </a:solidFill>
              </a:defRPr>
            </a:lvl1pPr>
          </a:lstStyle>
          <a:p>
            <a:r>
              <a:t>Lombardia</a:t>
            </a:r>
          </a:p>
        </p:txBody>
      </p:sp>
      <p:sp>
        <p:nvSpPr>
          <p:cNvPr id="271" name="Shape 33"/>
          <p:cNvSpPr/>
          <p:nvPr/>
        </p:nvSpPr>
        <p:spPr>
          <a:xfrm>
            <a:off x="2156429" y="3782869"/>
            <a:ext cx="2133601" cy="877826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2" name="Text 34"/>
          <p:cNvSpPr txBox="1"/>
          <p:nvPr/>
        </p:nvSpPr>
        <p:spPr>
          <a:xfrm>
            <a:off x="2156429" y="3886627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0369A1"/>
                </a:solidFill>
              </a:defRPr>
            </a:lvl1pPr>
          </a:lstStyle>
          <a:p>
            <a:r>
              <a:t>89</a:t>
            </a:r>
          </a:p>
        </p:txBody>
      </p:sp>
      <p:sp>
        <p:nvSpPr>
          <p:cNvPr id="273" name="Shape 35"/>
          <p:cNvSpPr/>
          <p:nvPr/>
        </p:nvSpPr>
        <p:spPr>
          <a:xfrm>
            <a:off x="2327117" y="4441238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4" name="Shape 36"/>
          <p:cNvSpPr/>
          <p:nvPr/>
        </p:nvSpPr>
        <p:spPr>
          <a:xfrm>
            <a:off x="2327117" y="4441238"/>
            <a:ext cx="1595081" cy="121921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5" name="Shape 37"/>
          <p:cNvSpPr/>
          <p:nvPr/>
        </p:nvSpPr>
        <p:spPr>
          <a:xfrm>
            <a:off x="4350989" y="3782869"/>
            <a:ext cx="2133601" cy="877826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6" name="Text 38"/>
          <p:cNvSpPr txBox="1"/>
          <p:nvPr/>
        </p:nvSpPr>
        <p:spPr>
          <a:xfrm>
            <a:off x="4350989" y="3886627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0369A1"/>
                </a:solidFill>
              </a:defRPr>
            </a:lvl1pPr>
          </a:lstStyle>
          <a:p>
            <a:r>
              <a:t>82</a:t>
            </a:r>
          </a:p>
        </p:txBody>
      </p:sp>
      <p:sp>
        <p:nvSpPr>
          <p:cNvPr id="277" name="Shape 39"/>
          <p:cNvSpPr/>
          <p:nvPr/>
        </p:nvSpPr>
        <p:spPr>
          <a:xfrm>
            <a:off x="4521677" y="4441238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8" name="Shape 40"/>
          <p:cNvSpPr/>
          <p:nvPr/>
        </p:nvSpPr>
        <p:spPr>
          <a:xfrm>
            <a:off x="4521677" y="4441238"/>
            <a:ext cx="1469625" cy="121921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79" name="Shape 41"/>
          <p:cNvSpPr/>
          <p:nvPr/>
        </p:nvSpPr>
        <p:spPr>
          <a:xfrm>
            <a:off x="6545549" y="3782869"/>
            <a:ext cx="2133601" cy="877826"/>
          </a:xfrm>
          <a:prstGeom prst="rect">
            <a:avLst/>
          </a:prstGeom>
          <a:solidFill>
            <a:srgbClr val="F4F7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0" name="Text 42"/>
          <p:cNvSpPr txBox="1"/>
          <p:nvPr/>
        </p:nvSpPr>
        <p:spPr>
          <a:xfrm>
            <a:off x="6545549" y="3886627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0369A1"/>
                </a:solidFill>
              </a:defRPr>
            </a:lvl1pPr>
          </a:lstStyle>
          <a:p>
            <a:r>
              <a:t>86</a:t>
            </a:r>
          </a:p>
        </p:txBody>
      </p:sp>
      <p:sp>
        <p:nvSpPr>
          <p:cNvPr id="281" name="Shape 43"/>
          <p:cNvSpPr/>
          <p:nvPr/>
        </p:nvSpPr>
        <p:spPr>
          <a:xfrm>
            <a:off x="6716237" y="4441238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2" name="Shape 44"/>
          <p:cNvSpPr/>
          <p:nvPr/>
        </p:nvSpPr>
        <p:spPr>
          <a:xfrm>
            <a:off x="6716237" y="4441238"/>
            <a:ext cx="1541313" cy="121921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3" name="Shape 45"/>
          <p:cNvSpPr/>
          <p:nvPr/>
        </p:nvSpPr>
        <p:spPr>
          <a:xfrm>
            <a:off x="8740109" y="3782869"/>
            <a:ext cx="2377440" cy="877826"/>
          </a:xfrm>
          <a:prstGeom prst="rect">
            <a:avLst/>
          </a:prstGeom>
          <a:solidFill>
            <a:srgbClr val="E6F0FA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4" name="Text 46"/>
          <p:cNvSpPr txBox="1"/>
          <p:nvPr/>
        </p:nvSpPr>
        <p:spPr>
          <a:xfrm>
            <a:off x="8837645" y="4112740"/>
            <a:ext cx="2255521" cy="218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0369A1"/>
                </a:solidFill>
              </a:defRPr>
            </a:lvl1pPr>
          </a:lstStyle>
          <a:p>
            <a:r>
              <a:t>✔ Adempiente</a:t>
            </a:r>
          </a:p>
        </p:txBody>
      </p:sp>
      <p:sp>
        <p:nvSpPr>
          <p:cNvPr id="285" name="Shape 47"/>
          <p:cNvSpPr/>
          <p:nvPr/>
        </p:nvSpPr>
        <p:spPr>
          <a:xfrm>
            <a:off x="95398" y="4733846"/>
            <a:ext cx="199898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6" name="Shape 48"/>
          <p:cNvSpPr/>
          <p:nvPr/>
        </p:nvSpPr>
        <p:spPr>
          <a:xfrm>
            <a:off x="95398" y="4953302"/>
            <a:ext cx="73153" cy="438913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7" name="Text 49"/>
          <p:cNvSpPr txBox="1"/>
          <p:nvPr/>
        </p:nvSpPr>
        <p:spPr>
          <a:xfrm>
            <a:off x="314854" y="5048387"/>
            <a:ext cx="2218944" cy="248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2000" b="1">
                <a:solidFill>
                  <a:srgbClr val="1A2E5A"/>
                </a:solidFill>
              </a:defRPr>
            </a:lvl1pPr>
          </a:lstStyle>
          <a:p>
            <a:r>
              <a:t>Calabria</a:t>
            </a:r>
          </a:p>
        </p:txBody>
      </p:sp>
      <p:sp>
        <p:nvSpPr>
          <p:cNvPr id="288" name="Shape 50"/>
          <p:cNvSpPr/>
          <p:nvPr/>
        </p:nvSpPr>
        <p:spPr>
          <a:xfrm>
            <a:off x="2156429" y="4733846"/>
            <a:ext cx="21336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89" name="Text 51"/>
          <p:cNvSpPr txBox="1"/>
          <p:nvPr/>
        </p:nvSpPr>
        <p:spPr>
          <a:xfrm>
            <a:off x="2156429" y="4837603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B85042"/>
                </a:solidFill>
              </a:defRPr>
            </a:lvl1pPr>
          </a:lstStyle>
          <a:p>
            <a:r>
              <a:t>45</a:t>
            </a:r>
          </a:p>
        </p:txBody>
      </p:sp>
      <p:sp>
        <p:nvSpPr>
          <p:cNvPr id="290" name="Shape 52"/>
          <p:cNvSpPr/>
          <p:nvPr/>
        </p:nvSpPr>
        <p:spPr>
          <a:xfrm>
            <a:off x="2327117" y="5392214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1" name="Shape 53"/>
          <p:cNvSpPr/>
          <p:nvPr/>
        </p:nvSpPr>
        <p:spPr>
          <a:xfrm>
            <a:off x="2327117" y="5392214"/>
            <a:ext cx="806502" cy="121921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2" name="Shape 54"/>
          <p:cNvSpPr/>
          <p:nvPr/>
        </p:nvSpPr>
        <p:spPr>
          <a:xfrm>
            <a:off x="4350989" y="4733846"/>
            <a:ext cx="21336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3" name="Text 55"/>
          <p:cNvSpPr txBox="1"/>
          <p:nvPr/>
        </p:nvSpPr>
        <p:spPr>
          <a:xfrm>
            <a:off x="4350989" y="4837603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B85042"/>
                </a:solidFill>
              </a:defRPr>
            </a:lvl1pPr>
          </a:lstStyle>
          <a:p>
            <a:r>
              <a:t>48</a:t>
            </a:r>
          </a:p>
        </p:txBody>
      </p:sp>
      <p:sp>
        <p:nvSpPr>
          <p:cNvPr id="294" name="Shape 56"/>
          <p:cNvSpPr/>
          <p:nvPr/>
        </p:nvSpPr>
        <p:spPr>
          <a:xfrm>
            <a:off x="4521677" y="5392214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5" name="Shape 57"/>
          <p:cNvSpPr/>
          <p:nvPr/>
        </p:nvSpPr>
        <p:spPr>
          <a:xfrm>
            <a:off x="4521677" y="5392214"/>
            <a:ext cx="860269" cy="121921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6" name="Shape 58"/>
          <p:cNvSpPr/>
          <p:nvPr/>
        </p:nvSpPr>
        <p:spPr>
          <a:xfrm>
            <a:off x="6545549" y="4733846"/>
            <a:ext cx="2133601" cy="877825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7" name="Text 59"/>
          <p:cNvSpPr txBox="1"/>
          <p:nvPr/>
        </p:nvSpPr>
        <p:spPr>
          <a:xfrm>
            <a:off x="6545549" y="4837603"/>
            <a:ext cx="2133601" cy="35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2800" b="1">
                <a:solidFill>
                  <a:srgbClr val="B85042"/>
                </a:solidFill>
              </a:defRPr>
            </a:lvl1pPr>
          </a:lstStyle>
          <a:p>
            <a:r>
              <a:t>57</a:t>
            </a:r>
          </a:p>
        </p:txBody>
      </p:sp>
      <p:sp>
        <p:nvSpPr>
          <p:cNvPr id="298" name="Shape 60"/>
          <p:cNvSpPr/>
          <p:nvPr/>
        </p:nvSpPr>
        <p:spPr>
          <a:xfrm>
            <a:off x="6716237" y="5392214"/>
            <a:ext cx="1792225" cy="121921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299" name="Shape 61"/>
          <p:cNvSpPr/>
          <p:nvPr/>
        </p:nvSpPr>
        <p:spPr>
          <a:xfrm>
            <a:off x="6716237" y="5392214"/>
            <a:ext cx="1021569" cy="121921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00" name="Shape 62"/>
          <p:cNvSpPr/>
          <p:nvPr/>
        </p:nvSpPr>
        <p:spPr>
          <a:xfrm>
            <a:off x="8740109" y="4733846"/>
            <a:ext cx="2377440" cy="877825"/>
          </a:xfrm>
          <a:prstGeom prst="rect">
            <a:avLst/>
          </a:prstGeom>
          <a:solidFill>
            <a:srgbClr val="FAEAE8"/>
          </a:solidFill>
          <a:ln w="12700">
            <a:solidFill>
              <a:srgbClr val="E2E8F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301" name="Text 63"/>
          <p:cNvSpPr txBox="1"/>
          <p:nvPr/>
        </p:nvSpPr>
        <p:spPr>
          <a:xfrm>
            <a:off x="8837645" y="5063716"/>
            <a:ext cx="2255521" cy="218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1600" b="1">
                <a:solidFill>
                  <a:srgbClr val="B85042"/>
                </a:solidFill>
              </a:defRPr>
            </a:lvl1pPr>
          </a:lstStyle>
          <a:p>
            <a:r>
              <a:t>✘ Inadempiente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olo 1"/>
          <p:cNvSpPr txBox="1">
            <a:spLocks noGrp="1"/>
          </p:cNvSpPr>
          <p:nvPr>
            <p:ph type="title"/>
          </p:nvPr>
        </p:nvSpPr>
        <p:spPr>
          <a:xfrm>
            <a:off x="285965" y="-18543"/>
            <a:ext cx="9519558" cy="172014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Il problema: senza misura non si governa</a:t>
            </a:r>
          </a:p>
        </p:txBody>
      </p:sp>
      <p:sp>
        <p:nvSpPr>
          <p:cNvPr id="161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3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7</a:t>
            </a:fld>
            <a:endParaRPr/>
          </a:p>
        </p:txBody>
      </p:sp>
      <p:sp>
        <p:nvSpPr>
          <p:cNvPr id="162" name="Shape 2"/>
          <p:cNvSpPr/>
          <p:nvPr/>
        </p:nvSpPr>
        <p:spPr>
          <a:xfrm>
            <a:off x="134021" y="1640641"/>
            <a:ext cx="3552440" cy="3864749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63" name="Text 4"/>
          <p:cNvSpPr txBox="1"/>
          <p:nvPr/>
        </p:nvSpPr>
        <p:spPr>
          <a:xfrm>
            <a:off x="377861" y="1921181"/>
            <a:ext cx="548640" cy="475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0959" tIns="60959" rIns="60959" bIns="60959" anchor="ctr">
            <a:spAutoFit/>
          </a:bodyPr>
          <a:lstStyle>
            <a:lvl1pPr algn="ctr" defTabSz="1219200">
              <a:defRPr sz="2800" b="1">
                <a:solidFill>
                  <a:schemeClr val="accent2"/>
                </a:solidFill>
              </a:defRPr>
            </a:lvl1pPr>
          </a:lstStyle>
          <a:p>
            <a:r>
              <a:t>?</a:t>
            </a:r>
          </a:p>
        </p:txBody>
      </p:sp>
      <p:sp>
        <p:nvSpPr>
          <p:cNvPr id="164" name="Text 5"/>
          <p:cNvSpPr txBox="1"/>
          <p:nvPr/>
        </p:nvSpPr>
        <p:spPr>
          <a:xfrm>
            <a:off x="316901" y="2616001"/>
            <a:ext cx="329184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Cosa sta succedendo?</a:t>
            </a:r>
          </a:p>
        </p:txBody>
      </p:sp>
      <p:sp>
        <p:nvSpPr>
          <p:cNvPr id="165" name="Text 6"/>
          <p:cNvSpPr txBox="1"/>
          <p:nvPr/>
        </p:nvSpPr>
        <p:spPr>
          <a:xfrm>
            <a:off x="316901" y="3530401"/>
            <a:ext cx="3291841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Il SSN gestisce ogni anno miliardi di prestazioni. Senza dati strutturati, non è possibile distinguere dove si cura bene da dove si cura male.</a:t>
            </a:r>
          </a:p>
        </p:txBody>
      </p:sp>
      <p:sp>
        <p:nvSpPr>
          <p:cNvPr id="166" name="Shape 7"/>
          <p:cNvSpPr/>
          <p:nvPr/>
        </p:nvSpPr>
        <p:spPr>
          <a:xfrm>
            <a:off x="3942269" y="1640641"/>
            <a:ext cx="3468370" cy="3864748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67" name="Text 9"/>
          <p:cNvSpPr txBox="1"/>
          <p:nvPr/>
        </p:nvSpPr>
        <p:spPr>
          <a:xfrm>
            <a:off x="4340261" y="1921181"/>
            <a:ext cx="548640" cy="475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0959" tIns="60959" rIns="60959" bIns="60959" anchor="ctr">
            <a:spAutoFit/>
          </a:bodyPr>
          <a:lstStyle>
            <a:lvl1pPr algn="ctr" defTabSz="1219200">
              <a:defRPr sz="2800" b="1">
                <a:solidFill>
                  <a:schemeClr val="accent2"/>
                </a:solidFill>
              </a:defRPr>
            </a:lvl1pPr>
          </a:lstStyle>
          <a:p>
            <a:r>
              <a:t>!</a:t>
            </a:r>
          </a:p>
        </p:txBody>
      </p:sp>
      <p:sp>
        <p:nvSpPr>
          <p:cNvPr id="168" name="Text 10"/>
          <p:cNvSpPr txBox="1"/>
          <p:nvPr/>
        </p:nvSpPr>
        <p:spPr>
          <a:xfrm>
            <a:off x="4173532" y="2616000"/>
            <a:ext cx="329184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Il rischio dell'autoreferenzialità</a:t>
            </a:r>
          </a:p>
        </p:txBody>
      </p:sp>
      <p:sp>
        <p:nvSpPr>
          <p:cNvPr id="169" name="Text 11"/>
          <p:cNvSpPr txBox="1"/>
          <p:nvPr/>
        </p:nvSpPr>
        <p:spPr>
          <a:xfrm>
            <a:off x="4158243" y="3530401"/>
            <a:ext cx="2939400" cy="167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Un sistema che non misura i propri risultati tende a riprodurre gli stessi errori. La valutazione è la precondizione per migliorare.</a:t>
            </a:r>
          </a:p>
        </p:txBody>
      </p:sp>
      <p:sp>
        <p:nvSpPr>
          <p:cNvPr id="170" name="Shape 12"/>
          <p:cNvSpPr/>
          <p:nvPr/>
        </p:nvSpPr>
        <p:spPr>
          <a:xfrm>
            <a:off x="7750515" y="1640641"/>
            <a:ext cx="3423911" cy="3864749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71" name="Shape 13"/>
          <p:cNvSpPr/>
          <p:nvPr/>
        </p:nvSpPr>
        <p:spPr>
          <a:xfrm>
            <a:off x="7758848" y="1622098"/>
            <a:ext cx="3468370" cy="73153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2" name="Text 14"/>
          <p:cNvSpPr txBox="1"/>
          <p:nvPr/>
        </p:nvSpPr>
        <p:spPr>
          <a:xfrm>
            <a:off x="8302661" y="1888290"/>
            <a:ext cx="548640" cy="541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0959" tIns="60959" rIns="60959" bIns="60959" anchor="ctr">
            <a:spAutoFit/>
          </a:bodyPr>
          <a:lstStyle>
            <a:lvl1pPr algn="ctr" defTabSz="1219200">
              <a:defRPr sz="2800" b="1">
                <a:solidFill>
                  <a:schemeClr val="accent2"/>
                </a:solidFill>
              </a:defRPr>
            </a:lvl1pPr>
          </a:lstStyle>
          <a:p>
            <a:r>
              <a:t>✓</a:t>
            </a:r>
          </a:p>
        </p:txBody>
      </p:sp>
      <p:sp>
        <p:nvSpPr>
          <p:cNvPr id="173" name="Text 15"/>
          <p:cNvSpPr txBox="1"/>
          <p:nvPr/>
        </p:nvSpPr>
        <p:spPr>
          <a:xfrm>
            <a:off x="7968666" y="2580877"/>
            <a:ext cx="329184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Misurare per decidere</a:t>
            </a:r>
          </a:p>
        </p:txBody>
      </p:sp>
      <p:sp>
        <p:nvSpPr>
          <p:cNvPr id="174" name="Text 16"/>
          <p:cNvSpPr txBox="1"/>
          <p:nvPr/>
        </p:nvSpPr>
        <p:spPr>
          <a:xfrm>
            <a:off x="7891201" y="3530401"/>
            <a:ext cx="3096422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Solo ciò che viene misurato può essere governato: allocazione delle risorse, formazione dei professionisti, riorganizzazione dei servizi.</a:t>
            </a:r>
          </a:p>
        </p:txBody>
      </p:sp>
      <p:sp>
        <p:nvSpPr>
          <p:cNvPr id="175" name="Shape 13"/>
          <p:cNvSpPr/>
          <p:nvPr/>
        </p:nvSpPr>
        <p:spPr>
          <a:xfrm>
            <a:off x="3942269" y="1615748"/>
            <a:ext cx="3468370" cy="73153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6" name="Shape 13"/>
          <p:cNvSpPr/>
          <p:nvPr/>
        </p:nvSpPr>
        <p:spPr>
          <a:xfrm>
            <a:off x="176056" y="1615748"/>
            <a:ext cx="3468370" cy="73153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olo 1"/>
          <p:cNvSpPr txBox="1">
            <a:spLocks noGrp="1"/>
          </p:cNvSpPr>
          <p:nvPr>
            <p:ph type="title"/>
          </p:nvPr>
        </p:nvSpPr>
        <p:spPr>
          <a:xfrm>
            <a:off x="546517" y="-394795"/>
            <a:ext cx="9519558" cy="172014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Le sei domande di una buona valutazione</a:t>
            </a:r>
          </a:p>
        </p:txBody>
      </p:sp>
      <p:sp>
        <p:nvSpPr>
          <p:cNvPr id="130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3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8</a:t>
            </a:fld>
            <a:endParaRPr/>
          </a:p>
        </p:txBody>
      </p:sp>
      <p:sp>
        <p:nvSpPr>
          <p:cNvPr id="131" name="Shape 2"/>
          <p:cNvSpPr/>
          <p:nvPr/>
        </p:nvSpPr>
        <p:spPr>
          <a:xfrm>
            <a:off x="556356" y="1151742"/>
            <a:ext cx="3657601" cy="256032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32" name="Shape 3"/>
          <p:cNvSpPr/>
          <p:nvPr/>
        </p:nvSpPr>
        <p:spPr>
          <a:xfrm>
            <a:off x="556356" y="1151742"/>
            <a:ext cx="3657601" cy="609601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33" name="Text 4"/>
          <p:cNvSpPr txBox="1"/>
          <p:nvPr/>
        </p:nvSpPr>
        <p:spPr>
          <a:xfrm>
            <a:off x="702660" y="1335892"/>
            <a:ext cx="3364993" cy="241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Perché?</a:t>
            </a:r>
          </a:p>
        </p:txBody>
      </p:sp>
      <p:sp>
        <p:nvSpPr>
          <p:cNvPr id="134" name="Text 5"/>
          <p:cNvSpPr txBox="1"/>
          <p:nvPr/>
        </p:nvSpPr>
        <p:spPr>
          <a:xfrm>
            <a:off x="702660" y="1883262"/>
            <a:ext cx="336499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400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Incentivi, penalizzazioni, miglioramento della performance, decisioni strutturali. L'obiettivo politico o istituzionale definisce tutto il resto.</a:t>
            </a:r>
          </a:p>
        </p:txBody>
      </p:sp>
      <p:sp>
        <p:nvSpPr>
          <p:cNvPr id="135" name="Shape 6"/>
          <p:cNvSpPr/>
          <p:nvPr/>
        </p:nvSpPr>
        <p:spPr>
          <a:xfrm>
            <a:off x="5317232" y="1151742"/>
            <a:ext cx="3657601" cy="256032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36" name="Shape 7"/>
          <p:cNvSpPr/>
          <p:nvPr/>
        </p:nvSpPr>
        <p:spPr>
          <a:xfrm>
            <a:off x="5317232" y="1151742"/>
            <a:ext cx="3657601" cy="609601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28090"/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37" name="Text 8"/>
          <p:cNvSpPr txBox="1"/>
          <p:nvPr/>
        </p:nvSpPr>
        <p:spPr>
          <a:xfrm>
            <a:off x="5463536" y="1335892"/>
            <a:ext cx="3364994" cy="241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Cosa?/Chi?/Quando?</a:t>
            </a:r>
          </a:p>
        </p:txBody>
      </p:sp>
      <p:sp>
        <p:nvSpPr>
          <p:cNvPr id="138" name="Text 9"/>
          <p:cNvSpPr txBox="1"/>
          <p:nvPr/>
        </p:nvSpPr>
        <p:spPr>
          <a:xfrm>
            <a:off x="5463536" y="1883262"/>
            <a:ext cx="336499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400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L'oggetto della valutazione determina la metodologia. Non esiste tecnica statistica applicabile astrattamente: bisogna conoscere a fondo ciò che si valuta.</a:t>
            </a:r>
          </a:p>
        </p:txBody>
      </p:sp>
      <p:sp>
        <p:nvSpPr>
          <p:cNvPr id="139" name="Shape 18"/>
          <p:cNvSpPr/>
          <p:nvPr/>
        </p:nvSpPr>
        <p:spPr>
          <a:xfrm>
            <a:off x="556356" y="4041846"/>
            <a:ext cx="3657601" cy="256032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40" name="Shape 19"/>
          <p:cNvSpPr/>
          <p:nvPr/>
        </p:nvSpPr>
        <p:spPr>
          <a:xfrm>
            <a:off x="556356" y="4041846"/>
            <a:ext cx="3657601" cy="60960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1" name="Text 20"/>
          <p:cNvSpPr txBox="1"/>
          <p:nvPr/>
        </p:nvSpPr>
        <p:spPr>
          <a:xfrm>
            <a:off x="702660" y="4225996"/>
            <a:ext cx="3364993" cy="241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Come?</a:t>
            </a:r>
          </a:p>
        </p:txBody>
      </p:sp>
      <p:sp>
        <p:nvSpPr>
          <p:cNvPr id="142" name="Text 21"/>
          <p:cNvSpPr txBox="1"/>
          <p:nvPr/>
        </p:nvSpPr>
        <p:spPr>
          <a:xfrm>
            <a:off x="702660" y="4773366"/>
            <a:ext cx="3364993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400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rPr dirty="0"/>
              <a:t>Prima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dati</a:t>
            </a:r>
            <a:r>
              <a:rPr dirty="0"/>
              <a:t> (</a:t>
            </a:r>
            <a:r>
              <a:rPr dirty="0" err="1"/>
              <a:t>consistenza</a:t>
            </a:r>
            <a:r>
              <a:rPr dirty="0"/>
              <a:t>, bias, </a:t>
            </a:r>
            <a:r>
              <a:rPr dirty="0" err="1"/>
              <a:t>disponibilità</a:t>
            </a:r>
            <a:r>
              <a:rPr dirty="0"/>
              <a:t>), poi le </a:t>
            </a:r>
            <a:r>
              <a:rPr dirty="0" err="1"/>
              <a:t>risorse</a:t>
            </a:r>
            <a:r>
              <a:rPr dirty="0"/>
              <a:t>, </a:t>
            </a:r>
            <a:r>
              <a:rPr dirty="0" err="1"/>
              <a:t>infine</a:t>
            </a:r>
            <a:r>
              <a:rPr dirty="0"/>
              <a:t> la </a:t>
            </a:r>
            <a:r>
              <a:rPr dirty="0" err="1"/>
              <a:t>metodologia</a:t>
            </a:r>
            <a:r>
              <a:rPr dirty="0"/>
              <a:t>. </a:t>
            </a:r>
          </a:p>
        </p:txBody>
      </p:sp>
      <p:sp>
        <p:nvSpPr>
          <p:cNvPr id="143" name="Shape 22"/>
          <p:cNvSpPr/>
          <p:nvPr/>
        </p:nvSpPr>
        <p:spPr>
          <a:xfrm>
            <a:off x="5317232" y="4041846"/>
            <a:ext cx="3657601" cy="2560321"/>
          </a:xfrm>
          <a:prstGeom prst="rect">
            <a:avLst/>
          </a:prstGeom>
          <a:solidFill>
            <a:srgbClr val="FFFFFF"/>
          </a:solidFill>
          <a:ln w="12700">
            <a:solidFill>
              <a:srgbClr val="D1DDE8"/>
            </a:solidFill>
          </a:ln>
          <a:effectLst>
            <a:outerShdw blurRad="127000" dist="50800" dir="8100000" rotWithShape="0">
              <a:srgbClr val="000000">
                <a:alpha val="12000"/>
              </a:srgbClr>
            </a:outerShdw>
          </a:effectLst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44" name="Shape 23"/>
          <p:cNvSpPr/>
          <p:nvPr/>
        </p:nvSpPr>
        <p:spPr>
          <a:xfrm>
            <a:off x="5317232" y="4041846"/>
            <a:ext cx="3657601" cy="609601"/>
          </a:xfrm>
          <a:prstGeom prst="rect">
            <a:avLst/>
          </a:prstGeom>
          <a:solidFill>
            <a:schemeClr val="accent2"/>
          </a:solidFill>
          <a:ln w="25400">
            <a:solidFill>
              <a:srgbClr val="AD5B24"/>
            </a:solidFill>
          </a:ln>
        </p:spPr>
        <p:txBody>
          <a:bodyPr lIns="60959" tIns="60959" rIns="60959" bIns="6095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5" name="Text 24"/>
          <p:cNvSpPr txBox="1"/>
          <p:nvPr/>
        </p:nvSpPr>
        <p:spPr>
          <a:xfrm>
            <a:off x="5463536" y="4225996"/>
            <a:ext cx="3364994" cy="241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E poi?</a:t>
            </a:r>
          </a:p>
        </p:txBody>
      </p:sp>
      <p:sp>
        <p:nvSpPr>
          <p:cNvPr id="146" name="Text 25"/>
          <p:cNvSpPr txBox="1"/>
          <p:nvPr/>
        </p:nvSpPr>
        <p:spPr>
          <a:xfrm>
            <a:off x="5463536" y="4773366"/>
            <a:ext cx="336499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1219200">
              <a:defRPr sz="1400">
                <a:solidFill>
                  <a:srgbClr val="374151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La valutazione non finisce con l'analisi. Comunicazione efficace e sistema di controllo nel tempo sono parte integrante del processo.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itolo 1"/>
          <p:cNvSpPr txBox="1">
            <a:spLocks noGrp="1"/>
          </p:cNvSpPr>
          <p:nvPr>
            <p:ph type="title"/>
          </p:nvPr>
        </p:nvSpPr>
        <p:spPr>
          <a:xfrm>
            <a:off x="495019" y="389290"/>
            <a:ext cx="9519558" cy="172014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>
                <a:solidFill>
                  <a:srgbClr val="F39824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Il benchmarking come leva di cambiamento</a:t>
            </a:r>
          </a:p>
        </p:txBody>
      </p:sp>
      <p:sp>
        <p:nvSpPr>
          <p:cNvPr id="185" name="Numero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11877198" y="6493193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>
            <a:lvl1pPr defTabSz="1219168">
              <a:defRPr>
                <a:solidFill>
                  <a:srgbClr val="FFFFF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fld id="{86CB4B4D-7CA3-9044-876B-883B54F8677D}" type="slidenum">
              <a:rPr/>
              <a:t>9</a:t>
            </a:fld>
            <a:endParaRPr/>
          </a:p>
        </p:txBody>
      </p:sp>
      <p:sp>
        <p:nvSpPr>
          <p:cNvPr id="186" name="Text 4"/>
          <p:cNvSpPr txBox="1"/>
          <p:nvPr/>
        </p:nvSpPr>
        <p:spPr>
          <a:xfrm>
            <a:off x="514474" y="1508535"/>
            <a:ext cx="598558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t>Confrontare non per punire, ma per imparare</a:t>
            </a:r>
          </a:p>
        </p:txBody>
      </p:sp>
      <p:sp>
        <p:nvSpPr>
          <p:cNvPr id="187" name="Shape 3"/>
          <p:cNvSpPr/>
          <p:nvPr/>
        </p:nvSpPr>
        <p:spPr>
          <a:xfrm>
            <a:off x="146123" y="2004856"/>
            <a:ext cx="10972801" cy="1280161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88" name="Text 4"/>
          <p:cNvSpPr txBox="1"/>
          <p:nvPr/>
        </p:nvSpPr>
        <p:spPr>
          <a:xfrm>
            <a:off x="329003" y="2411653"/>
            <a:ext cx="731521" cy="405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200" b="1"/>
            </a:lvl1pPr>
          </a:lstStyle>
          <a:p>
            <a:r>
              <a:t>01</a:t>
            </a:r>
          </a:p>
        </p:txBody>
      </p:sp>
      <p:sp>
        <p:nvSpPr>
          <p:cNvPr id="189" name="Text 5"/>
          <p:cNvSpPr txBox="1"/>
          <p:nvPr/>
        </p:nvSpPr>
        <p:spPr>
          <a:xfrm>
            <a:off x="1243403" y="2217272"/>
            <a:ext cx="365760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/>
            </a:lvl1pPr>
          </a:lstStyle>
          <a:p>
            <a:r>
              <a:t>Trasparenza pubblica</a:t>
            </a:r>
          </a:p>
        </p:txBody>
      </p:sp>
      <p:sp>
        <p:nvSpPr>
          <p:cNvPr id="190" name="Text 6"/>
          <p:cNvSpPr txBox="1"/>
          <p:nvPr/>
        </p:nvSpPr>
        <p:spPr>
          <a:xfrm>
            <a:off x="1243403" y="2685893"/>
            <a:ext cx="9509760" cy="417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400"/>
            </a:lvl1pPr>
          </a:lstStyle>
          <a:p>
            <a:r>
              <a:t>I risultati vengono resi pubblici ogni anno. La rendicontazione ai cittadini non è un optional: è la condizione per costruire fiducia nelle istituzioni.</a:t>
            </a:r>
          </a:p>
        </p:txBody>
      </p:sp>
      <p:sp>
        <p:nvSpPr>
          <p:cNvPr id="191" name="Shape 7"/>
          <p:cNvSpPr/>
          <p:nvPr/>
        </p:nvSpPr>
        <p:spPr>
          <a:xfrm>
            <a:off x="146123" y="3467896"/>
            <a:ext cx="10972801" cy="1280161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92" name="Text 8"/>
          <p:cNvSpPr txBox="1"/>
          <p:nvPr/>
        </p:nvSpPr>
        <p:spPr>
          <a:xfrm>
            <a:off x="329003" y="3874693"/>
            <a:ext cx="731521" cy="405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200" b="1"/>
            </a:lvl1pPr>
          </a:lstStyle>
          <a:p>
            <a:r>
              <a:t>02</a:t>
            </a:r>
          </a:p>
        </p:txBody>
      </p:sp>
      <p:sp>
        <p:nvSpPr>
          <p:cNvPr id="193" name="Text 9"/>
          <p:cNvSpPr txBox="1"/>
          <p:nvPr/>
        </p:nvSpPr>
        <p:spPr>
          <a:xfrm>
            <a:off x="1243403" y="3680312"/>
            <a:ext cx="365760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/>
            </a:lvl1pPr>
          </a:lstStyle>
          <a:p>
            <a:r>
              <a:rPr dirty="0" err="1"/>
              <a:t>Adesione</a:t>
            </a:r>
            <a:r>
              <a:rPr dirty="0"/>
              <a:t> </a:t>
            </a:r>
            <a:r>
              <a:rPr dirty="0" err="1"/>
              <a:t>volontaria</a:t>
            </a:r>
            <a:endParaRPr dirty="0"/>
          </a:p>
        </p:txBody>
      </p:sp>
      <p:sp>
        <p:nvSpPr>
          <p:cNvPr id="194" name="Text 10"/>
          <p:cNvSpPr txBox="1"/>
          <p:nvPr/>
        </p:nvSpPr>
        <p:spPr>
          <a:xfrm>
            <a:off x="1243403" y="4142470"/>
            <a:ext cx="9509760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400"/>
            </a:lvl1pPr>
          </a:lstStyle>
          <a:p>
            <a:r>
              <a:rPr dirty="0"/>
              <a:t>Le </a:t>
            </a:r>
            <a:r>
              <a:rPr dirty="0" err="1"/>
              <a:t>regioni</a:t>
            </a:r>
            <a:r>
              <a:rPr lang="it-IT" dirty="0"/>
              <a:t>/ Gli ospedali devono</a:t>
            </a:r>
            <a:r>
              <a:rPr dirty="0"/>
              <a:t> </a:t>
            </a:r>
            <a:r>
              <a:rPr dirty="0" err="1"/>
              <a:t>partecipa</a:t>
            </a:r>
            <a:r>
              <a:rPr lang="it-IT" dirty="0"/>
              <a:t>re</a:t>
            </a:r>
            <a:r>
              <a:rPr dirty="0"/>
              <a:t> </a:t>
            </a:r>
            <a:r>
              <a:rPr dirty="0" err="1"/>
              <a:t>volontaria</a:t>
            </a:r>
            <a:r>
              <a:rPr lang="it-IT" dirty="0"/>
              <a:t>mente</a:t>
            </a:r>
            <a:r>
              <a:rPr dirty="0"/>
              <a:t>. </a:t>
            </a:r>
            <a:r>
              <a:rPr dirty="0" err="1"/>
              <a:t>Questo</a:t>
            </a:r>
            <a:r>
              <a:rPr dirty="0"/>
              <a:t> genera co-</a:t>
            </a:r>
            <a:r>
              <a:rPr dirty="0" err="1"/>
              <a:t>responsabilità</a:t>
            </a:r>
            <a:r>
              <a:rPr dirty="0"/>
              <a:t> e </a:t>
            </a:r>
            <a:r>
              <a:rPr dirty="0" err="1"/>
              <a:t>collaborazione</a:t>
            </a:r>
            <a:r>
              <a:rPr dirty="0"/>
              <a:t>,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efficaci</a:t>
            </a:r>
            <a:r>
              <a:rPr dirty="0"/>
              <a:t> della </a:t>
            </a:r>
            <a:r>
              <a:rPr dirty="0" err="1"/>
              <a:t>valutazione</a:t>
            </a:r>
            <a:r>
              <a:rPr dirty="0"/>
              <a:t> </a:t>
            </a:r>
            <a:r>
              <a:rPr dirty="0" err="1"/>
              <a:t>cogente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produce </a:t>
            </a:r>
            <a:r>
              <a:rPr dirty="0" err="1"/>
              <a:t>resistenze</a:t>
            </a:r>
            <a:r>
              <a:rPr dirty="0"/>
              <a:t>.</a:t>
            </a:r>
          </a:p>
        </p:txBody>
      </p:sp>
      <p:sp>
        <p:nvSpPr>
          <p:cNvPr id="195" name="Shape 11"/>
          <p:cNvSpPr/>
          <p:nvPr/>
        </p:nvSpPr>
        <p:spPr>
          <a:xfrm>
            <a:off x="146123" y="4930936"/>
            <a:ext cx="10972801" cy="1280161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</a:ln>
        </p:spPr>
        <p:txBody>
          <a:bodyPr lIns="60959" tIns="60959" rIns="60959" bIns="60959"/>
          <a:lstStyle/>
          <a:p>
            <a:pPr defTabSz="1219200">
              <a:defRPr sz="2400"/>
            </a:pPr>
            <a:endParaRPr/>
          </a:p>
        </p:txBody>
      </p:sp>
      <p:sp>
        <p:nvSpPr>
          <p:cNvPr id="196" name="Text 12"/>
          <p:cNvSpPr txBox="1"/>
          <p:nvPr/>
        </p:nvSpPr>
        <p:spPr>
          <a:xfrm>
            <a:off x="329003" y="5337733"/>
            <a:ext cx="731521" cy="405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219200">
              <a:defRPr sz="3200" b="1"/>
            </a:lvl1pPr>
          </a:lstStyle>
          <a:p>
            <a:r>
              <a:t>03</a:t>
            </a:r>
          </a:p>
        </p:txBody>
      </p:sp>
      <p:sp>
        <p:nvSpPr>
          <p:cNvPr id="197" name="Text 13"/>
          <p:cNvSpPr txBox="1"/>
          <p:nvPr/>
        </p:nvSpPr>
        <p:spPr>
          <a:xfrm>
            <a:off x="1243403" y="5143351"/>
            <a:ext cx="3657601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600" b="1"/>
            </a:lvl1pPr>
          </a:lstStyle>
          <a:p>
            <a:r>
              <a:t>Apprendimento sistematico</a:t>
            </a:r>
          </a:p>
        </p:txBody>
      </p:sp>
      <p:sp>
        <p:nvSpPr>
          <p:cNvPr id="198" name="Text 14"/>
          <p:cNvSpPr txBox="1"/>
          <p:nvPr/>
        </p:nvSpPr>
        <p:spPr>
          <a:xfrm>
            <a:off x="1243403" y="5605509"/>
            <a:ext cx="9509760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defRPr sz="1400"/>
            </a:lvl1pPr>
          </a:lstStyle>
          <a:p>
            <a:r>
              <a:rPr dirty="0" err="1"/>
              <a:t>Identificare</a:t>
            </a:r>
            <a:r>
              <a:rPr dirty="0"/>
              <a:t> chi </a:t>
            </a:r>
            <a:r>
              <a:rPr dirty="0" err="1"/>
              <a:t>ottiene</a:t>
            </a:r>
            <a:r>
              <a:rPr dirty="0"/>
              <a:t> </a:t>
            </a:r>
            <a:r>
              <a:rPr dirty="0" err="1"/>
              <a:t>risultati</a:t>
            </a:r>
            <a:r>
              <a:rPr dirty="0"/>
              <a:t> </a:t>
            </a:r>
            <a:r>
              <a:rPr dirty="0" err="1"/>
              <a:t>migliori</a:t>
            </a:r>
            <a:r>
              <a:rPr dirty="0"/>
              <a:t> </a:t>
            </a:r>
            <a:r>
              <a:rPr dirty="0" err="1"/>
              <a:t>permette</a:t>
            </a:r>
            <a:r>
              <a:rPr dirty="0"/>
              <a:t> alle </a:t>
            </a:r>
            <a:r>
              <a:rPr dirty="0" err="1"/>
              <a:t>regioni</a:t>
            </a:r>
            <a:r>
              <a:rPr lang="it-IT" dirty="0"/>
              <a:t>/ospedali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deboli</a:t>
            </a:r>
            <a:r>
              <a:rPr dirty="0"/>
              <a:t> di </a:t>
            </a:r>
            <a:r>
              <a:rPr dirty="0" err="1"/>
              <a:t>imparare</a:t>
            </a:r>
            <a:r>
              <a:rPr dirty="0"/>
              <a:t> </a:t>
            </a:r>
            <a:r>
              <a:rPr dirty="0" err="1"/>
              <a:t>dai</a:t>
            </a:r>
            <a:r>
              <a:rPr dirty="0"/>
              <a:t> </a:t>
            </a:r>
            <a:r>
              <a:rPr dirty="0" err="1"/>
              <a:t>modelli</a:t>
            </a:r>
            <a:r>
              <a:rPr dirty="0"/>
              <a:t> virtuosi, </a:t>
            </a:r>
            <a:r>
              <a:rPr dirty="0" err="1"/>
              <a:t>riducendo</a:t>
            </a:r>
            <a:r>
              <a:rPr dirty="0"/>
              <a:t> le </a:t>
            </a:r>
            <a:r>
              <a:rPr dirty="0" err="1"/>
              <a:t>disuguaglianze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1056</Words>
  <Application>Microsoft Office PowerPoint</Application>
  <PresentationFormat>Widescreen</PresentationFormat>
  <Paragraphs>162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Roboto Bold</vt:lpstr>
      <vt:lpstr>Roboto Medium</vt:lpstr>
      <vt:lpstr>Tema di Office</vt:lpstr>
      <vt:lpstr>Presentazione standard di PowerPoint</vt:lpstr>
      <vt:lpstr>Perché valutare in sanità</vt:lpstr>
      <vt:lpstr>Valutare ≠ Misurare</vt:lpstr>
      <vt:lpstr>Quando si valuta bene, le disuguaglianze diventano visibili</vt:lpstr>
      <vt:lpstr>Indicatori di efficacia clinica (PNE)</vt:lpstr>
      <vt:lpstr>Tabella 1: Performance LEA — Punteggi NSG 2023</vt:lpstr>
      <vt:lpstr>Il problema: senza misura non si governa</vt:lpstr>
      <vt:lpstr>Le sei domande di una buona valutazione</vt:lpstr>
      <vt:lpstr>Il benchmarking come leva di cambiamento</vt:lpstr>
      <vt:lpstr>Vent’anni di valutazione della performance in Italia</vt:lpstr>
      <vt:lpstr>La valutazione non è un adempimento. È uno strumento di governo.</vt:lpstr>
      <vt:lpstr>La valutazione come strumento di governo</vt:lpstr>
      <vt:lpstr>Le sfide aperte: dove la valutazione deve ancora arrivare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Mauro Valenti</dc:creator>
  <cp:lastModifiedBy>Mauro Valenti</cp:lastModifiedBy>
  <cp:revision>1</cp:revision>
  <dcterms:modified xsi:type="dcterms:W3CDTF">2026-03-23T14:04:06Z</dcterms:modified>
</cp:coreProperties>
</file>