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63" r:id="rId3"/>
    <p:sldId id="2147472001" r:id="rId4"/>
    <p:sldId id="2147471985" r:id="rId5"/>
    <p:sldId id="265" r:id="rId6"/>
    <p:sldId id="2147471984" r:id="rId7"/>
    <p:sldId id="2147472002" r:id="rId8"/>
    <p:sldId id="2147471974" r:id="rId9"/>
    <p:sldId id="2147471996" r:id="rId10"/>
    <p:sldId id="2147472003" r:id="rId11"/>
    <p:sldId id="2147471973" r:id="rId12"/>
    <p:sldId id="2147471999" r:id="rId13"/>
    <p:sldId id="2147471980" r:id="rId14"/>
    <p:sldId id="287" r:id="rId15"/>
    <p:sldId id="2147472004" r:id="rId16"/>
    <p:sldId id="2147471988" r:id="rId17"/>
    <p:sldId id="311" r:id="rId18"/>
    <p:sldId id="2147471978" r:id="rId19"/>
    <p:sldId id="2147472005" r:id="rId20"/>
    <p:sldId id="2147472000" r:id="rId21"/>
    <p:sldId id="2147472007" r:id="rId22"/>
    <p:sldId id="2147472006" r:id="rId23"/>
    <p:sldId id="262" r:id="rId24"/>
    <p:sldId id="264" r:id="rId25"/>
    <p:sldId id="2147471994" r:id="rId26"/>
    <p:sldId id="2147471989" r:id="rId27"/>
    <p:sldId id="2147471995" r:id="rId28"/>
    <p:sldId id="2147471993" r:id="rId29"/>
    <p:sldId id="2147471938" r:id="rId30"/>
    <p:sldId id="2147471939" r:id="rId31"/>
    <p:sldId id="2147471940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zione" id="{39396830-C672-4B2F-AD94-CA2BC2EABA4B}">
          <p14:sldIdLst>
            <p14:sldId id="268"/>
            <p14:sldId id="263"/>
            <p14:sldId id="2147472001"/>
            <p14:sldId id="2147471985"/>
            <p14:sldId id="265"/>
            <p14:sldId id="2147471984"/>
            <p14:sldId id="2147472002"/>
            <p14:sldId id="2147471974"/>
            <p14:sldId id="2147471996"/>
            <p14:sldId id="2147472003"/>
            <p14:sldId id="2147471973"/>
            <p14:sldId id="2147471999"/>
            <p14:sldId id="2147471980"/>
            <p14:sldId id="287"/>
            <p14:sldId id="2147472004"/>
            <p14:sldId id="2147471988"/>
            <p14:sldId id="311"/>
            <p14:sldId id="2147471978"/>
            <p14:sldId id="2147472005"/>
            <p14:sldId id="2147472000"/>
            <p14:sldId id="2147472007"/>
            <p14:sldId id="2147472006"/>
            <p14:sldId id="262"/>
            <p14:sldId id="264"/>
          </p14:sldIdLst>
        </p14:section>
        <p14:section name="Allegati" id="{B10A6A38-7DCF-4F46-9E0F-AE3C2A038048}">
          <p14:sldIdLst>
            <p14:sldId id="2147471994"/>
            <p14:sldId id="2147471989"/>
            <p14:sldId id="2147471995"/>
            <p14:sldId id="2147471993"/>
            <p14:sldId id="2147471938"/>
            <p14:sldId id="2147471939"/>
            <p14:sldId id="21474719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4C"/>
    <a:srgbClr val="5A8E5D"/>
    <a:srgbClr val="E4E4E4"/>
    <a:srgbClr val="B5D3BB"/>
    <a:srgbClr val="DBE9DE"/>
    <a:srgbClr val="52895C"/>
    <a:srgbClr val="F1F1F1"/>
    <a:srgbClr val="282E25"/>
    <a:srgbClr val="E7BE8B"/>
    <a:srgbClr val="CBC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FA379-31EC-40DB-92D0-2A74F5678C1D}" v="3" dt="2023-09-24T18:09:14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5097" autoAdjust="0"/>
  </p:normalViewPr>
  <p:slideViewPr>
    <p:cSldViewPr snapToGrid="0">
      <p:cViewPr varScale="1">
        <p:scale>
          <a:sx n="66" d="100"/>
          <a:sy n="66" d="100"/>
        </p:scale>
        <p:origin x="1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.terenghi4@campus.unimib.it" userId="4a62c358-df03-4416-b39f-801172835e8e" providerId="ADAL" clId="{19FFA379-31EC-40DB-92D0-2A74F5678C1D}"/>
    <pc:docChg chg="undo redo custSel delSld modSld sldOrd addSection delSection modSection">
      <pc:chgData name="e.terenghi4@campus.unimib.it" userId="4a62c358-df03-4416-b39f-801172835e8e" providerId="ADAL" clId="{19FFA379-31EC-40DB-92D0-2A74F5678C1D}" dt="2023-09-24T18:10:50.236" v="260" actId="1035"/>
      <pc:docMkLst>
        <pc:docMk/>
      </pc:docMkLst>
      <pc:sldChg chg="addSp modSp mod">
        <pc:chgData name="e.terenghi4@campus.unimib.it" userId="4a62c358-df03-4416-b39f-801172835e8e" providerId="ADAL" clId="{19FFA379-31EC-40DB-92D0-2A74F5678C1D}" dt="2023-09-24T18:10:50.236" v="260" actId="1035"/>
        <pc:sldMkLst>
          <pc:docMk/>
          <pc:sldMk cId="1340354329" sldId="2147471974"/>
        </pc:sldMkLst>
        <pc:spChg chg="add mod">
          <ac:chgData name="e.terenghi4@campus.unimib.it" userId="4a62c358-df03-4416-b39f-801172835e8e" providerId="ADAL" clId="{19FFA379-31EC-40DB-92D0-2A74F5678C1D}" dt="2023-09-24T18:10:44.276" v="241" actId="1076"/>
          <ac:spMkLst>
            <pc:docMk/>
            <pc:sldMk cId="1340354329" sldId="2147471974"/>
            <ac:spMk id="3" creationId="{90FA34F3-2A87-7582-8E14-317B98FB6BEB}"/>
          </ac:spMkLst>
        </pc:spChg>
        <pc:spChg chg="mod">
          <ac:chgData name="e.terenghi4@campus.unimib.it" userId="4a62c358-df03-4416-b39f-801172835e8e" providerId="ADAL" clId="{19FFA379-31EC-40DB-92D0-2A74F5678C1D}" dt="2023-09-24T18:10:50.236" v="260" actId="1035"/>
          <ac:spMkLst>
            <pc:docMk/>
            <pc:sldMk cId="1340354329" sldId="2147471974"/>
            <ac:spMk id="6" creationId="{2C81045A-135F-6320-DC36-7386175926A0}"/>
          </ac:spMkLst>
        </pc:spChg>
        <pc:picChg chg="mod">
          <ac:chgData name="e.terenghi4@campus.unimib.it" userId="4a62c358-df03-4416-b39f-801172835e8e" providerId="ADAL" clId="{19FFA379-31EC-40DB-92D0-2A74F5678C1D}" dt="2023-09-24T18:10:50.236" v="260" actId="1035"/>
          <ac:picMkLst>
            <pc:docMk/>
            <pc:sldMk cId="1340354329" sldId="2147471974"/>
            <ac:picMk id="25" creationId="{A54548AD-A7FB-EDC8-5D50-95D1A25AA21C}"/>
          </ac:picMkLst>
        </pc:picChg>
        <pc:picChg chg="mod">
          <ac:chgData name="e.terenghi4@campus.unimib.it" userId="4a62c358-df03-4416-b39f-801172835e8e" providerId="ADAL" clId="{19FFA379-31EC-40DB-92D0-2A74F5678C1D}" dt="2023-09-24T18:10:50.236" v="260" actId="1035"/>
          <ac:picMkLst>
            <pc:docMk/>
            <pc:sldMk cId="1340354329" sldId="2147471974"/>
            <ac:picMk id="27" creationId="{0CF721F9-BB03-0D06-7495-DBA72F2E4708}"/>
          </ac:picMkLst>
        </pc:picChg>
      </pc:sldChg>
      <pc:sldChg chg="delSp del mod delAnim">
        <pc:chgData name="e.terenghi4@campus.unimib.it" userId="4a62c358-df03-4416-b39f-801172835e8e" providerId="ADAL" clId="{19FFA379-31EC-40DB-92D0-2A74F5678C1D}" dt="2023-09-24T15:34:00.326" v="35" actId="47"/>
        <pc:sldMkLst>
          <pc:docMk/>
          <pc:sldMk cId="2585602335" sldId="2147471977"/>
        </pc:sldMkLst>
        <pc:picChg chg="del">
          <ac:chgData name="e.terenghi4@campus.unimib.it" userId="4a62c358-df03-4416-b39f-801172835e8e" providerId="ADAL" clId="{19FFA379-31EC-40DB-92D0-2A74F5678C1D}" dt="2023-09-24T15:32:46.552" v="9" actId="21"/>
          <ac:picMkLst>
            <pc:docMk/>
            <pc:sldMk cId="2585602335" sldId="2147471977"/>
            <ac:picMk id="16" creationId="{38106887-8858-7EFB-13DF-CD9F38D2B0EA}"/>
          </ac:picMkLst>
        </pc:picChg>
      </pc:sldChg>
      <pc:sldChg chg="modSp mod">
        <pc:chgData name="e.terenghi4@campus.unimib.it" userId="4a62c358-df03-4416-b39f-801172835e8e" providerId="ADAL" clId="{19FFA379-31EC-40DB-92D0-2A74F5678C1D}" dt="2023-09-24T15:40:11.877" v="62" actId="20577"/>
        <pc:sldMkLst>
          <pc:docMk/>
          <pc:sldMk cId="4124777210" sldId="2147471980"/>
        </pc:sldMkLst>
        <pc:spChg chg="mod">
          <ac:chgData name="e.terenghi4@campus.unimib.it" userId="4a62c358-df03-4416-b39f-801172835e8e" providerId="ADAL" clId="{19FFA379-31EC-40DB-92D0-2A74F5678C1D}" dt="2023-09-24T15:40:11.877" v="62" actId="20577"/>
          <ac:spMkLst>
            <pc:docMk/>
            <pc:sldMk cId="4124777210" sldId="2147471980"/>
            <ac:spMk id="8" creationId="{1B956A70-476F-8F86-BFD6-B3C93D6E05FF}"/>
          </ac:spMkLst>
        </pc:spChg>
      </pc:sldChg>
      <pc:sldChg chg="ord">
        <pc:chgData name="e.terenghi4@campus.unimib.it" userId="4a62c358-df03-4416-b39f-801172835e8e" providerId="ADAL" clId="{19FFA379-31EC-40DB-92D0-2A74F5678C1D}" dt="2023-09-24T15:38:45.279" v="39"/>
        <pc:sldMkLst>
          <pc:docMk/>
          <pc:sldMk cId="2136727464" sldId="2147471989"/>
        </pc:sldMkLst>
      </pc:sldChg>
      <pc:sldChg chg="ord">
        <pc:chgData name="e.terenghi4@campus.unimib.it" userId="4a62c358-df03-4416-b39f-801172835e8e" providerId="ADAL" clId="{19FFA379-31EC-40DB-92D0-2A74F5678C1D}" dt="2023-09-24T15:47:29.265" v="66"/>
        <pc:sldMkLst>
          <pc:docMk/>
          <pc:sldMk cId="367230481" sldId="2147471994"/>
        </pc:sldMkLst>
      </pc:sldChg>
      <pc:sldChg chg="addSp delSp modSp mod modAnim">
        <pc:chgData name="e.terenghi4@campus.unimib.it" userId="4a62c358-df03-4416-b39f-801172835e8e" providerId="ADAL" clId="{19FFA379-31EC-40DB-92D0-2A74F5678C1D}" dt="2023-09-24T16:02:30.054" v="107" actId="1035"/>
        <pc:sldMkLst>
          <pc:docMk/>
          <pc:sldMk cId="554172213" sldId="2147472007"/>
        </pc:sldMkLst>
        <pc:spChg chg="mod">
          <ac:chgData name="e.terenghi4@campus.unimib.it" userId="4a62c358-df03-4416-b39f-801172835e8e" providerId="ADAL" clId="{19FFA379-31EC-40DB-92D0-2A74F5678C1D}" dt="2023-09-24T15:31:41.798" v="2" actId="14100"/>
          <ac:spMkLst>
            <pc:docMk/>
            <pc:sldMk cId="554172213" sldId="2147472007"/>
            <ac:spMk id="6" creationId="{86A92BA3-B0EB-F285-C52B-DE10DC48095F}"/>
          </ac:spMkLst>
        </pc:spChg>
        <pc:spChg chg="mod">
          <ac:chgData name="e.terenghi4@campus.unimib.it" userId="4a62c358-df03-4416-b39f-801172835e8e" providerId="ADAL" clId="{19FFA379-31EC-40DB-92D0-2A74F5678C1D}" dt="2023-09-24T15:32:40.883" v="8" actId="14100"/>
          <ac:spMkLst>
            <pc:docMk/>
            <pc:sldMk cId="554172213" sldId="2147472007"/>
            <ac:spMk id="8" creationId="{9E58A568-CE4A-9C4A-DA5C-4E1EFD68EB04}"/>
          </ac:spMkLst>
        </pc:spChg>
        <pc:spChg chg="mod">
          <ac:chgData name="e.terenghi4@campus.unimib.it" userId="4a62c358-df03-4416-b39f-801172835e8e" providerId="ADAL" clId="{19FFA379-31EC-40DB-92D0-2A74F5678C1D}" dt="2023-09-24T16:02:30.054" v="107" actId="1035"/>
          <ac:spMkLst>
            <pc:docMk/>
            <pc:sldMk cId="554172213" sldId="2147472007"/>
            <ac:spMk id="11" creationId="{2CB621C4-4707-990B-6992-77A514067B99}"/>
          </ac:spMkLst>
        </pc:spChg>
        <pc:spChg chg="del">
          <ac:chgData name="e.terenghi4@campus.unimib.it" userId="4a62c358-df03-4416-b39f-801172835e8e" providerId="ADAL" clId="{19FFA379-31EC-40DB-92D0-2A74F5678C1D}" dt="2023-09-24T15:31:35.602" v="0" actId="478"/>
          <ac:spMkLst>
            <pc:docMk/>
            <pc:sldMk cId="554172213" sldId="2147472007"/>
            <ac:spMk id="13" creationId="{A43234BE-1843-9F34-B8F9-0C6D392B34E3}"/>
          </ac:spMkLst>
        </pc:spChg>
        <pc:picChg chg="del">
          <ac:chgData name="e.terenghi4@campus.unimib.it" userId="4a62c358-df03-4416-b39f-801172835e8e" providerId="ADAL" clId="{19FFA379-31EC-40DB-92D0-2A74F5678C1D}" dt="2023-09-24T15:31:37.163" v="1" actId="478"/>
          <ac:picMkLst>
            <pc:docMk/>
            <pc:sldMk cId="554172213" sldId="2147472007"/>
            <ac:picMk id="9" creationId="{8500E619-D695-23F4-11BA-1C8A5C1FF0FF}"/>
          </ac:picMkLst>
        </pc:picChg>
        <pc:picChg chg="add mod">
          <ac:chgData name="e.terenghi4@campus.unimib.it" userId="4a62c358-df03-4416-b39f-801172835e8e" providerId="ADAL" clId="{19FFA379-31EC-40DB-92D0-2A74F5678C1D}" dt="2023-09-24T15:33:21.337" v="34" actId="1038"/>
          <ac:picMkLst>
            <pc:docMk/>
            <pc:sldMk cId="554172213" sldId="2147472007"/>
            <ac:picMk id="15" creationId="{D04C4142-9A3D-6279-1E03-76C93D0277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19C34-1959-4341-A131-6981B8D441A4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55919-9457-4CED-9F77-2B63D3FC1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06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30A64-0CEE-4634-B120-4D284E1D9B3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32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30A64-0CEE-4634-B120-4D284E1D9B3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74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AF409-698B-E1CD-4220-BE375541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943997-EF99-D9F1-DEC7-BA386AE4D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629B2-545A-0116-A052-5DAE405A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6FD0EA-C7F6-4F93-6FA7-D27B9BE9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A4B82E-D81E-4B6F-A506-A3F706F4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06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39904D-67CE-9E71-E360-0D952AC5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B8A3C1-BE22-24CE-4714-D121FE2F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3AAA3-535F-69D3-A2A7-F10F7FB3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F85E8E-C936-2BF0-5A3F-09E554D2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E5711D-D526-C248-575F-3BEF74443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6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520331-40BE-4182-1BB5-95B0FEE89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763CDD-8D95-FC3C-61E5-5185CCBF6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6661E-F7CA-0416-FA07-5D71242B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611E97-0EAE-C4B2-6149-0C5533D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CFE5C-5CA6-037B-A8EC-1DDB80C5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18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6BE47-8385-8BF2-5F43-33545889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43101-56DC-6E68-E948-4B3832D9E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FE0BE-5AF1-E620-C962-86AB2A57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70FD40-83CB-AA42-307D-17830F2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1DC3F-A62B-DF04-69CD-565AD7E7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8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02A42-FEBA-2DA8-CA27-A3F51142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F737F8-43E0-37A5-DFD3-9F5DBA39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AE90AB-8D85-EB49-4372-B55FE3D5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2DE448-265E-4D97-5C88-C51D4632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D057E7-D3A9-FCC0-C7B5-9FCB6584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49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DA188-4A7E-8075-AAC5-B2244447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31A3CA-B8DB-9053-61A5-D08A521EF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72893-31A8-E2D0-DFE1-718B8D775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249791-D745-5377-69DD-EA386D84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6BA34C-EE42-C35E-763A-AFE7E09F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E4D6E3-1FE1-43A9-2018-1C9D9F1B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06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3527B-9AF1-D6D2-B61E-B4C7A5EC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9E45D3-EFF5-B00C-36B8-E8949896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451092-ED35-3716-949D-71B9A7E38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8A9385-EE1F-3672-8AAE-C2AC8CCC4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43DF2C-6C99-A9DA-7958-9A93C3C65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F691EB-3905-2D61-053C-1C3ACD42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3CBB45-C587-D8D8-8525-FC3168B8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0AFA3C-3247-0D24-2902-B7E9BBBC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6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16E21-CA03-F18D-30D3-B49282DA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CA51D7-A87D-7774-7FD7-F8848B76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CA18A2-0703-8759-A951-0534BBC2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4CB950-13C3-01F8-84C7-BFA14C41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502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78019B2-C46C-205D-90D7-6B48ECD9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4EB2A3-807A-D61C-2663-122CCE77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B6BAEA-3BF1-553F-3CD7-4B72B16B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42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4C34E-E0F1-2A73-9C9A-CABFFE28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F08D8B-8D40-7E82-9595-36BCAEBB5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9F7B6A-CFE5-5E7F-63FE-066EC27F7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DF645F-C21F-D8EA-F20D-8E584C19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B727D-ECB2-A781-D8B0-BA87A68A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813939-06C3-D746-7E1F-1C41201C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2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53A4B-CD23-5C22-C6BE-2EF3019C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692D6A7-5BFB-991C-EA58-EE6BB204E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BCFD9F-5BB5-018D-CAEC-14118F191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16141-86DE-FA8C-6CC8-E502CB23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11C5F6-1C54-5355-F484-4BB11A49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A8A469-86A4-0536-3266-3816242B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67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59321B-7B09-3FB1-B0BF-A478837D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4D760D-2FEB-914B-1F3D-35917ADDF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754D72-2E55-D7AE-35D9-04A3A6237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597C6-4922-49C2-824E-100923578B42}" type="datetimeFigureOut">
              <a:rPr lang="it-IT" smtClean="0"/>
              <a:t>24/09/2023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D84DE-9FF0-E9EE-1FB2-C87577B25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AB54E-01D7-8586-2540-E55B982E0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F3ED-D658-44D5-AAE9-F2AD332B5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58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B4F34F-52A2-64B7-2406-A9BB045CFD5E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A539D9-2AF1-6FAD-F370-E768CD780A51}"/>
              </a:ext>
            </a:extLst>
          </p:cNvPr>
          <p:cNvSpPr txBox="1"/>
          <p:nvPr/>
        </p:nvSpPr>
        <p:spPr>
          <a:xfrm>
            <a:off x="935403" y="3045056"/>
            <a:ext cx="74991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FFFFEF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LA NOTTE DEL 25 LUGLIO A MILANO</a:t>
            </a:r>
          </a:p>
        </p:txBody>
      </p:sp>
      <p:pic>
        <p:nvPicPr>
          <p:cNvPr id="9" name="Immagine 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7F91BEF-9077-A4C2-A18B-4DC3FF2F5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8" r="13018" b="22963"/>
          <a:stretch/>
        </p:blipFill>
        <p:spPr>
          <a:xfrm>
            <a:off x="9106768" y="783638"/>
            <a:ext cx="2149829" cy="927175"/>
          </a:xfrm>
          <a:prstGeom prst="rect">
            <a:avLst/>
          </a:prstGeom>
        </p:spPr>
      </p:pic>
      <p:pic>
        <p:nvPicPr>
          <p:cNvPr id="13" name="Immagine 12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83D851B-82B4-8C99-2B90-2B25B1BF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3" y="783638"/>
            <a:ext cx="1529710" cy="75299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6A5C5C-90F0-4C27-274B-9AC0F0EE357F}"/>
              </a:ext>
            </a:extLst>
          </p:cNvPr>
          <p:cNvSpPr txBox="1"/>
          <p:nvPr/>
        </p:nvSpPr>
        <p:spPr>
          <a:xfrm>
            <a:off x="8362257" y="5829361"/>
            <a:ext cx="289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27 SETTEMBRE 2023</a:t>
            </a:r>
          </a:p>
        </p:txBody>
      </p:sp>
    </p:spTree>
    <p:extLst>
      <p:ext uri="{BB962C8B-B14F-4D97-AF65-F5344CB8AC3E}">
        <p14:creationId xmlns:p14="http://schemas.microsoft.com/office/powerpoint/2010/main" val="190868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6062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1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25A8BD1-0E02-91C2-717A-6FF3EB16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681632" y="733951"/>
            <a:ext cx="348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TEMPORALI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503CED-5334-8D0F-4869-2E232733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31" y="3184306"/>
            <a:ext cx="4230796" cy="31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69E6085-16D0-BDEB-4245-E3A36D764897}"/>
              </a:ext>
            </a:extLst>
          </p:cNvPr>
          <p:cNvSpPr/>
          <p:nvPr/>
        </p:nvSpPr>
        <p:spPr>
          <a:xfrm>
            <a:off x="596348" y="1577245"/>
            <a:ext cx="3646909" cy="1357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La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nascita di una cella temporalesca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consiste nella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rapida ascesa ad alte quote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di una massa d'aria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umida e calda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(più leggera di quella circostante). In quota il vapore acqueo in essa contenuto si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raffredda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,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condensa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 e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precipita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 sotto forma di pioggia.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2A1C4-60C8-5FCD-5E37-A74C4C0AEC84}"/>
              </a:ext>
            </a:extLst>
          </p:cNvPr>
          <p:cNvSpPr txBox="1"/>
          <p:nvPr/>
        </p:nvSpPr>
        <p:spPr>
          <a:xfrm>
            <a:off x="5534108" y="4235834"/>
            <a:ext cx="5575852" cy="1384995"/>
          </a:xfrm>
          <a:prstGeom prst="rect">
            <a:avLst/>
          </a:prstGeom>
          <a:noFill/>
          <a:ln w="19050">
            <a:noFill/>
          </a:ln>
          <a:effectLst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Le condizioni che favoriscono la convezione sono simili a quelle che determinano la </a:t>
            </a:r>
            <a:r>
              <a:rPr lang="it-IT" sz="12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risalita di bolle di vapore dal fondo di una pentola </a:t>
            </a:r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sul fuoco. Una volta raggiunta l’ebollizione, le bolle possono formarsi e salire da diversi punti del fondo della pentola. </a:t>
            </a:r>
          </a:p>
          <a:p>
            <a:endParaRPr lang="it-IT" sz="12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Medium" panose="00000600000000000000" pitchFamily="2" charset="0"/>
            </a:endParaRPr>
          </a:p>
          <a:p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Allo stesso modo i temporali si originano solo in alcune località di un’area in cui sono presenti masse d’aria con diversa temperatura.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F63AEF-C8F1-2A94-47CC-2F8AAE9C3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497" r="66106"/>
          <a:stretch/>
        </p:blipFill>
        <p:spPr>
          <a:xfrm>
            <a:off x="7048501" y="-30186"/>
            <a:ext cx="3646908" cy="402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25A8BD1-0E02-91C2-717A-6FF3EB16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681632" y="733951"/>
            <a:ext cx="348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TEMPORALI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503CED-5334-8D0F-4869-2E232733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31" y="3184306"/>
            <a:ext cx="4230796" cy="317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69E6085-16D0-BDEB-4245-E3A36D764897}"/>
              </a:ext>
            </a:extLst>
          </p:cNvPr>
          <p:cNvSpPr/>
          <p:nvPr/>
        </p:nvSpPr>
        <p:spPr>
          <a:xfrm>
            <a:off x="596348" y="1577245"/>
            <a:ext cx="3646909" cy="1357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La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nascita di una cella temporalesca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consiste nella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rapida ascesa ad alte quote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di una massa d'aria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umida e calda 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(più leggera di quella circostante). In quota il vapore acqueo in essa contenuto si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raffredda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,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condensa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 e </a:t>
            </a:r>
            <a:r>
              <a:rPr lang="it-IT" sz="1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precipita</a:t>
            </a:r>
            <a:r>
              <a:rPr lang="it-IT" sz="1200" dirty="0">
                <a:solidFill>
                  <a:prstClr val="black"/>
                </a:solidFill>
                <a:latin typeface="Montserrat Medium" panose="00000600000000000000" pitchFamily="2" charset="0"/>
              </a:rPr>
              <a:t> sotto forma di pioggia.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2A1C4-60C8-5FCD-5E37-A74C4C0AEC84}"/>
              </a:ext>
            </a:extLst>
          </p:cNvPr>
          <p:cNvSpPr txBox="1"/>
          <p:nvPr/>
        </p:nvSpPr>
        <p:spPr>
          <a:xfrm>
            <a:off x="5534108" y="4235834"/>
            <a:ext cx="5575852" cy="1384995"/>
          </a:xfrm>
          <a:prstGeom prst="rect">
            <a:avLst/>
          </a:prstGeom>
          <a:noFill/>
          <a:ln w="19050">
            <a:noFill/>
          </a:ln>
          <a:effectLst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Le condizioni che favoriscono la convezione sono simili a quelle che determinano la </a:t>
            </a:r>
            <a:r>
              <a:rPr lang="it-IT" sz="12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risalita di bolle di vapore dal fondo di una pentola </a:t>
            </a:r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sul fuoco. Una volta raggiunta l’ebollizione, le bolle possono formarsi e salire da diversi punti del fondo della pentola. </a:t>
            </a:r>
          </a:p>
          <a:p>
            <a:endParaRPr lang="it-IT" sz="12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Medium" panose="00000600000000000000" pitchFamily="2" charset="0"/>
            </a:endParaRPr>
          </a:p>
          <a:p>
            <a:r>
              <a:rPr lang="it-IT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Medium" panose="00000600000000000000" pitchFamily="2" charset="0"/>
              </a:rPr>
              <a:t>Allo stesso modo i temporali si originano solo in alcune località di un’area in cui sono presenti masse d’aria con diversa temperatura.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165FE6-177D-7458-F237-F9A22F503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689" y="-21041"/>
            <a:ext cx="7632311" cy="403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7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96BC85B-5C21-D351-816F-F667E291C2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406400" y="844787"/>
            <a:ext cx="329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DOWNBURST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338175" y="2160162"/>
            <a:ext cx="3619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Con il termine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downburst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 si intende il fenomeno meteo caratterizzato da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intense raffiche di vento (anche 120/130 km/h) che si propagano orizzontalmente 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in ogni direzione quando arrivano al suolo. </a:t>
            </a:r>
          </a:p>
          <a:p>
            <a:endParaRPr lang="it-IT" sz="1400" dirty="0">
              <a:solidFill>
                <a:prstClr val="black"/>
              </a:solidFill>
              <a:latin typeface="Montserrat Medium" panose="00000600000000000000" pitchFamily="2" charset="0"/>
            </a:endParaRPr>
          </a:p>
          <a:p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Si sviluppano quando la corrente discensionale (</a:t>
            </a:r>
            <a:r>
              <a:rPr lang="it-IT" sz="1400" b="1" dirty="0" err="1">
                <a:solidFill>
                  <a:prstClr val="black"/>
                </a:solidFill>
                <a:latin typeface="Montserrat Medium" panose="00000600000000000000" pitchFamily="2" charset="0"/>
              </a:rPr>
              <a:t>downdraft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) è talmente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forte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 e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veloce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 da provocare appunto uno “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scoppio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”(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burst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) all’incontro col suolo.</a:t>
            </a:r>
          </a:p>
          <a:p>
            <a:endParaRPr lang="it-IT" sz="1400" dirty="0">
              <a:solidFill>
                <a:prstClr val="black"/>
              </a:solidFill>
              <a:latin typeface="Montserrat Medium" panose="00000600000000000000" pitchFamily="2" charset="0"/>
            </a:endParaRPr>
          </a:p>
          <a:p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Si può paragonare ad un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getto d'acqua</a:t>
            </a: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 che esce da un rubinetto e </a:t>
            </a:r>
            <a:r>
              <a:rPr lang="it-IT" sz="14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colpisce con forza il lavandino.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5A3893-7DB1-588C-B549-68E53B4A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908689"/>
            <a:ext cx="7896225" cy="5257800"/>
          </a:xfrm>
          <a:prstGeom prst="rect">
            <a:avLst/>
          </a:prstGeom>
        </p:spPr>
      </p:pic>
      <p:pic>
        <p:nvPicPr>
          <p:cNvPr id="2050" name="Picture 2" descr="CECIPA Rubinetto da cucina estraibile con doccetta girevole a 360°,  rubinetto da cucina ad alta">
            <a:extLst>
              <a:ext uri="{FF2B5EF4-FFF2-40B4-BE49-F238E27FC236}">
                <a16:creationId xmlns:a16="http://schemas.microsoft.com/office/drawing/2014/main" id="{B1393F3B-C3FD-63DF-2181-F39775D6E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/>
          <a:stretch/>
        </p:blipFill>
        <p:spPr bwMode="auto">
          <a:xfrm>
            <a:off x="9473564" y="-26453"/>
            <a:ext cx="2718435" cy="22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7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B7AEFAA-7465-052B-A3E6-55113007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7CF771-FFB5-34A7-1947-FF5B50D6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4" y="369455"/>
            <a:ext cx="5273830" cy="10898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IL DOWNBURST E IL TORNADO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EF48BD-6986-4515-651A-10953D373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367" y="1243927"/>
            <a:ext cx="5136354" cy="2028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/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dirty="0">
                <a:latin typeface="Montserrat Medium" panose="00000600000000000000" pitchFamily="2" charset="0"/>
              </a:rPr>
              <a:t>un tornado produce una corrente d’aria in </a:t>
            </a:r>
            <a:r>
              <a:rPr lang="it-IT" sz="1400" b="1" dirty="0">
                <a:latin typeface="Montserrat Medium" panose="00000600000000000000" pitchFamily="2" charset="0"/>
              </a:rPr>
              <a:t>moto vorticoso circolare</a:t>
            </a:r>
            <a:r>
              <a:rPr lang="it-IT" sz="1400" dirty="0">
                <a:latin typeface="Montserrat Medium" panose="00000600000000000000" pitchFamily="2" charset="0"/>
              </a:rPr>
              <a:t>. Nel downburst la </a:t>
            </a:r>
            <a:r>
              <a:rPr lang="it-IT" sz="1400" b="1" dirty="0">
                <a:latin typeface="Montserrat Medium" panose="00000600000000000000" pitchFamily="2" charset="0"/>
              </a:rPr>
              <a:t>direzione dei venti è </a:t>
            </a:r>
            <a:r>
              <a:rPr lang="it-IT" sz="1400" dirty="0">
                <a:latin typeface="Montserrat Medium" panose="00000600000000000000" pitchFamily="2" charset="0"/>
              </a:rPr>
              <a:t>dal centro verso l’esterno, </a:t>
            </a:r>
            <a:r>
              <a:rPr lang="it-IT" sz="1400" b="1" dirty="0">
                <a:latin typeface="Montserrat Medium" panose="00000600000000000000" pitchFamily="2" charset="0"/>
              </a:rPr>
              <a:t>parallela al suolo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dirty="0">
                <a:latin typeface="Montserrat Medium" panose="00000600000000000000" pitchFamily="2" charset="0"/>
              </a:rPr>
              <a:t>nel caso dei downburst </a:t>
            </a:r>
            <a:r>
              <a:rPr lang="it-IT" sz="1400" b="1" dirty="0">
                <a:latin typeface="Montserrat Medium" panose="00000600000000000000" pitchFamily="2" charset="0"/>
              </a:rPr>
              <a:t>gli oggetti abbattuti sono tutti orientati nella stessa direzione</a:t>
            </a:r>
            <a:r>
              <a:rPr lang="it-IT" sz="1400" dirty="0">
                <a:latin typeface="Montserrat Medium" panose="00000600000000000000" pitchFamily="2" charset="0"/>
              </a:rPr>
              <a:t>, mentre nel caso dei </a:t>
            </a:r>
            <a:r>
              <a:rPr lang="it-IT" sz="1400" b="1" dirty="0">
                <a:latin typeface="Montserrat Medium" panose="00000600000000000000" pitchFamily="2" charset="0"/>
              </a:rPr>
              <a:t>tornado</a:t>
            </a:r>
            <a:r>
              <a:rPr lang="it-IT" sz="1400" dirty="0">
                <a:latin typeface="Montserrat Medium" panose="00000600000000000000" pitchFamily="2" charset="0"/>
              </a:rPr>
              <a:t>  l’orientamento è più disordinato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E8C5C77A-0C3B-06AA-B35A-A9342EA9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5999" y="1884890"/>
            <a:ext cx="6096000" cy="3129790"/>
          </a:xfrm>
        </p:spPr>
      </p:pic>
      <p:pic>
        <p:nvPicPr>
          <p:cNvPr id="13" name="Immagine 12" descr="Immagine che contiene erba, aria aperta, vegetazione, Insieme di organismi vegetali&#10;&#10;Descrizione generata automaticamente">
            <a:extLst>
              <a:ext uri="{FF2B5EF4-FFF2-40B4-BE49-F238E27FC236}">
                <a16:creationId xmlns:a16="http://schemas.microsoft.com/office/drawing/2014/main" id="{10E21A9D-6C19-BCA3-4F3D-D951B54AE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" b="8180"/>
          <a:stretch/>
        </p:blipFill>
        <p:spPr>
          <a:xfrm>
            <a:off x="6095999" y="2115"/>
            <a:ext cx="6095999" cy="243738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426520D-77C4-A35C-CA3A-73F1F73BBF09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6E3F1F3-7A62-C7AB-3EBF-7040B4EDB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654" y="6231834"/>
            <a:ext cx="1219200" cy="600150"/>
          </a:xfrm>
          <a:prstGeom prst="rect">
            <a:avLst/>
          </a:prstGeom>
        </p:spPr>
      </p:pic>
      <p:pic>
        <p:nvPicPr>
          <p:cNvPr id="2060" name="Picture 12" descr="Piero CruciattiGetty Images">
            <a:extLst>
              <a:ext uri="{FF2B5EF4-FFF2-40B4-BE49-F238E27FC236}">
                <a16:creationId xmlns:a16="http://schemas.microsoft.com/office/drawing/2014/main" id="{4019270A-8704-2C6B-B801-59B1A2A69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" y="3136732"/>
            <a:ext cx="3048000" cy="2028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afa JacintoIpa">
            <a:extLst>
              <a:ext uri="{FF2B5EF4-FFF2-40B4-BE49-F238E27FC236}">
                <a16:creationId xmlns:a16="http://schemas.microsoft.com/office/drawing/2014/main" id="{51A715B3-E140-A579-1755-3D2D9736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1" y="4576172"/>
            <a:ext cx="3048000" cy="2028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C43FB6F-DF7F-2B4E-D1DC-226CA4FB6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5"/>
          <a:stretch/>
        </p:blipFill>
        <p:spPr bwMode="auto">
          <a:xfrm>
            <a:off x="5038020" y="4440281"/>
            <a:ext cx="4764925" cy="2437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3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9680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5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748680" y="733950"/>
            <a:ext cx="50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ONDATE DI CALORE E…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DBA812-D820-EA3D-BE99-EFE1942BA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342" y="2891"/>
            <a:ext cx="4450658" cy="4450658"/>
          </a:xfrm>
          <a:prstGeom prst="rect">
            <a:avLst/>
          </a:prstGeom>
        </p:spPr>
      </p:pic>
      <p:pic>
        <p:nvPicPr>
          <p:cNvPr id="6" name="Segnaposto contenuto 8" descr="Immagine che contiene testo, mappa, pianeta, Terra&#10;&#10;Descrizione generata automaticamente">
            <a:extLst>
              <a:ext uri="{FF2B5EF4-FFF2-40B4-BE49-F238E27FC236}">
                <a16:creationId xmlns:a16="http://schemas.microsoft.com/office/drawing/2014/main" id="{576B94F9-31E3-D51F-2B54-8E70706F1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11" y="1211004"/>
            <a:ext cx="4450658" cy="4450658"/>
          </a:xfrm>
          <a:prstGeom prst="rect">
            <a:avLst/>
          </a:prstGeom>
        </p:spPr>
      </p:pic>
      <p:pic>
        <p:nvPicPr>
          <p:cNvPr id="3" name="Segnaposto contenuto 6" descr="Immagine che contiene testo, mappa, pianeta, Terra&#10;&#10;Descrizione generata automaticamente">
            <a:extLst>
              <a:ext uri="{FF2B5EF4-FFF2-40B4-BE49-F238E27FC236}">
                <a16:creationId xmlns:a16="http://schemas.microsoft.com/office/drawing/2014/main" id="{61FE7071-6457-146D-DCE6-9478A599F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65" y="2175566"/>
            <a:ext cx="3990923" cy="399092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11A58F-CDA3-E500-E104-0F973522803A}"/>
              </a:ext>
            </a:extLst>
          </p:cNvPr>
          <p:cNvSpPr txBox="1"/>
          <p:nvPr/>
        </p:nvSpPr>
        <p:spPr>
          <a:xfrm>
            <a:off x="748681" y="2101713"/>
            <a:ext cx="4450658" cy="355994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Proprio</a:t>
            </a:r>
            <a:r>
              <a:rPr lang="it-IT" sz="1400" b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nelle giornate di nubifragio al Nord, al Sud numerosi </a:t>
            </a:r>
            <a:r>
              <a:rPr lang="it-IT" sz="1400" b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record di temperatura massima </a:t>
            </a: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sono stati stabiliti a distanza di 70-80 anni, superando talora di ben </a:t>
            </a:r>
            <a:r>
              <a:rPr lang="it-IT" sz="1400" b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2-3 °C </a:t>
            </a: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primati precedenti: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400" b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24 luglio: 48,2 °C Jerzu e Lotzorai</a:t>
            </a: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, entrambe località in provincia di Nuoro. Sono i </a:t>
            </a:r>
            <a:r>
              <a:rPr lang="it-IT" sz="1400" b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nuovi primati per l'intera regione e per qualunque mese dell'anno </a:t>
            </a:r>
            <a:r>
              <a:rPr lang="it-IT" sz="14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24 luglio: 47,0 °C</a:t>
            </a:r>
            <a:r>
              <a:rPr lang="it-IT" sz="1400" dirty="0">
                <a:latin typeface="Montserrat Medium" panose="00000600000000000000" pitchFamily="2" charset="0"/>
              </a:rPr>
              <a:t> a </a:t>
            </a:r>
            <a:r>
              <a:rPr lang="it-IT" sz="1400" b="1" dirty="0">
                <a:latin typeface="Montserrat Medium" panose="00000600000000000000" pitchFamily="2" charset="0"/>
              </a:rPr>
              <a:t>Palermo</a:t>
            </a:r>
            <a:r>
              <a:rPr lang="it-IT" sz="1400" dirty="0">
                <a:latin typeface="Montserrat Medium" panose="00000600000000000000" pitchFamily="2" charset="0"/>
              </a:rPr>
              <a:t> (INAF), un </a:t>
            </a:r>
            <a:r>
              <a:rPr lang="it-IT" sz="1400" b="1" dirty="0">
                <a:latin typeface="Montserrat Medium" panose="00000600000000000000" pitchFamily="2" charset="0"/>
              </a:rPr>
              <a:t>massimo assoluto </a:t>
            </a:r>
            <a:r>
              <a:rPr lang="it-IT" sz="1400" dirty="0">
                <a:latin typeface="Montserrat Medium" panose="00000600000000000000" pitchFamily="2" charset="0"/>
              </a:rPr>
              <a:t>della serie storica che parte dal 1865.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400" dirty="0">
              <a:latin typeface="Montserrat Medium" panose="00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18 luglio 2023: </a:t>
            </a:r>
            <a:r>
              <a:rPr lang="it-IT" sz="1400" dirty="0">
                <a:latin typeface="Montserrat Medium" panose="00000600000000000000" pitchFamily="2" charset="0"/>
              </a:rPr>
              <a:t>record di</a:t>
            </a:r>
            <a:r>
              <a:rPr lang="it-IT" sz="1400" b="1" dirty="0">
                <a:latin typeface="Montserrat Medium" panose="00000600000000000000" pitchFamily="2" charset="0"/>
              </a:rPr>
              <a:t> 42,9°C </a:t>
            </a:r>
            <a:r>
              <a:rPr lang="it-IT" sz="1400" dirty="0">
                <a:latin typeface="Montserrat Medium" panose="00000600000000000000" pitchFamily="2" charset="0"/>
              </a:rPr>
              <a:t>a Roma</a:t>
            </a:r>
          </a:p>
          <a:p>
            <a:pPr>
              <a:spcAft>
                <a:spcPts val="800"/>
              </a:spcAft>
            </a:pPr>
            <a:endParaRPr lang="it-IT" sz="1600" kern="100" dirty="0">
              <a:effectLst/>
              <a:latin typeface="Montserrat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7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C01418C7-E3C6-FFCD-5976-21F090F58952}"/>
              </a:ext>
            </a:extLst>
          </p:cNvPr>
          <p:cNvSpPr/>
          <p:nvPr/>
        </p:nvSpPr>
        <p:spPr>
          <a:xfrm>
            <a:off x="737463" y="4576772"/>
            <a:ext cx="4225156" cy="1039157"/>
          </a:xfrm>
          <a:prstGeom prst="flowChartAlternateProcess">
            <a:avLst/>
          </a:prstGeom>
          <a:solidFill>
            <a:srgbClr val="52895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CA03F6-55FD-0DDC-2C06-7D9D8F7BA9C5}"/>
              </a:ext>
            </a:extLst>
          </p:cNvPr>
          <p:cNvSpPr txBox="1"/>
          <p:nvPr/>
        </p:nvSpPr>
        <p:spPr>
          <a:xfrm>
            <a:off x="834051" y="4701749"/>
            <a:ext cx="4225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1F1F1"/>
                </a:solidFill>
                <a:latin typeface="Montserrat Medium" panose="00000600000000000000" pitchFamily="2" charset="0"/>
              </a:rPr>
              <a:t>Il </a:t>
            </a:r>
            <a:r>
              <a:rPr lang="it-IT" sz="1400" b="1" dirty="0">
                <a:solidFill>
                  <a:srgbClr val="F1F1F1"/>
                </a:solidFill>
                <a:latin typeface="Montserrat Medium" panose="00000600000000000000" pitchFamily="2" charset="0"/>
              </a:rPr>
              <a:t>Mediterraneo</a:t>
            </a:r>
            <a:r>
              <a:rPr lang="it-IT" sz="1400" dirty="0">
                <a:solidFill>
                  <a:srgbClr val="F1F1F1"/>
                </a:solidFill>
                <a:latin typeface="Montserrat Medium" panose="00000600000000000000" pitchFamily="2" charset="0"/>
              </a:rPr>
              <a:t> è considerato un </a:t>
            </a:r>
            <a:r>
              <a:rPr lang="it-IT" sz="1400" b="1" dirty="0">
                <a:solidFill>
                  <a:srgbClr val="F1F1F1"/>
                </a:solidFill>
                <a:latin typeface="Montserrat Medium" panose="00000600000000000000" pitchFamily="2" charset="0"/>
              </a:rPr>
              <a:t>hotspot della crisi climatica</a:t>
            </a:r>
            <a:r>
              <a:rPr lang="it-IT" sz="1400" dirty="0">
                <a:solidFill>
                  <a:srgbClr val="F1F1F1"/>
                </a:solidFill>
                <a:latin typeface="Montserrat Medium" panose="00000600000000000000" pitchFamily="2" charset="0"/>
              </a:rPr>
              <a:t>, cioè una regione in cui questa ha impatti più pronunciati.</a:t>
            </a:r>
            <a:endParaRPr lang="it-IT" sz="1400" b="1" dirty="0">
              <a:solidFill>
                <a:srgbClr val="F1F1F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FB8ADE3-EFAC-2DCE-12D3-D3A1482C0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 bwMode="auto">
          <a:xfrm>
            <a:off x="5713152" y="1710311"/>
            <a:ext cx="6283039" cy="35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41C62CD-2D98-0EB6-F109-B06E40EE7C1A}"/>
              </a:ext>
            </a:extLst>
          </p:cNvPr>
          <p:cNvSpPr txBox="1"/>
          <p:nvPr/>
        </p:nvSpPr>
        <p:spPr>
          <a:xfrm>
            <a:off x="5713152" y="5264897"/>
            <a:ext cx="6283039" cy="3510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 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Anomalia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della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 temperature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superficiale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Montserrat Medium" panose="00000600000000000000" pitchFamily="2" charset="0"/>
              </a:rPr>
              <a:t>marina (SST) per 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il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giorno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 24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luglio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Montserrat Medium" panose="00000600000000000000" pitchFamily="2" charset="0"/>
              </a:rPr>
              <a:t> 2023</a:t>
            </a:r>
            <a:endParaRPr lang="it-IT" sz="1200" dirty="0">
              <a:solidFill>
                <a:srgbClr val="FFFFF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6528CE-E940-CF8E-371A-D2BAFCF044D5}"/>
              </a:ext>
            </a:extLst>
          </p:cNvPr>
          <p:cNvSpPr txBox="1"/>
          <p:nvPr/>
        </p:nvSpPr>
        <p:spPr>
          <a:xfrm>
            <a:off x="642027" y="1994887"/>
            <a:ext cx="4465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latin typeface="Montserrat Medium" panose="00000600000000000000" pitchFamily="2" charset="0"/>
              </a:rPr>
              <a:t>Nel </a:t>
            </a:r>
            <a:r>
              <a:rPr lang="en-US" sz="1400" b="1" dirty="0" err="1">
                <a:latin typeface="Montserrat Medium" panose="00000600000000000000" pitchFamily="2" charset="0"/>
              </a:rPr>
              <a:t>luglio</a:t>
            </a:r>
            <a:r>
              <a:rPr lang="en-US" sz="1400" b="1" dirty="0">
                <a:latin typeface="Montserrat Medium" panose="00000600000000000000" pitchFamily="2" charset="0"/>
              </a:rPr>
              <a:t> 2023 ( e non solo)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un'ondata</a:t>
            </a:r>
            <a:r>
              <a:rPr lang="en-US" sz="1400" b="1" dirty="0"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latin typeface="Montserrat Medium" panose="00000600000000000000" pitchFamily="2" charset="0"/>
              </a:rPr>
              <a:t>calore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dirty="0">
                <a:latin typeface="Montserrat Medium" panose="00000600000000000000" pitchFamily="2" charset="0"/>
              </a:rPr>
              <a:t>ha </a:t>
            </a:r>
            <a:r>
              <a:rPr lang="en-US" sz="1400" dirty="0" err="1">
                <a:latin typeface="Montserrat Medium" panose="00000600000000000000" pitchFamily="2" charset="0"/>
              </a:rPr>
              <a:t>attraversato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l'intero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bacino</a:t>
            </a:r>
            <a:r>
              <a:rPr lang="en-US" sz="1400" dirty="0">
                <a:latin typeface="Montserrat Medium" panose="00000600000000000000" pitchFamily="2" charset="0"/>
              </a:rPr>
              <a:t> del </a:t>
            </a:r>
            <a:r>
              <a:rPr lang="en-US" sz="1400" dirty="0" err="1">
                <a:latin typeface="Montserrat Medium" panose="00000600000000000000" pitchFamily="2" charset="0"/>
              </a:rPr>
              <a:t>Mediterraneo</a:t>
            </a:r>
            <a:r>
              <a:rPr lang="en-US" sz="1400" dirty="0">
                <a:latin typeface="Montserrat Medium" panose="00000600000000000000" pitchFamily="2" charset="0"/>
              </a:rPr>
              <a:t>.</a:t>
            </a:r>
          </a:p>
          <a:p>
            <a:pPr marL="57150"/>
            <a:endParaRPr lang="en-US" sz="1400" dirty="0">
              <a:latin typeface="Montserrat Medium" panose="00000600000000000000" pitchFamily="2" charset="0"/>
            </a:endParaRPr>
          </a:p>
          <a:p>
            <a:pPr marL="57150"/>
            <a:r>
              <a:rPr lang="en-US" sz="1400" dirty="0">
                <a:latin typeface="Montserrat Medium" panose="00000600000000000000" pitchFamily="2" charset="0"/>
              </a:rPr>
              <a:t>Il </a:t>
            </a:r>
            <a:r>
              <a:rPr lang="en-US" sz="1400" b="1" dirty="0">
                <a:latin typeface="Montserrat Medium" panose="00000600000000000000" pitchFamily="2" charset="0"/>
              </a:rPr>
              <a:t>Copernicus Marine Service </a:t>
            </a:r>
            <a:r>
              <a:rPr lang="en-US" sz="1400" dirty="0">
                <a:latin typeface="Montserrat Medium" panose="00000600000000000000" pitchFamily="2" charset="0"/>
              </a:rPr>
              <a:t>ha </a:t>
            </a:r>
            <a:r>
              <a:rPr lang="en-US" sz="1400" dirty="0" err="1">
                <a:latin typeface="Montserrat Medium" panose="00000600000000000000" pitchFamily="2" charset="0"/>
              </a:rPr>
              <a:t>registrato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anomalie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della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temperatura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superficiale</a:t>
            </a:r>
            <a:r>
              <a:rPr lang="en-US" sz="1400" b="1" dirty="0">
                <a:latin typeface="Montserrat Medium" panose="00000600000000000000" pitchFamily="2" charset="0"/>
              </a:rPr>
              <a:t> (SST) </a:t>
            </a:r>
            <a:r>
              <a:rPr lang="en-US" sz="1400" dirty="0">
                <a:latin typeface="Montserrat Medium" panose="00000600000000000000" pitchFamily="2" charset="0"/>
              </a:rPr>
              <a:t>di </a:t>
            </a:r>
            <a:r>
              <a:rPr lang="en-US" sz="1400" b="1" dirty="0">
                <a:latin typeface="Montserrat Medium" panose="00000600000000000000" pitchFamily="2" charset="0"/>
              </a:rPr>
              <a:t>+5,5°C </a:t>
            </a:r>
            <a:r>
              <a:rPr lang="en-US" sz="1400" dirty="0" err="1">
                <a:latin typeface="Montserrat Medium" panose="00000600000000000000" pitchFamily="2" charset="0"/>
              </a:rPr>
              <a:t>lungo</a:t>
            </a:r>
            <a:r>
              <a:rPr lang="en-US" sz="1400" dirty="0">
                <a:latin typeface="Montserrat Medium" panose="00000600000000000000" pitchFamily="2" charset="0"/>
              </a:rPr>
              <a:t> le </a:t>
            </a:r>
            <a:r>
              <a:rPr lang="en-US" sz="1400" dirty="0" err="1">
                <a:latin typeface="Montserrat Medium" panose="00000600000000000000" pitchFamily="2" charset="0"/>
              </a:rPr>
              <a:t>coste</a:t>
            </a:r>
            <a:r>
              <a:rPr lang="en-US" sz="1400" dirty="0">
                <a:latin typeface="Montserrat Medium" panose="00000600000000000000" pitchFamily="2" charset="0"/>
              </a:rPr>
              <a:t> di </a:t>
            </a:r>
            <a:r>
              <a:rPr lang="en-US" sz="1400" b="1" dirty="0">
                <a:latin typeface="Montserrat Medium" panose="00000600000000000000" pitchFamily="2" charset="0"/>
              </a:rPr>
              <a:t>Italia</a:t>
            </a:r>
            <a:r>
              <a:rPr lang="en-US" sz="1400" dirty="0">
                <a:latin typeface="Montserrat Medium" panose="00000600000000000000" pitchFamily="2" charset="0"/>
              </a:rPr>
              <a:t>, Grecia e </a:t>
            </a:r>
            <a:r>
              <a:rPr lang="en-US" sz="1400" dirty="0" err="1">
                <a:latin typeface="Montserrat Medium" panose="00000600000000000000" pitchFamily="2" charset="0"/>
              </a:rPr>
              <a:t>Nordafrica</a:t>
            </a:r>
            <a:r>
              <a:rPr lang="en-US" sz="1400" dirty="0">
                <a:latin typeface="Montserrat Medium" panose="00000600000000000000" pitchFamily="2" charset="0"/>
              </a:rPr>
              <a:t>: </a:t>
            </a:r>
            <a:r>
              <a:rPr lang="en-US" sz="1400" dirty="0" err="1">
                <a:latin typeface="Montserrat Medium" panose="00000600000000000000" pitchFamily="2" charset="0"/>
              </a:rPr>
              <a:t>si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sono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toccate</a:t>
            </a:r>
            <a:r>
              <a:rPr lang="en-US" sz="1400" dirty="0">
                <a:latin typeface="Montserrat Medium" panose="00000600000000000000" pitchFamily="2" charset="0"/>
              </a:rPr>
              <a:t> temperature del mare </a:t>
            </a:r>
            <a:r>
              <a:rPr lang="en-US" sz="1400" b="1" dirty="0" err="1">
                <a:latin typeface="Montserrat Medium" panose="00000600000000000000" pitchFamily="2" charset="0"/>
              </a:rPr>
              <a:t>attorno</a:t>
            </a:r>
            <a:r>
              <a:rPr lang="en-US" sz="1400" b="1" dirty="0">
                <a:latin typeface="Montserrat Medium" panose="00000600000000000000" pitchFamily="2" charset="0"/>
              </a:rPr>
              <a:t> ai 30°C.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52939EB-E381-B83A-A056-F1D3122F9851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EAFA5DCF-AF3E-536E-5469-8B8C2FD5A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C69566-8362-7083-2B1F-70646946B8C9}"/>
              </a:ext>
            </a:extLst>
          </p:cNvPr>
          <p:cNvSpPr txBox="1"/>
          <p:nvPr/>
        </p:nvSpPr>
        <p:spPr>
          <a:xfrm>
            <a:off x="748680" y="733950"/>
            <a:ext cx="504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ONDATE DI CALORE E…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51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6EDA3E8-278B-2976-0081-B79A0BFE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6"/>
          <a:stretch/>
        </p:blipFill>
        <p:spPr>
          <a:xfrm>
            <a:off x="-617" y="3516549"/>
            <a:ext cx="7544417" cy="338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8347CD-7F88-8199-0D79-859057A5C2FF}"/>
              </a:ext>
            </a:extLst>
          </p:cNvPr>
          <p:cNvSpPr txBox="1"/>
          <p:nvPr/>
        </p:nvSpPr>
        <p:spPr>
          <a:xfrm>
            <a:off x="722467" y="1397675"/>
            <a:ext cx="5442511" cy="2031325"/>
          </a:xfrm>
          <a:prstGeom prst="rect">
            <a:avLst/>
          </a:prstGeom>
          <a:noFill/>
          <a:ln w="28575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>
                <a:latin typeface="Montserrat Medium" panose="00000600000000000000" pitchFamily="2" charset="0"/>
                <a:cs typeface="Calibri" panose="020F0502020204030204" pitchFamily="34" charset="0"/>
              </a:rPr>
              <a:t>P</a:t>
            </a:r>
            <a:r>
              <a:rPr lang="it-IT" sz="1400" b="0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er ogni aumento di temperatura </a:t>
            </a:r>
            <a:r>
              <a:rPr lang="it-IT" sz="1400" b="1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di 1</a:t>
            </a:r>
            <a:r>
              <a:rPr lang="it-IT" sz="1400" b="1" i="0" baseline="3000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o</a:t>
            </a:r>
            <a:r>
              <a:rPr lang="it-IT" sz="1400" b="1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C</a:t>
            </a:r>
            <a:r>
              <a:rPr lang="it-IT" sz="1400" b="0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, l’atmosfera aumenta la propria capacità di trattenere acqua </a:t>
            </a:r>
            <a:r>
              <a:rPr lang="it-IT" sz="1400" b="1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del 7%</a:t>
            </a:r>
            <a:r>
              <a:rPr lang="it-IT" sz="1400" b="0" i="0" dirty="0">
                <a:effectLst/>
                <a:latin typeface="Montserrat Medium" panose="00000600000000000000" pitchFamily="2" charset="0"/>
                <a:cs typeface="Calibri" panose="020F0502020204030204" pitchFamily="34" charset="0"/>
              </a:rPr>
              <a:t>.</a:t>
            </a:r>
          </a:p>
          <a:p>
            <a:endParaRPr lang="it-IT" sz="1400" b="0" i="0" dirty="0">
              <a:effectLst/>
              <a:latin typeface="Montserrat Medium" panose="00000600000000000000" pitchFamily="2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it-IT" sz="1400" dirty="0">
                <a:latin typeface="Montserrat Medium" panose="00000600000000000000" pitchFamily="2" charset="0"/>
              </a:rPr>
              <a:t>Un’</a:t>
            </a:r>
            <a:r>
              <a:rPr lang="it-IT" sz="1400" b="1" dirty="0">
                <a:latin typeface="Montserrat Medium" panose="00000600000000000000" pitchFamily="2" charset="0"/>
              </a:rPr>
              <a:t>atmosfera</a:t>
            </a:r>
            <a:r>
              <a:rPr lang="it-IT" sz="1400" dirty="0">
                <a:latin typeface="Montserrat Medium" panose="00000600000000000000" pitchFamily="2" charset="0"/>
              </a:rPr>
              <a:t> più calda </a:t>
            </a:r>
            <a:r>
              <a:rPr lang="it-IT" sz="1400" b="1" dirty="0">
                <a:latin typeface="Montserrat Medium" panose="00000600000000000000" pitchFamily="2" charset="0"/>
              </a:rPr>
              <a:t>può contenere più vapore.</a:t>
            </a:r>
          </a:p>
          <a:p>
            <a:pPr marL="342900" indent="-342900">
              <a:buAutoNum type="arabicPeriod"/>
            </a:pPr>
            <a:endParaRPr lang="it-IT" sz="1400" b="1" dirty="0">
              <a:latin typeface="Montserrat Medium" panose="00000600000000000000" pitchFamily="2" charset="0"/>
            </a:endParaRPr>
          </a:p>
          <a:p>
            <a:pPr marL="342900" indent="-342900">
              <a:buFontTx/>
              <a:buAutoNum type="arabicPeriod"/>
            </a:pPr>
            <a:r>
              <a:rPr lang="it-IT" sz="1400" dirty="0">
                <a:latin typeface="Montserrat Medium" panose="00000600000000000000" pitchFamily="2" charset="0"/>
              </a:rPr>
              <a:t>Un </a:t>
            </a:r>
            <a:r>
              <a:rPr lang="it-IT" sz="1400" b="1" dirty="0">
                <a:latin typeface="Montserrat Medium" panose="00000600000000000000" pitchFamily="2" charset="0"/>
              </a:rPr>
              <a:t>mare</a:t>
            </a:r>
            <a:r>
              <a:rPr lang="it-IT" sz="1400" dirty="0">
                <a:latin typeface="Montserrat Medium" panose="00000600000000000000" pitchFamily="2" charset="0"/>
              </a:rPr>
              <a:t> più caldo </a:t>
            </a:r>
            <a:r>
              <a:rPr lang="it-IT" sz="1400" b="1" dirty="0">
                <a:latin typeface="Montserrat Medium" panose="00000600000000000000" pitchFamily="2" charset="0"/>
              </a:rPr>
              <a:t>evapora di più.</a:t>
            </a:r>
          </a:p>
          <a:p>
            <a:r>
              <a:rPr lang="it-IT" sz="1400" dirty="0">
                <a:latin typeface="Montserrat Medium" panose="00000600000000000000" pitchFamily="2" charset="0"/>
              </a:rPr>
              <a:t> </a:t>
            </a:r>
            <a:endParaRPr lang="it-IT" sz="1400" b="1" dirty="0">
              <a:latin typeface="Montserrat Medium" panose="00000600000000000000" pitchFamily="2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it-IT" sz="1400" dirty="0">
                <a:latin typeface="Montserrat Medium" panose="00000600000000000000" pitchFamily="2" charset="0"/>
              </a:rPr>
              <a:t>Una </a:t>
            </a:r>
            <a:r>
              <a:rPr lang="it-IT" sz="1400" b="1" dirty="0">
                <a:latin typeface="Montserrat Medium" panose="00000600000000000000" pitchFamily="2" charset="0"/>
              </a:rPr>
              <a:t>superficie più calda trasferisce maggiore calore all’atmosfera </a:t>
            </a:r>
            <a:r>
              <a:rPr lang="it-IT" sz="1400" dirty="0">
                <a:latin typeface="Montserrat Medium" panose="00000600000000000000" pitchFamily="2" charset="0"/>
              </a:rPr>
              <a:t>formando grosse bolle di aria calda.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648749-F926-88C6-63B4-448CD4487B34}"/>
              </a:ext>
            </a:extLst>
          </p:cNvPr>
          <p:cNvSpPr txBox="1"/>
          <p:nvPr/>
        </p:nvSpPr>
        <p:spPr>
          <a:xfrm>
            <a:off x="7854696" y="3516549"/>
            <a:ext cx="40050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latin typeface="Montserrat Medium" panose="00000600000000000000" pitchFamily="2" charset="0"/>
            </a:endParaRPr>
          </a:p>
          <a:p>
            <a:r>
              <a:rPr lang="en-US" sz="1400" dirty="0" err="1">
                <a:latin typeface="Montserrat Medium" panose="00000600000000000000" pitchFamily="2" charset="0"/>
              </a:rPr>
              <a:t>L’intero</a:t>
            </a:r>
            <a:r>
              <a:rPr lang="en-US" sz="1400" dirty="0">
                <a:latin typeface="Montserrat Medium" panose="00000600000000000000" pitchFamily="2" charset="0"/>
              </a:rPr>
              <a:t> mese di </a:t>
            </a:r>
            <a:r>
              <a:rPr lang="en-US" sz="1400" dirty="0" err="1">
                <a:latin typeface="Montserrat Medium" panose="00000600000000000000" pitchFamily="2" charset="0"/>
              </a:rPr>
              <a:t>luglio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si</a:t>
            </a:r>
            <a:r>
              <a:rPr lang="en-US" sz="1400" dirty="0">
                <a:latin typeface="Montserrat Medium" panose="00000600000000000000" pitchFamily="2" charset="0"/>
              </a:rPr>
              <a:t> è </a:t>
            </a:r>
            <a:r>
              <a:rPr lang="en-US" sz="1400" dirty="0" err="1">
                <a:latin typeface="Montserrat Medium" panose="00000600000000000000" pitchFamily="2" charset="0"/>
              </a:rPr>
              <a:t>contraddistinto</a:t>
            </a:r>
            <a:r>
              <a:rPr lang="en-US" sz="1400" dirty="0">
                <a:latin typeface="Montserrat Medium" panose="00000600000000000000" pitchFamily="2" charset="0"/>
              </a:rPr>
              <a:t> per </a:t>
            </a:r>
            <a:r>
              <a:rPr lang="en-US" sz="1400" dirty="0" err="1">
                <a:latin typeface="Montserrat Medium" panose="00000600000000000000" pitchFamily="2" charset="0"/>
              </a:rPr>
              <a:t>l’estensione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sull’Italia</a:t>
            </a:r>
            <a:r>
              <a:rPr lang="en-US" sz="1400" dirty="0">
                <a:latin typeface="Montserrat Medium" panose="00000600000000000000" pitchFamily="2" charset="0"/>
              </a:rPr>
              <a:t>, a </a:t>
            </a:r>
            <a:r>
              <a:rPr lang="en-US" sz="1400" dirty="0" err="1">
                <a:latin typeface="Montserrat Medium" panose="00000600000000000000" pitchFamily="2" charset="0"/>
              </a:rPr>
              <a:t>più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riprese</a:t>
            </a:r>
            <a:r>
              <a:rPr lang="en-US" sz="1400" dirty="0">
                <a:latin typeface="Montserrat Medium" panose="00000600000000000000" pitchFamily="2" charset="0"/>
              </a:rPr>
              <a:t>, di </a:t>
            </a:r>
            <a:r>
              <a:rPr lang="en-US" sz="1400" dirty="0" err="1">
                <a:latin typeface="Montserrat Medium" panose="00000600000000000000" pitchFamily="2" charset="0"/>
              </a:rPr>
              <a:t>una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massa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d’aria</a:t>
            </a:r>
            <a:r>
              <a:rPr lang="en-US" sz="1400" b="1" dirty="0">
                <a:latin typeface="Montserrat Medium" panose="00000600000000000000" pitchFamily="2" charset="0"/>
              </a:rPr>
              <a:t> molto </a:t>
            </a:r>
            <a:r>
              <a:rPr lang="en-US" sz="1400" b="1" dirty="0" err="1">
                <a:latin typeface="Montserrat Medium" panose="00000600000000000000" pitchFamily="2" charset="0"/>
              </a:rPr>
              <a:t>calda</a:t>
            </a:r>
            <a:r>
              <a:rPr lang="en-US" sz="1400" b="1" dirty="0"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latin typeface="Montserrat Medium" panose="00000600000000000000" pitchFamily="2" charset="0"/>
              </a:rPr>
              <a:t>origine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nordafricana</a:t>
            </a:r>
            <a:r>
              <a:rPr lang="en-US" sz="1400" b="1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carica</a:t>
            </a:r>
            <a:r>
              <a:rPr lang="en-US" sz="1400" dirty="0"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latin typeface="Montserrat Medium" panose="00000600000000000000" pitchFamily="2" charset="0"/>
              </a:rPr>
              <a:t>umidità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dirty="0">
                <a:latin typeface="Montserrat Medium" panose="00000600000000000000" pitchFamily="2" charset="0"/>
              </a:rPr>
              <a:t>dopo il </a:t>
            </a:r>
            <a:r>
              <a:rPr lang="en-US" sz="1400" b="1" dirty="0" err="1">
                <a:latin typeface="Montserrat Medium" panose="00000600000000000000" pitchFamily="2" charset="0"/>
              </a:rPr>
              <a:t>transito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sul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Mediterraneo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bollente</a:t>
            </a:r>
            <a:r>
              <a:rPr lang="en-US" sz="1400" b="1" dirty="0">
                <a:latin typeface="Montserrat Medium" panose="00000600000000000000" pitchFamily="2" charset="0"/>
              </a:rPr>
              <a:t>.</a:t>
            </a:r>
            <a:endParaRPr lang="en-US" sz="1400" dirty="0">
              <a:latin typeface="Montserrat Medium" panose="00000600000000000000" pitchFamily="2" charset="0"/>
            </a:endParaRPr>
          </a:p>
          <a:p>
            <a:endParaRPr lang="it-IT" sz="1400" dirty="0">
              <a:latin typeface="Montserrat Medium" panose="00000600000000000000" pitchFamily="2" charset="0"/>
            </a:endParaRPr>
          </a:p>
          <a:p>
            <a:endParaRPr lang="it-IT" sz="1400" dirty="0">
              <a:latin typeface="Montserrat Medium" panose="00000600000000000000" pitchFamily="2" charset="0"/>
            </a:endParaRPr>
          </a:p>
          <a:p>
            <a:r>
              <a:rPr lang="it-IT" sz="2800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Energia + vapore</a:t>
            </a:r>
            <a:endParaRPr lang="it-IT" sz="2800" dirty="0">
              <a:solidFill>
                <a:srgbClr val="44734C"/>
              </a:solidFill>
              <a:highlight>
                <a:srgbClr val="FFFF00"/>
              </a:highlight>
              <a:latin typeface="Montserrat Medium" panose="00000600000000000000" pitchFamily="2" charset="0"/>
            </a:endParaRPr>
          </a:p>
          <a:p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20A9FC2-F67D-19BA-CFE9-A8567AD3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088" y="0"/>
            <a:ext cx="5772913" cy="283008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722467" y="740768"/>
            <a:ext cx="1045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… PRECIPITAZIONI ESTREME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88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6062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20" y="2638494"/>
            <a:ext cx="504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Elisa Terenghi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05F264-8A40-9132-BE83-21BE1D669AB8}"/>
              </a:ext>
            </a:extLst>
          </p:cNvPr>
          <p:cNvSpPr txBox="1"/>
          <p:nvPr/>
        </p:nvSpPr>
        <p:spPr>
          <a:xfrm>
            <a:off x="1493520" y="3469640"/>
            <a:ext cx="504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Italian</a:t>
            </a:r>
            <a:r>
              <a:rPr lang="it-IT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Climate</a:t>
            </a:r>
            <a:r>
              <a:rPr lang="it-IT" sz="2800" dirty="0">
                <a:solidFill>
                  <a:schemeClr val="bg1"/>
                </a:solidFill>
                <a:latin typeface="Montserrat Medium" panose="00000600000000000000" pitchFamily="2" charset="0"/>
              </a:rPr>
              <a:t> Network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8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504914" y="685718"/>
            <a:ext cx="624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COSA ASPETTARSI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500E619-D695-23F4-11BA-1C8A5C1FF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3"/>
          <a:stretch/>
        </p:blipFill>
        <p:spPr bwMode="auto">
          <a:xfrm>
            <a:off x="4320265" y="1874298"/>
            <a:ext cx="3405725" cy="352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84617-8FC7-3D6A-BB2E-0685A87BFF7C}"/>
              </a:ext>
            </a:extLst>
          </p:cNvPr>
          <p:cNvSpPr txBox="1"/>
          <p:nvPr/>
        </p:nvSpPr>
        <p:spPr>
          <a:xfrm>
            <a:off x="7225509" y="243163"/>
            <a:ext cx="3958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Effetti del cambiamento climatico:</a:t>
            </a:r>
          </a:p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sui singoli eventi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43234BE-1843-9F34-B8F9-0C6D392B34E3}"/>
              </a:ext>
            </a:extLst>
          </p:cNvPr>
          <p:cNvSpPr/>
          <p:nvPr/>
        </p:nvSpPr>
        <p:spPr>
          <a:xfrm rot="2359580">
            <a:off x="6803593" y="1367222"/>
            <a:ext cx="105403" cy="1087862"/>
          </a:xfrm>
          <a:prstGeom prst="downArrow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495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schermata, cerchio, Carattere&#10;&#10;Descrizione generata automaticamente">
            <a:extLst>
              <a:ext uri="{FF2B5EF4-FFF2-40B4-BE49-F238E27FC236}">
                <a16:creationId xmlns:a16="http://schemas.microsoft.com/office/drawing/2014/main" id="{59343D18-826A-D98C-7EB7-D6D4B22E6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30" y="1631322"/>
            <a:ext cx="4130749" cy="42805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504914" y="685718"/>
            <a:ext cx="624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EVENTI COMPOSTI E A CATENA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A92BA3-B0EB-F285-C52B-DE10DC48095F}"/>
              </a:ext>
            </a:extLst>
          </p:cNvPr>
          <p:cNvSpPr txBox="1"/>
          <p:nvPr/>
        </p:nvSpPr>
        <p:spPr>
          <a:xfrm>
            <a:off x="546122" y="2420529"/>
            <a:ext cx="5621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eventi a catena</a:t>
            </a:r>
            <a:r>
              <a:rPr lang="it-IT" sz="1400" dirty="0">
                <a:latin typeface="Montserrat Medium" panose="00000600000000000000" pitchFamily="2" charset="0"/>
              </a:rPr>
              <a:t>: quando un evento estremo genera una </a:t>
            </a:r>
            <a:r>
              <a:rPr lang="it-IT" sz="1400" b="1" dirty="0">
                <a:latin typeface="Montserrat Medium" panose="00000600000000000000" pitchFamily="2" charset="0"/>
              </a:rPr>
              <a:t>sequenza di effetti secondari </a:t>
            </a:r>
            <a:r>
              <a:rPr lang="it-IT" sz="1400" dirty="0">
                <a:latin typeface="Montserrat Medium" panose="00000600000000000000" pitchFamily="2" charset="0"/>
              </a:rPr>
              <a:t>(danni ambientali e socio-economici), il cui </a:t>
            </a:r>
            <a:r>
              <a:rPr lang="it-IT" sz="1400" b="1" dirty="0">
                <a:latin typeface="Montserrat Medium" panose="00000600000000000000" pitchFamily="2" charset="0"/>
              </a:rPr>
              <a:t>l'impatto risultante è molto più ampio di quello iniziale</a:t>
            </a:r>
            <a:r>
              <a:rPr lang="it-IT" sz="1400" dirty="0">
                <a:latin typeface="Montserrat Medium" panose="00000600000000000000" pitchFamily="2" charset="0"/>
              </a:rPr>
              <a:t> </a:t>
            </a:r>
          </a:p>
        </p:txBody>
      </p:sp>
      <p:sp>
        <p:nvSpPr>
          <p:cNvPr id="5" name="Callout: linea piegata con barra in risalto 4">
            <a:extLst>
              <a:ext uri="{FF2B5EF4-FFF2-40B4-BE49-F238E27FC236}">
                <a16:creationId xmlns:a16="http://schemas.microsoft.com/office/drawing/2014/main" id="{04DCE77A-023F-092D-B1DF-BDC33D925ACD}"/>
              </a:ext>
            </a:extLst>
          </p:cNvPr>
          <p:cNvSpPr/>
          <p:nvPr/>
        </p:nvSpPr>
        <p:spPr>
          <a:xfrm>
            <a:off x="2352872" y="1807892"/>
            <a:ext cx="3325552" cy="44289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567"/>
              <a:gd name="adj6" fmla="val -23989"/>
            </a:avLst>
          </a:prstGeom>
          <a:noFill/>
          <a:ln w="28575">
            <a:solidFill>
              <a:srgbClr val="5289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Ad esempio, l’ondata di calore combinata con la cattiva qualità dell'aria</a:t>
            </a:r>
          </a:p>
        </p:txBody>
      </p:sp>
      <p:sp>
        <p:nvSpPr>
          <p:cNvPr id="8" name="Callout: linea piegata con barra in risalto 7">
            <a:extLst>
              <a:ext uri="{FF2B5EF4-FFF2-40B4-BE49-F238E27FC236}">
                <a16:creationId xmlns:a16="http://schemas.microsoft.com/office/drawing/2014/main" id="{9E58A568-CE4A-9C4A-DA5C-4E1EFD68EB04}"/>
              </a:ext>
            </a:extLst>
          </p:cNvPr>
          <p:cNvSpPr/>
          <p:nvPr/>
        </p:nvSpPr>
        <p:spPr>
          <a:xfrm>
            <a:off x="2352872" y="3558213"/>
            <a:ext cx="3493692" cy="73084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5254"/>
              <a:gd name="adj6" fmla="val -24115"/>
            </a:avLst>
          </a:prstGeom>
          <a:noFill/>
          <a:ln w="28575">
            <a:solidFill>
              <a:srgbClr val="5289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Ad esempio, le acque alluvionali danneggiano le infrastrutture provocando blackout e impatti a catena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B621C4-4707-990B-6992-77A514067B99}"/>
              </a:ext>
            </a:extLst>
          </p:cNvPr>
          <p:cNvSpPr txBox="1"/>
          <p:nvPr/>
        </p:nvSpPr>
        <p:spPr>
          <a:xfrm>
            <a:off x="571123" y="4574422"/>
            <a:ext cx="28038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400" dirty="0">
                <a:latin typeface="Montserrat Medium" panose="00000600000000000000" pitchFamily="2" charset="0"/>
              </a:rPr>
              <a:t>Le </a:t>
            </a:r>
            <a:r>
              <a:rPr lang="it-IT" sz="1400" b="1" dirty="0">
                <a:latin typeface="Montserrat Medium" panose="00000600000000000000" pitchFamily="2" charset="0"/>
              </a:rPr>
              <a:t>aree urbane</a:t>
            </a:r>
            <a:r>
              <a:rPr lang="it-IT" sz="1400" dirty="0">
                <a:latin typeface="Montserrat Medium" panose="00000600000000000000" pitchFamily="2" charset="0"/>
              </a:rPr>
              <a:t> sono particolarmente esposte e vulnerabili a questi rischi (concentrazione di popolazione, attività economiche; isole di calore)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B84617-8FC7-3D6A-BB2E-0685A87BFF7C}"/>
              </a:ext>
            </a:extLst>
          </p:cNvPr>
          <p:cNvSpPr txBox="1"/>
          <p:nvPr/>
        </p:nvSpPr>
        <p:spPr>
          <a:xfrm>
            <a:off x="7225509" y="243163"/>
            <a:ext cx="3958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Effetti del cambiamento climatico:</a:t>
            </a:r>
          </a:p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sui singoli eventi + sistemici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B141BF-0664-DBB1-2DFA-390BD4271302}"/>
              </a:ext>
            </a:extLst>
          </p:cNvPr>
          <p:cNvSpPr txBox="1"/>
          <p:nvPr/>
        </p:nvSpPr>
        <p:spPr>
          <a:xfrm>
            <a:off x="571123" y="1126779"/>
            <a:ext cx="59812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it-IT" sz="1600" dirty="0">
              <a:latin typeface="Montserrat Medium" panose="000006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eventi</a:t>
            </a:r>
            <a:r>
              <a:rPr lang="it-IT" sz="1400" dirty="0">
                <a:latin typeface="Montserrat Medium" panose="00000600000000000000" pitchFamily="2" charset="0"/>
              </a:rPr>
              <a:t> </a:t>
            </a:r>
            <a:r>
              <a:rPr lang="it-IT" sz="1400" b="1" dirty="0">
                <a:latin typeface="Montserrat Medium" panose="00000600000000000000" pitchFamily="2" charset="0"/>
              </a:rPr>
              <a:t>composti</a:t>
            </a:r>
            <a:r>
              <a:rPr lang="it-IT" sz="1400" dirty="0">
                <a:latin typeface="Montserrat Medium" panose="00000600000000000000" pitchFamily="2" charset="0"/>
              </a:rPr>
              <a:t>: derivano </a:t>
            </a:r>
            <a:r>
              <a:rPr lang="it-IT" sz="1400" b="1" dirty="0">
                <a:latin typeface="Montserrat Medium" panose="00000600000000000000" pitchFamily="2" charset="0"/>
              </a:rPr>
              <a:t>dall'interazione di singoli </a:t>
            </a:r>
            <a:r>
              <a:rPr lang="it-IT" sz="1400" dirty="0">
                <a:latin typeface="Montserrat Medium" panose="00000600000000000000" pitchFamily="2" charset="0"/>
              </a:rPr>
              <a:t>eventi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7EA81309-27C4-3001-261A-32AA03D828ED}"/>
              </a:ext>
            </a:extLst>
          </p:cNvPr>
          <p:cNvSpPr/>
          <p:nvPr/>
        </p:nvSpPr>
        <p:spPr>
          <a:xfrm rot="18944776">
            <a:off x="10566372" y="1366047"/>
            <a:ext cx="122227" cy="216096"/>
          </a:xfrm>
          <a:prstGeom prst="downArrow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Siccità-alluvione">
            <a:hlinkClick r:id="" action="ppaction://media"/>
            <a:extLst>
              <a:ext uri="{FF2B5EF4-FFF2-40B4-BE49-F238E27FC236}">
                <a16:creationId xmlns:a16="http://schemas.microsoft.com/office/drawing/2014/main" id="{D04C4142-9A3D-6279-1E03-76C93D027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0169" y="4543651"/>
            <a:ext cx="4184740" cy="235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6062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46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883ABF-1BE1-7CBF-3E1C-6B2D50EA7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2714" r="24132" b="-1"/>
          <a:stretch/>
        </p:blipFill>
        <p:spPr>
          <a:xfrm>
            <a:off x="0" y="0"/>
            <a:ext cx="12192000" cy="61991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72EFB4-084A-A459-9824-B587DAC3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783" y="1308229"/>
            <a:ext cx="5902036" cy="442652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54362F-59C7-49DE-EAED-818AB8B4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02" y="1213474"/>
            <a:ext cx="5507800" cy="4885310"/>
          </a:xfrm>
        </p:spPr>
        <p:txBody>
          <a:bodyPr numCol="1"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1400" b="0" i="0" dirty="0">
                <a:effectLst/>
                <a:latin typeface="Montserrat Medium" panose="00000600000000000000" pitchFamily="2" charset="0"/>
              </a:rPr>
              <a:t>Le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caratteristiche dei fenomeni temporaleschi</a:t>
            </a:r>
            <a:r>
              <a:rPr lang="it-IT" sz="1400" b="0" i="0" dirty="0">
                <a:effectLst/>
                <a:latin typeface="Montserrat Medium" panose="00000600000000000000" pitchFamily="2" charset="0"/>
              </a:rPr>
              <a:t> rendono la loro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previsione particolarmente ardua</a:t>
            </a:r>
            <a:r>
              <a:rPr lang="it-IT" sz="1400" b="0" i="0" dirty="0">
                <a:effectLst/>
                <a:latin typeface="Montserrat Medium" panose="00000600000000000000" pitchFamily="2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400" dirty="0"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dirty="0"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00" dirty="0"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0" i="0" dirty="0">
                <a:effectLst/>
                <a:latin typeface="Montserrat Medium" panose="00000600000000000000" pitchFamily="2" charset="0"/>
              </a:rPr>
              <a:t>Ad oggi i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modelli meteorologici </a:t>
            </a:r>
            <a:r>
              <a:rPr lang="it-IT" sz="1400" dirty="0">
                <a:latin typeface="Montserrat Medium" panose="00000600000000000000" pitchFamily="2" charset="0"/>
              </a:rPr>
              <a:t>possono individuare le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condizioni favorevoli </a:t>
            </a:r>
            <a:r>
              <a:rPr lang="it-IT" sz="1400" i="0" dirty="0">
                <a:effectLst/>
                <a:latin typeface="Montserrat Medium" panose="00000600000000000000" pitchFamily="2" charset="0"/>
              </a:rPr>
              <a:t>al </a:t>
            </a:r>
            <a:r>
              <a:rPr lang="it-IT" sz="1400" dirty="0">
                <a:latin typeface="Montserrat Medium" panose="00000600000000000000" pitchFamily="2" charset="0"/>
              </a:rPr>
              <a:t>loro </a:t>
            </a:r>
            <a:r>
              <a:rPr lang="it-IT" sz="1400" i="0" dirty="0">
                <a:effectLst/>
                <a:latin typeface="Montserrat Medium" panose="00000600000000000000" pitchFamily="2" charset="0"/>
              </a:rPr>
              <a:t>sviluppo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su scala regionale o al più provinciale</a:t>
            </a:r>
            <a:r>
              <a:rPr lang="it-IT" sz="1400" b="1" dirty="0">
                <a:latin typeface="Montserrat Medium" panose="00000600000000000000" pitchFamily="2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0" i="0" dirty="0">
                <a:effectLst/>
                <a:latin typeface="Montserrat Medium" panose="00000600000000000000" pitchFamily="2" charset="0"/>
              </a:rPr>
              <a:t>È possibile stimare una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maggior o minore probabilità </a:t>
            </a:r>
            <a:r>
              <a:rPr lang="it-IT" sz="1400" b="0" i="0" dirty="0">
                <a:effectLst/>
                <a:latin typeface="Montserrat Medium" panose="00000600000000000000" pitchFamily="2" charset="0"/>
              </a:rPr>
              <a:t>di accadimento in una certa zona, ma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non si può prevedere dove, quando </a:t>
            </a:r>
            <a:r>
              <a:rPr lang="it-IT" sz="1400" b="0" i="0" dirty="0">
                <a:effectLst/>
                <a:latin typeface="Montserrat Medium" panose="00000600000000000000" pitchFamily="2" charset="0"/>
              </a:rPr>
              <a:t>e </a:t>
            </a:r>
            <a:r>
              <a:rPr lang="it-IT" sz="1400" b="1" i="0" dirty="0">
                <a:effectLst/>
                <a:latin typeface="Montserrat Medium" panose="00000600000000000000" pitchFamily="2" charset="0"/>
              </a:rPr>
              <a:t>quali esatte caratteristiche avranno</a:t>
            </a:r>
            <a:r>
              <a:rPr lang="it-IT" sz="1400" b="0" i="0" dirty="0">
                <a:effectLst/>
                <a:latin typeface="Montserrat Medium" panose="00000600000000000000" pitchFamily="2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400" dirty="0"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b="0" i="0" dirty="0">
              <a:effectLst/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b="0" i="0" dirty="0">
              <a:effectLst/>
              <a:latin typeface="Montserrat Medium" panose="000006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it-IT" sz="1400" dirty="0">
                <a:latin typeface="Montserrat Medium" panose="00000600000000000000" pitchFamily="2" charset="0"/>
              </a:rPr>
              <a:t>Solo in presenza di </a:t>
            </a:r>
            <a:r>
              <a:rPr lang="it-IT" sz="1400" b="1" dirty="0">
                <a:latin typeface="Montserrat Medium" panose="00000600000000000000" pitchFamily="2" charset="0"/>
              </a:rPr>
              <a:t>stazioni a terra </a:t>
            </a:r>
            <a:r>
              <a:rPr lang="it-IT" sz="1400" dirty="0">
                <a:latin typeface="Montserrat Medium" panose="00000600000000000000" pitchFamily="2" charset="0"/>
              </a:rPr>
              <a:t>adeguate, </a:t>
            </a:r>
            <a:r>
              <a:rPr lang="it-IT" sz="1400" b="1" dirty="0">
                <a:latin typeface="Montserrat Medium" panose="00000600000000000000" pitchFamily="2" charset="0"/>
              </a:rPr>
              <a:t>satelliti</a:t>
            </a:r>
            <a:r>
              <a:rPr lang="it-IT" sz="1400" dirty="0">
                <a:latin typeface="Montserrat Medium" panose="00000600000000000000" pitchFamily="2" charset="0"/>
              </a:rPr>
              <a:t>, rete </a:t>
            </a:r>
            <a:r>
              <a:rPr lang="it-IT" sz="1400" dirty="0" err="1">
                <a:latin typeface="Montserrat Medium" panose="00000600000000000000" pitchFamily="2" charset="0"/>
              </a:rPr>
              <a:t>fulminometrica</a:t>
            </a:r>
            <a:r>
              <a:rPr lang="it-IT" sz="1400" dirty="0">
                <a:latin typeface="Montserrat Medium" panose="00000600000000000000" pitchFamily="2" charset="0"/>
              </a:rPr>
              <a:t> e </a:t>
            </a:r>
            <a:r>
              <a:rPr lang="it-IT" sz="1400" b="1" dirty="0">
                <a:latin typeface="Montserrat Medium" panose="00000600000000000000" pitchFamily="2" charset="0"/>
              </a:rPr>
              <a:t>radar</a:t>
            </a:r>
            <a:r>
              <a:rPr lang="it-IT" sz="1400" dirty="0">
                <a:latin typeface="Montserrat Medium" panose="00000600000000000000" pitchFamily="2" charset="0"/>
              </a:rPr>
              <a:t> è possibile </a:t>
            </a:r>
            <a:r>
              <a:rPr lang="it-IT" sz="1400" b="1" dirty="0">
                <a:latin typeface="Montserrat Medium" panose="00000600000000000000" pitchFamily="2" charset="0"/>
              </a:rPr>
              <a:t>seguire lo svilupparsi </a:t>
            </a:r>
            <a:r>
              <a:rPr lang="it-IT" sz="1400" dirty="0">
                <a:latin typeface="Montserrat Medium" panose="00000600000000000000" pitchFamily="2" charset="0"/>
              </a:rPr>
              <a:t>del fenomeno temporalesco quasi in </a:t>
            </a:r>
            <a:r>
              <a:rPr lang="it-IT" sz="1400" b="1" dirty="0" err="1">
                <a:latin typeface="Montserrat Medium" panose="00000600000000000000" pitchFamily="2" charset="0"/>
              </a:rPr>
              <a:t>real</a:t>
            </a:r>
            <a:r>
              <a:rPr lang="it-IT" sz="1400" b="1" dirty="0">
                <a:latin typeface="Montserrat Medium" panose="00000600000000000000" pitchFamily="2" charset="0"/>
              </a:rPr>
              <a:t> time </a:t>
            </a:r>
            <a:r>
              <a:rPr lang="it-IT" sz="1400" dirty="0">
                <a:latin typeface="Montserrat Medium" panose="00000600000000000000" pitchFamily="2" charset="0"/>
              </a:rPr>
              <a:t>(</a:t>
            </a:r>
            <a:r>
              <a:rPr lang="it-IT" sz="1400" b="1" dirty="0" err="1">
                <a:latin typeface="Montserrat Medium" panose="00000600000000000000" pitchFamily="2" charset="0"/>
              </a:rPr>
              <a:t>nowcasting</a:t>
            </a:r>
            <a:r>
              <a:rPr lang="it-IT" sz="1400" dirty="0">
                <a:latin typeface="Montserrat Medium" panose="00000600000000000000" pitchFamily="2" charset="0"/>
              </a:rPr>
              <a:t>)</a:t>
            </a:r>
            <a:endParaRPr lang="it-IT" sz="1500" dirty="0">
              <a:latin typeface="Montserrat Medium" panose="00000600000000000000" pitchFamily="2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847EAD2-2466-C868-C3BC-C448A8F6B5AA}"/>
              </a:ext>
            </a:extLst>
          </p:cNvPr>
          <p:cNvSpPr/>
          <p:nvPr/>
        </p:nvSpPr>
        <p:spPr>
          <a:xfrm>
            <a:off x="0" y="6138315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1B911EDB-E18F-62CF-0448-6856E0546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524785C-D94F-3904-B0F6-477CE2E8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96777"/>
            <a:ext cx="11018520" cy="838868"/>
          </a:xfrm>
        </p:spPr>
        <p:txBody>
          <a:bodyPr anchor="b">
            <a:norm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PREVISIONE DEI TEMPORALI: PROBLEMATICHE E LIMITI</a:t>
            </a:r>
          </a:p>
        </p:txBody>
      </p:sp>
      <p:sp>
        <p:nvSpPr>
          <p:cNvPr id="6" name="Callout: linea piegata con barra in risalto 5">
            <a:extLst>
              <a:ext uri="{FF2B5EF4-FFF2-40B4-BE49-F238E27FC236}">
                <a16:creationId xmlns:a16="http://schemas.microsoft.com/office/drawing/2014/main" id="{6EDE7798-5EC8-9D86-EC9B-DBB9E25866F2}"/>
              </a:ext>
            </a:extLst>
          </p:cNvPr>
          <p:cNvSpPr/>
          <p:nvPr/>
        </p:nvSpPr>
        <p:spPr>
          <a:xfrm>
            <a:off x="1487663" y="4142544"/>
            <a:ext cx="4407741" cy="906584"/>
          </a:xfrm>
          <a:prstGeom prst="accentCallout2">
            <a:avLst>
              <a:gd name="adj1" fmla="val 19668"/>
              <a:gd name="adj2" fmla="val -2364"/>
              <a:gd name="adj3" fmla="val 19667"/>
              <a:gd name="adj4" fmla="val -10444"/>
              <a:gd name="adj5" fmla="val -10093"/>
              <a:gd name="adj6" fmla="val -12579"/>
            </a:avLst>
          </a:prstGeom>
          <a:noFill/>
          <a:ln w="28575">
            <a:solidFill>
              <a:srgbClr val="5289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Riprendendo </a:t>
            </a:r>
            <a:r>
              <a:rPr lang="it-IT" sz="1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l'esempio della pentola, </a:t>
            </a:r>
            <a:r>
              <a:rPr lang="it-IT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i modelli rispondono a:</a:t>
            </a:r>
            <a:r>
              <a:rPr lang="it-IT" sz="120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il fornello è acceso? Da quanto tempo? C’è</a:t>
            </a:r>
            <a:r>
              <a:rPr lang="it-IT" sz="1200" dirty="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sufficiente calore per raggiungere l’ebollizione? </a:t>
            </a:r>
          </a:p>
          <a:p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Non rispondono a: da dove salirà la bolla?</a:t>
            </a:r>
          </a:p>
        </p:txBody>
      </p:sp>
      <p:sp>
        <p:nvSpPr>
          <p:cNvPr id="10" name="Callout: linea piegata con barra in risalto 9">
            <a:extLst>
              <a:ext uri="{FF2B5EF4-FFF2-40B4-BE49-F238E27FC236}">
                <a16:creationId xmlns:a16="http://schemas.microsoft.com/office/drawing/2014/main" id="{C1A781F2-836C-804C-0BB2-7679D3122FDD}"/>
              </a:ext>
            </a:extLst>
          </p:cNvPr>
          <p:cNvSpPr/>
          <p:nvPr/>
        </p:nvSpPr>
        <p:spPr>
          <a:xfrm>
            <a:off x="1487663" y="1815719"/>
            <a:ext cx="3949611" cy="531780"/>
          </a:xfrm>
          <a:prstGeom prst="accentCallout2">
            <a:avLst>
              <a:gd name="adj1" fmla="val 18750"/>
              <a:gd name="adj2" fmla="val -2229"/>
              <a:gd name="adj3" fmla="val 18750"/>
              <a:gd name="adj4" fmla="val -12668"/>
              <a:gd name="adj5" fmla="val -29454"/>
              <a:gd name="adj6" fmla="val -15217"/>
            </a:avLst>
          </a:prstGeom>
          <a:noFill/>
          <a:ln w="28575">
            <a:solidFill>
              <a:srgbClr val="5289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rapido sviluppo,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estensione limitata,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200" b="0" i="0" dirty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evoluzione legata a condizioni locali</a:t>
            </a:r>
          </a:p>
        </p:txBody>
      </p:sp>
    </p:spTree>
    <p:extLst>
      <p:ext uri="{BB962C8B-B14F-4D97-AF65-F5344CB8AC3E}">
        <p14:creationId xmlns:p14="http://schemas.microsoft.com/office/powerpoint/2010/main" val="3648456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3D6E3878-DF5F-BCA7-CCE7-023D75716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5"/>
          <a:stretch/>
        </p:blipFill>
        <p:spPr>
          <a:xfrm>
            <a:off x="3404772" y="2565191"/>
            <a:ext cx="2361948" cy="1727611"/>
          </a:xfrm>
          <a:prstGeom prst="rect">
            <a:avLst/>
          </a:prstGeom>
        </p:spPr>
      </p:pic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D6A49F8C-0531-759E-3B09-18EAE7ABD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81" y="3038149"/>
            <a:ext cx="1588010" cy="7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2D3376-56AF-1C11-0A60-78075B86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44" y="222549"/>
            <a:ext cx="7268150" cy="609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magine">
            <a:extLst>
              <a:ext uri="{FF2B5EF4-FFF2-40B4-BE49-F238E27FC236}">
                <a16:creationId xmlns:a16="http://schemas.microsoft.com/office/drawing/2014/main" id="{6339E90F-6D5E-02BA-3BC4-FE3B772A9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86369"/>
          <a:stretch/>
        </p:blipFill>
        <p:spPr bwMode="auto">
          <a:xfrm>
            <a:off x="5773648" y="5801069"/>
            <a:ext cx="4487286" cy="7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D3E04A-13EA-1D8D-4993-1FCFEBB53D31}"/>
              </a:ext>
            </a:extLst>
          </p:cNvPr>
          <p:cNvSpPr txBox="1"/>
          <p:nvPr/>
        </p:nvSpPr>
        <p:spPr>
          <a:xfrm>
            <a:off x="722467" y="1576720"/>
            <a:ext cx="40566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Medium" panose="00000600000000000000" pitchFamily="2" charset="0"/>
              </a:rPr>
              <a:t>La </a:t>
            </a:r>
            <a:r>
              <a:rPr lang="en-US" sz="1400" dirty="0" err="1">
                <a:latin typeface="Montserrat Medium" panose="00000600000000000000" pitchFamily="2" charset="0"/>
              </a:rPr>
              <a:t>stessa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massa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d’aria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si</a:t>
            </a:r>
            <a:r>
              <a:rPr lang="en-US" sz="1400" dirty="0">
                <a:latin typeface="Montserrat Medium" panose="00000600000000000000" pitchFamily="2" charset="0"/>
              </a:rPr>
              <a:t> è </a:t>
            </a:r>
            <a:r>
              <a:rPr lang="en-US" sz="1400" dirty="0" err="1">
                <a:latin typeface="Montserrat Medium" panose="00000600000000000000" pitchFamily="2" charset="0"/>
              </a:rPr>
              <a:t>ritrovata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sul</a:t>
            </a:r>
            <a:r>
              <a:rPr lang="en-US" sz="1400" dirty="0">
                <a:latin typeface="Montserrat Medium" panose="00000600000000000000" pitchFamily="2" charset="0"/>
              </a:rPr>
              <a:t> Nord Italia ad </a:t>
            </a:r>
            <a:r>
              <a:rPr lang="en-US" sz="1400" dirty="0" err="1">
                <a:latin typeface="Montserrat Medium" panose="00000600000000000000" pitchFamily="2" charset="0"/>
              </a:rPr>
              <a:t>essere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sovrastata</a:t>
            </a:r>
            <a:r>
              <a:rPr lang="en-US" sz="1400" dirty="0">
                <a:latin typeface="Montserrat Medium" panose="00000600000000000000" pitchFamily="2" charset="0"/>
              </a:rPr>
              <a:t> da </a:t>
            </a:r>
            <a:r>
              <a:rPr lang="en-US" sz="1400" b="1" dirty="0">
                <a:latin typeface="Montserrat Medium" panose="00000600000000000000" pitchFamily="2" charset="0"/>
              </a:rPr>
              <a:t>venti </a:t>
            </a:r>
            <a:r>
              <a:rPr lang="en-US" sz="1400" b="1" dirty="0" err="1">
                <a:latin typeface="Montserrat Medium" panose="00000600000000000000" pitchFamily="2" charset="0"/>
              </a:rPr>
              <a:t>più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freschi</a:t>
            </a:r>
            <a:r>
              <a:rPr lang="en-US" sz="1400" b="1" dirty="0"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latin typeface="Montserrat Medium" panose="00000600000000000000" pitchFamily="2" charset="0"/>
              </a:rPr>
              <a:t>origine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atlantica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dirty="0">
                <a:latin typeface="Montserrat Medium" panose="00000600000000000000" pitchFamily="2" charset="0"/>
              </a:rPr>
              <a:t>in </a:t>
            </a:r>
            <a:r>
              <a:rPr lang="en-US" sz="1400" dirty="0" err="1">
                <a:latin typeface="Montserrat Medium" panose="00000600000000000000" pitchFamily="2" charset="0"/>
              </a:rPr>
              <a:t>seno</a:t>
            </a:r>
            <a:r>
              <a:rPr lang="en-US" sz="1400" dirty="0">
                <a:latin typeface="Montserrat Medium" panose="00000600000000000000" pitchFamily="2" charset="0"/>
              </a:rPr>
              <a:t> a </a:t>
            </a:r>
            <a:r>
              <a:rPr lang="en-US" sz="1400" dirty="0" err="1">
                <a:latin typeface="Montserrat Medium" panose="00000600000000000000" pitchFamily="2" charset="0"/>
              </a:rPr>
              <a:t>una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vasta</a:t>
            </a:r>
            <a:r>
              <a:rPr lang="en-US" sz="1400" dirty="0">
                <a:latin typeface="Montserrat Medium" panose="00000600000000000000" pitchFamily="2" charset="0"/>
              </a:rPr>
              <a:t> area </a:t>
            </a:r>
            <a:r>
              <a:rPr lang="en-US" sz="1400" dirty="0" err="1">
                <a:latin typeface="Montserrat Medium" panose="00000600000000000000" pitchFamily="2" charset="0"/>
              </a:rPr>
              <a:t>depressionaria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posizionata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sull’Europa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Settentrionale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</a:p>
          <a:p>
            <a:endParaRPr lang="en-US" sz="1400" dirty="0">
              <a:latin typeface="Montserrat Medium" panose="00000600000000000000" pitchFamily="2" charset="0"/>
            </a:endParaRPr>
          </a:p>
          <a:p>
            <a:r>
              <a:rPr lang="it-IT" sz="1400" dirty="0">
                <a:latin typeface="Montserrat Medium" panose="00000600000000000000" pitchFamily="2" charset="0"/>
              </a:rPr>
              <a:t>La vicinanza e il temporaneo </a:t>
            </a:r>
            <a:r>
              <a:rPr lang="it-IT" sz="1400" b="1" dirty="0">
                <a:latin typeface="Montserrat Medium" panose="00000600000000000000" pitchFamily="2" charset="0"/>
              </a:rPr>
              <a:t>contrasto tra queste due masse d’aria</a:t>
            </a:r>
            <a:r>
              <a:rPr lang="it-IT" sz="1400" dirty="0">
                <a:latin typeface="Montserrat Medium" panose="00000600000000000000" pitchFamily="2" charset="0"/>
              </a:rPr>
              <a:t>, molto diverse in termini di temperatura e umidità, hanno favorito lo sviluppo dei temporali.</a:t>
            </a:r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CA914AA3-EB13-F835-AE71-4F200B35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790" y="160565"/>
            <a:ext cx="6792068" cy="507907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B8C294-7EFA-BF8F-3650-AD8816281681}"/>
              </a:ext>
            </a:extLst>
          </p:cNvPr>
          <p:cNvSpPr txBox="1"/>
          <p:nvPr/>
        </p:nvSpPr>
        <p:spPr>
          <a:xfrm>
            <a:off x="7232361" y="5239642"/>
            <a:ext cx="47334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b="0" i="1" u="none" strike="noStrike" baseline="0" dirty="0">
                <a:solidFill>
                  <a:srgbClr val="000000"/>
                </a:solidFill>
                <a:latin typeface="Montserrat Medium" panose="00000600000000000000" pitchFamily="2" charset="0"/>
              </a:rPr>
              <a:t>Circolazione atmosferica di </a:t>
            </a:r>
            <a:r>
              <a:rPr lang="it-IT" sz="900" b="1" i="1" u="none" strike="noStrike" baseline="0" dirty="0">
                <a:solidFill>
                  <a:srgbClr val="000000"/>
                </a:solidFill>
                <a:latin typeface="Montserrat Medium" panose="00000600000000000000" pitchFamily="2" charset="0"/>
              </a:rPr>
              <a:t>lunedì 24 luglio 2023 ore 12:00 UTC </a:t>
            </a:r>
            <a:r>
              <a:rPr lang="it-IT" sz="900" b="0" i="1" u="none" strike="noStrike" baseline="0" dirty="0">
                <a:solidFill>
                  <a:srgbClr val="000000"/>
                </a:solidFill>
                <a:latin typeface="Montserrat Medium" panose="00000600000000000000" pitchFamily="2" charset="0"/>
              </a:rPr>
              <a:t>(</a:t>
            </a:r>
            <a:r>
              <a:rPr lang="it-IT" sz="900" b="0" i="1" u="none" strike="noStrike" baseline="0" dirty="0" err="1">
                <a:solidFill>
                  <a:srgbClr val="000000"/>
                </a:solidFill>
                <a:latin typeface="Montserrat Medium" panose="00000600000000000000" pitchFamily="2" charset="0"/>
              </a:rPr>
              <a:t>geopotenziale</a:t>
            </a:r>
            <a:r>
              <a:rPr lang="it-IT" sz="900" b="0" i="1" u="none" strike="noStrike" baseline="0" dirty="0">
                <a:solidFill>
                  <a:srgbClr val="000000"/>
                </a:solidFill>
                <a:latin typeface="Montserrat Medium" panose="00000600000000000000" pitchFamily="2" charset="0"/>
              </a:rPr>
              <a:t> e temperatura a 850 hPa) . Si </a:t>
            </a:r>
            <a:r>
              <a:rPr lang="it-IT" sz="900" i="1" dirty="0">
                <a:solidFill>
                  <a:srgbClr val="000000"/>
                </a:solidFill>
                <a:latin typeface="Montserrat Medium" panose="00000600000000000000" pitchFamily="2" charset="0"/>
              </a:rPr>
              <a:t>può notare </a:t>
            </a:r>
            <a:r>
              <a:rPr lang="it-IT" sz="900" i="1" dirty="0">
                <a:latin typeface="Montserrat Medium" panose="00000600000000000000" pitchFamily="2" charset="0"/>
              </a:rPr>
              <a:t>il </a:t>
            </a:r>
            <a:r>
              <a:rPr lang="it-IT" sz="900" b="1" i="1" dirty="0">
                <a:latin typeface="Montserrat Medium" panose="00000600000000000000" pitchFamily="2" charset="0"/>
              </a:rPr>
              <a:t>Nord Italia al confine tra le due masse d’aria</a:t>
            </a:r>
            <a:r>
              <a:rPr lang="it-IT" sz="900" i="1" dirty="0">
                <a:latin typeface="Montserrat Medium" panose="00000600000000000000" pitchFamily="2" charset="0"/>
              </a:rPr>
              <a:t> con forti differenze in temperatura e umidità</a:t>
            </a:r>
            <a:r>
              <a:rPr lang="it-IT" sz="900" dirty="0">
                <a:latin typeface="Montserrat Medium" panose="00000600000000000000" pitchFamily="2" charset="0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5C3E91-62CE-AEF2-53FF-82419FA514AC}"/>
              </a:ext>
            </a:extLst>
          </p:cNvPr>
          <p:cNvSpPr txBox="1"/>
          <p:nvPr/>
        </p:nvSpPr>
        <p:spPr>
          <a:xfrm>
            <a:off x="722467" y="740768"/>
            <a:ext cx="1045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… PRECIPITAZIONI ESTREME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C30C2F-CCA0-CBD2-C1E1-E908642F9E8F}"/>
              </a:ext>
            </a:extLst>
          </p:cNvPr>
          <p:cNvSpPr txBox="1"/>
          <p:nvPr/>
        </p:nvSpPr>
        <p:spPr>
          <a:xfrm>
            <a:off x="722467" y="5136236"/>
            <a:ext cx="5373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latin typeface="Montserrat Medium" panose="00000600000000000000" pitchFamily="2" charset="0"/>
            </a:endParaRPr>
          </a:p>
          <a:p>
            <a:r>
              <a:rPr lang="it-IT" sz="2800" b="1" dirty="0">
                <a:solidFill>
                  <a:srgbClr val="44734C"/>
                </a:solidFill>
                <a:latin typeface="Montserrat Medium" panose="00000600000000000000" pitchFamily="2" charset="0"/>
              </a:rPr>
              <a:t>Energia + vapore + innesco</a:t>
            </a:r>
            <a:endParaRPr lang="it-IT" sz="2800" dirty="0">
              <a:solidFill>
                <a:srgbClr val="44734C"/>
              </a:solidFill>
              <a:highlight>
                <a:srgbClr val="FFFF00"/>
              </a:highlight>
              <a:latin typeface="Montserrat Medium" panose="00000600000000000000" pitchFamily="2" charset="0"/>
            </a:endParaRPr>
          </a:p>
          <a:p>
            <a:endParaRPr lang="it-IT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6B82CC-1527-E5DE-A1D3-7D95D052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846" y="4088816"/>
            <a:ext cx="1748124" cy="11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7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>
            <a:extLst>
              <a:ext uri="{FF2B5EF4-FFF2-40B4-BE49-F238E27FC236}">
                <a16:creationId xmlns:a16="http://schemas.microsoft.com/office/drawing/2014/main" id="{583A638B-D514-0D07-8A01-BC51F86D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3" y="0"/>
            <a:ext cx="10962193" cy="626733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95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618837" y="778325"/>
            <a:ext cx="781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L’EQUAZIONE DEL RISCHIO 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7D8FBE-609B-9196-AC3A-5C4D0563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49876"/>
            <a:ext cx="6001607" cy="33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EA047D-963C-08B0-634B-B5AB8F37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219" y="1036895"/>
            <a:ext cx="3995928" cy="78632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EEA577-A69D-ECAD-D652-762F1D51EB52}"/>
              </a:ext>
            </a:extLst>
          </p:cNvPr>
          <p:cNvSpPr txBox="1"/>
          <p:nvPr/>
        </p:nvSpPr>
        <p:spPr>
          <a:xfrm>
            <a:off x="498764" y="2249876"/>
            <a:ext cx="4922981" cy="35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Montserrat Medium" panose="00000600000000000000" pitchFamily="2" charset="0"/>
              </a:rPr>
              <a:t>Il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rischio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associato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a un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evento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estremo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è il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prodotto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tre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fattori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: la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pericolosità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, la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vulnerabilità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e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l'esposizione</a:t>
            </a:r>
            <a:r>
              <a:rPr lang="en-US" sz="1400" b="1" dirty="0">
                <a:latin typeface="Montserrat Medium" panose="00000600000000000000" pitchFamily="2" charset="0"/>
              </a:rPr>
              <a:t>:</a:t>
            </a:r>
            <a:endParaRPr lang="en-US" sz="1400" dirty="0">
              <a:effectLst/>
              <a:latin typeface="Montserrat Medium" panose="00000600000000000000" pitchFamily="2" charset="0"/>
            </a:endParaRP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effectLst/>
                <a:latin typeface="Montserrat Medium" panose="00000600000000000000" pitchFamily="2" charset="0"/>
              </a:rPr>
              <a:t>La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pericolosità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è l</a:t>
            </a:r>
            <a:r>
              <a:rPr lang="it-IT" sz="1400" b="1" dirty="0">
                <a:effectLst/>
                <a:latin typeface="Montserrat Medium" panose="00000600000000000000" pitchFamily="2" charset="0"/>
              </a:rPr>
              <a:t>a probabilità che un fenomeno meteo estremo si verifichi in una determinata area</a:t>
            </a:r>
            <a:r>
              <a:rPr lang="it-IT" sz="1400" dirty="0">
                <a:effectLst/>
                <a:latin typeface="Montserrat Medium" panose="00000600000000000000" pitchFamily="2" charset="0"/>
              </a:rPr>
              <a:t>, in un certo periodo di tempo e con una data intensità;</a:t>
            </a:r>
            <a:endParaRPr lang="en-US" sz="1400" dirty="0">
              <a:effectLst/>
              <a:latin typeface="Montserrat Medium" panose="00000600000000000000" pitchFamily="2" charset="0"/>
            </a:endParaRP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dirty="0">
                <a:effectLst/>
                <a:latin typeface="Montserrat Medium" panose="00000600000000000000" pitchFamily="2" charset="0"/>
              </a:rPr>
              <a:t>La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vulnerabilità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invece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misura</a:t>
            </a:r>
            <a:r>
              <a:rPr lang="en-US" sz="1400" b="1" dirty="0">
                <a:latin typeface="Montserrat Medium" panose="00000600000000000000" pitchFamily="2" charset="0"/>
              </a:rPr>
              <a:t> la </a:t>
            </a:r>
            <a:r>
              <a:rPr lang="en-US" sz="1400" b="1" dirty="0" err="1">
                <a:latin typeface="Montserrat Medium" panose="00000600000000000000" pitchFamily="2" charset="0"/>
              </a:rPr>
              <a:t>capacità</a:t>
            </a:r>
            <a:r>
              <a:rPr lang="en-US" sz="1400" b="1" dirty="0">
                <a:latin typeface="Montserrat Medium" panose="00000600000000000000" pitchFamily="2" charset="0"/>
              </a:rPr>
              <a:t> del </a:t>
            </a:r>
            <a:r>
              <a:rPr lang="en-US" sz="1400" b="1" dirty="0" err="1">
                <a:latin typeface="Montserrat Medium" panose="00000600000000000000" pitchFamily="2" charset="0"/>
              </a:rPr>
              <a:t>territorio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colpito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dall’evento</a:t>
            </a:r>
            <a:r>
              <a:rPr lang="en-US" sz="1400" b="1" dirty="0"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latin typeface="Montserrat Medium" panose="00000600000000000000" pitchFamily="2" charset="0"/>
              </a:rPr>
              <a:t>rispondere</a:t>
            </a:r>
            <a:r>
              <a:rPr lang="en-US" sz="1400" dirty="0">
                <a:latin typeface="Montserrat Medium" panose="00000600000000000000" pitchFamily="2" charset="0"/>
              </a:rPr>
              <a:t>, di </a:t>
            </a:r>
            <a:r>
              <a:rPr lang="en-US" sz="1400" dirty="0" err="1">
                <a:latin typeface="Montserrat Medium" panose="00000600000000000000" pitchFamily="2" charset="0"/>
              </a:rPr>
              <a:t>saperlo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più</a:t>
            </a:r>
            <a:r>
              <a:rPr lang="en-US" sz="1400" dirty="0">
                <a:latin typeface="Montserrat Medium" panose="00000600000000000000" pitchFamily="2" charset="0"/>
              </a:rPr>
              <a:t> o </a:t>
            </a:r>
            <a:r>
              <a:rPr lang="en-US" sz="1400" dirty="0" err="1">
                <a:latin typeface="Montserrat Medium" panose="00000600000000000000" pitchFamily="2" charset="0"/>
              </a:rPr>
              <a:t>meno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contenere</a:t>
            </a:r>
            <a:r>
              <a:rPr lang="en-US" sz="1400" dirty="0">
                <a:latin typeface="Montserrat Medium" panose="00000600000000000000" pitchFamily="2" charset="0"/>
              </a:rPr>
              <a:t>: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un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pendio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con o senza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alberi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, per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esempio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risponderà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in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maniera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diversa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a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un'alluvione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;</a:t>
            </a:r>
          </a:p>
          <a:p>
            <a:pPr marL="285750" indent="-285750">
              <a:lnSpc>
                <a:spcPct val="9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dirty="0" err="1">
                <a:effectLst/>
                <a:latin typeface="Montserrat Medium" panose="00000600000000000000" pitchFamily="2" charset="0"/>
              </a:rPr>
              <a:t>L’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esposizione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>
                <a:latin typeface="Montserrat Medium" panose="00000600000000000000" pitchFamily="2" charset="0"/>
              </a:rPr>
              <a:t>è</a:t>
            </a:r>
            <a:r>
              <a:rPr lang="it-IT" sz="1400" dirty="0">
                <a:latin typeface="Montserrat Medium" panose="00000600000000000000" pitchFamily="2" charset="0"/>
              </a:rPr>
              <a:t> il </a:t>
            </a:r>
            <a:r>
              <a:rPr lang="it-IT" sz="1400" b="1" dirty="0">
                <a:latin typeface="Montserrat Medium" panose="00000600000000000000" pitchFamily="2" charset="0"/>
              </a:rPr>
              <a:t>valore degli elementi </a:t>
            </a:r>
            <a:r>
              <a:rPr lang="it-IT" sz="1400" dirty="0">
                <a:latin typeface="Montserrat Medium" panose="00000600000000000000" pitchFamily="2" charset="0"/>
              </a:rPr>
              <a:t>che possono essere </a:t>
            </a:r>
            <a:r>
              <a:rPr lang="it-IT" sz="1400" b="1" dirty="0">
                <a:latin typeface="Montserrat Medium" panose="00000600000000000000" pitchFamily="2" charset="0"/>
              </a:rPr>
              <a:t>esposti all’evento</a:t>
            </a:r>
            <a:r>
              <a:rPr lang="it-IT" sz="1400" dirty="0">
                <a:latin typeface="Montserrat Medium" panose="00000600000000000000" pitchFamily="2" charset="0"/>
              </a:rPr>
              <a:t>: ad esempio il numero di persone coinvolte o il valore delle abitazioni</a:t>
            </a:r>
          </a:p>
        </p:txBody>
      </p:sp>
    </p:spTree>
    <p:extLst>
      <p:ext uri="{BB962C8B-B14F-4D97-AF65-F5344CB8AC3E}">
        <p14:creationId xmlns:p14="http://schemas.microsoft.com/office/powerpoint/2010/main" val="3483431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048018B-BCF5-D059-56F7-E0601B39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079361" y="-26006"/>
            <a:ext cx="711263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951636-5417-FC7B-9ACB-BA0337F1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6430404" cy="1179235"/>
          </a:xfrm>
        </p:spPr>
        <p:txBody>
          <a:bodyPr anchor="b">
            <a:norm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ATTRIBUZIONE DEGLI EVENTI ESTREMI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5C0F79-6CC4-F93B-CB1A-2A1D7ACE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66474"/>
            <a:ext cx="4272742" cy="3684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400" dirty="0">
                <a:latin typeface="Montserrat Medium" panose="00000600000000000000" pitchFamily="2" charset="0"/>
              </a:rPr>
              <a:t>«</a:t>
            </a:r>
            <a:r>
              <a:rPr lang="it-IT" sz="1400" b="1" dirty="0">
                <a:latin typeface="Montserrat Medium" panose="00000600000000000000" pitchFamily="2" charset="0"/>
              </a:rPr>
              <a:t>Sarebbe successo senza il cambiamento climatico? E quanto sono più probabili questi estremi a causa del cambiamento climatico?". </a:t>
            </a:r>
            <a:r>
              <a:rPr lang="it-IT" sz="1400" dirty="0">
                <a:latin typeface="Montserrat Medium" panose="00000600000000000000" pitchFamily="2" charset="0"/>
              </a:rPr>
              <a:t>A queste domande cerca di rispondere una branca relativamente nuova delle scienze del clima: quella </a:t>
            </a:r>
            <a:r>
              <a:rPr lang="it-IT" sz="1400" b="1" dirty="0">
                <a:latin typeface="Montserrat Medium" panose="00000600000000000000" pitchFamily="2" charset="0"/>
              </a:rPr>
              <a:t>dell’attribuzione.</a:t>
            </a:r>
          </a:p>
          <a:p>
            <a:pPr marL="0" indent="0">
              <a:buNone/>
            </a:pPr>
            <a:r>
              <a:rPr lang="it-IT" sz="1400" b="1" dirty="0">
                <a:latin typeface="Montserrat Medium" panose="00000600000000000000" pitchFamily="2" charset="0"/>
              </a:rPr>
              <a:t>Stabilire con certezza un nesso di causalità diretta </a:t>
            </a:r>
            <a:r>
              <a:rPr lang="it-IT" sz="1400" dirty="0">
                <a:latin typeface="Montserrat Medium" panose="00000600000000000000" pitchFamily="2" charset="0"/>
              </a:rPr>
              <a:t>tra la tendenza all’aumento</a:t>
            </a:r>
            <a:r>
              <a:rPr lang="it-IT" sz="1400" b="1" dirty="0">
                <a:latin typeface="Montserrat Medium" panose="00000600000000000000" pitchFamily="2" charset="0"/>
              </a:rPr>
              <a:t> della temperatura media globale e i singoli eventi estremi è concettualmente scorretto, </a:t>
            </a:r>
            <a:r>
              <a:rPr lang="it-IT" sz="1400" dirty="0">
                <a:latin typeface="Montserrat Medium" panose="00000600000000000000" pitchFamily="2" charset="0"/>
              </a:rPr>
              <a:t>perché </a:t>
            </a:r>
            <a:r>
              <a:rPr lang="it-IT" sz="1400" b="1" dirty="0">
                <a:latin typeface="Montserrat Medium" panose="00000600000000000000" pitchFamily="2" charset="0"/>
              </a:rPr>
              <a:t>non tiene conto della complessità degli eventi meteo</a:t>
            </a:r>
            <a:r>
              <a:rPr lang="it-IT" sz="1400" dirty="0">
                <a:latin typeface="Montserrat Medium" panose="00000600000000000000" pitchFamily="2" charset="0"/>
              </a:rPr>
              <a:t>, che sono sempre causati da un insieme di fattori, come la configurazione atmosferica presente in quel momento e la dinamica dell'atmosfera, e mai da uno solo.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1A26041-562D-3868-639F-253895F561C7}"/>
              </a:ext>
            </a:extLst>
          </p:cNvPr>
          <p:cNvSpPr/>
          <p:nvPr/>
        </p:nvSpPr>
        <p:spPr>
          <a:xfrm>
            <a:off x="0" y="6167211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F5B3F43-621F-9B10-41C3-77025C62D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5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6062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75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951636-5417-FC7B-9ACB-BA0337F1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33633"/>
            <a:ext cx="8463189" cy="622169"/>
          </a:xfrm>
        </p:spPr>
        <p:txBody>
          <a:bodyPr anchor="b">
            <a:noAutofit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LA SCIENZA DELL’ATTRIBUZIONE: IL WWA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5C0F79-6CC4-F93B-CB1A-2A1D7ACE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1597118"/>
            <a:ext cx="4592646" cy="415373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400" dirty="0">
                <a:latin typeface="Montserrat Medium" panose="00000600000000000000" pitchFamily="2" charset="0"/>
              </a:rPr>
              <a:t>Il </a:t>
            </a:r>
            <a:r>
              <a:rPr lang="it-IT" sz="1400" b="1" dirty="0">
                <a:latin typeface="Montserrat Medium" panose="00000600000000000000" pitchFamily="2" charset="0"/>
              </a:rPr>
              <a:t>World </a:t>
            </a:r>
            <a:r>
              <a:rPr lang="it-IT" sz="1400" b="1" dirty="0" err="1">
                <a:latin typeface="Montserrat Medium" panose="00000600000000000000" pitchFamily="2" charset="0"/>
              </a:rPr>
              <a:t>Weather</a:t>
            </a:r>
            <a:r>
              <a:rPr lang="it-IT" sz="1400" b="1" dirty="0">
                <a:latin typeface="Montserrat Medium" panose="00000600000000000000" pitchFamily="2" charset="0"/>
              </a:rPr>
              <a:t> </a:t>
            </a:r>
            <a:r>
              <a:rPr lang="it-IT" sz="1400" b="1" dirty="0" err="1">
                <a:latin typeface="Montserrat Medium" panose="00000600000000000000" pitchFamily="2" charset="0"/>
              </a:rPr>
              <a:t>Attribution</a:t>
            </a:r>
            <a:r>
              <a:rPr lang="it-IT" sz="1400" b="1" dirty="0">
                <a:latin typeface="Montserrat Medium" panose="00000600000000000000" pitchFamily="2" charset="0"/>
              </a:rPr>
              <a:t> (WWA) </a:t>
            </a:r>
            <a:r>
              <a:rPr lang="it-IT" sz="1400" dirty="0">
                <a:latin typeface="Montserrat Medium" panose="00000600000000000000" pitchFamily="2" charset="0"/>
              </a:rPr>
              <a:t>è un progetto internazionale nato nel 2015 che approfondisce lo </a:t>
            </a:r>
            <a:r>
              <a:rPr lang="it-IT" sz="1400" b="1" dirty="0">
                <a:latin typeface="Montserrat Medium" panose="00000600000000000000" pitchFamily="2" charset="0"/>
              </a:rPr>
              <a:t>studio degli eventi estremi </a:t>
            </a:r>
            <a:r>
              <a:rPr lang="it-IT" sz="1400" dirty="0">
                <a:latin typeface="Montserrat Medium" panose="00000600000000000000" pitchFamily="2" charset="0"/>
              </a:rPr>
              <a:t>e </a:t>
            </a:r>
            <a:r>
              <a:rPr lang="it-IT" sz="1400" b="1" dirty="0">
                <a:latin typeface="Montserrat Medium" panose="00000600000000000000" pitchFamily="2" charset="0"/>
              </a:rPr>
              <a:t>tenta di confermarne l’attribuzione al cambiamento climatico</a:t>
            </a:r>
            <a:r>
              <a:rPr lang="it-IT" sz="1400" dirty="0">
                <a:latin typeface="Montserrat Medium" panose="000006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it-IT" sz="1400" dirty="0">
                <a:latin typeface="Montserrat Medium" panose="00000600000000000000" pitchFamily="2" charset="0"/>
              </a:rPr>
              <a:t>Le </a:t>
            </a:r>
            <a:r>
              <a:rPr lang="it-IT" sz="1400" b="1" dirty="0">
                <a:latin typeface="Montserrat Medium" panose="00000600000000000000" pitchFamily="2" charset="0"/>
              </a:rPr>
              <a:t>tecniche di attribuzione </a:t>
            </a:r>
            <a:r>
              <a:rPr lang="it-IT" sz="1400" dirty="0">
                <a:latin typeface="Montserrat Medium" panose="00000600000000000000" pitchFamily="2" charset="0"/>
              </a:rPr>
              <a:t>si basano su </a:t>
            </a:r>
            <a:r>
              <a:rPr lang="it-IT" sz="1400" b="1" dirty="0">
                <a:latin typeface="Montserrat Medium" panose="00000600000000000000" pitchFamily="2" charset="0"/>
              </a:rPr>
              <a:t>due principi fondamentali</a:t>
            </a:r>
            <a:r>
              <a:rPr lang="it-IT" sz="1400" dirty="0">
                <a:latin typeface="Montserrat Medium" panose="00000600000000000000" pitchFamily="2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Analisi statistiche</a:t>
            </a:r>
            <a:r>
              <a:rPr lang="it-IT" sz="1400" dirty="0">
                <a:latin typeface="Montserrat Medium" panose="00000600000000000000" pitchFamily="2" charset="0"/>
              </a:rPr>
              <a:t>: vengono raccolti tutti i dati disponibili dalle </a:t>
            </a:r>
            <a:r>
              <a:rPr lang="it-IT" sz="1400" b="1" dirty="0">
                <a:latin typeface="Montserrat Medium" panose="00000600000000000000" pitchFamily="2" charset="0"/>
              </a:rPr>
              <a:t>osservazioni del presente e del passato</a:t>
            </a:r>
            <a:r>
              <a:rPr lang="it-IT" sz="1400" dirty="0">
                <a:latin typeface="Montserrat Medium" panose="00000600000000000000" pitchFamily="2" charset="0"/>
              </a:rPr>
              <a:t> per individuare le caratteristiche specifiche dell’evento e fare un’analisi statistica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1400" b="1" dirty="0">
                <a:latin typeface="Montserrat Medium" panose="00000600000000000000" pitchFamily="2" charset="0"/>
              </a:rPr>
              <a:t>Uso di modelli climatici</a:t>
            </a:r>
            <a:r>
              <a:rPr lang="it-IT" sz="1400" dirty="0">
                <a:latin typeface="Montserrat Medium" panose="00000600000000000000" pitchFamily="2" charset="0"/>
              </a:rPr>
              <a:t>: </a:t>
            </a:r>
            <a:r>
              <a:rPr lang="it-IT" sz="14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 fanno girare i modelli per verificare</a:t>
            </a:r>
            <a:r>
              <a:rPr lang="it-IT" sz="1400" dirty="0"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 gli estremi considerati si verificherebbero o meno, e se sì con quale frequenza e probabilità</a:t>
            </a:r>
            <a:r>
              <a:rPr lang="it-IT" sz="14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it-IT" sz="14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mondo ideale senza le emissioni di gas serra </a:t>
            </a:r>
            <a:r>
              <a:rPr lang="it-IT" sz="14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 origine antropica, oppure con emissioni più elevate</a:t>
            </a:r>
            <a:endParaRPr lang="it-IT" sz="1400" dirty="0">
              <a:latin typeface="Montserrat Medium" panose="00000600000000000000" pitchFamily="2" charset="0"/>
            </a:endParaRPr>
          </a:p>
        </p:txBody>
      </p:sp>
      <p:pic>
        <p:nvPicPr>
          <p:cNvPr id="12" name="Immagine 1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C9CE400-7FC8-374A-A8ED-180411513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24" y="1585092"/>
            <a:ext cx="6200464" cy="368781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0244DA-CC7B-FFBB-27DD-865F06B928BE}"/>
              </a:ext>
            </a:extLst>
          </p:cNvPr>
          <p:cNvSpPr txBox="1"/>
          <p:nvPr/>
        </p:nvSpPr>
        <p:spPr>
          <a:xfrm>
            <a:off x="5614604" y="5358506"/>
            <a:ext cx="57782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Montserrat Medium" panose="00000600000000000000" pitchFamily="2" charset="0"/>
              </a:rPr>
              <a:t>Il grafico mostra il numero di studi per ogni tipo di evento estremo che rientra in ciascuna categoria di influenza umana: </a:t>
            </a:r>
            <a:r>
              <a:rPr lang="it-IT" sz="1100" b="1" dirty="0">
                <a:latin typeface="Montserrat Medium" panose="00000600000000000000" pitchFamily="2" charset="0"/>
              </a:rPr>
              <a:t>più severo/probabile </a:t>
            </a:r>
            <a:r>
              <a:rPr lang="it-IT" sz="1100" dirty="0">
                <a:latin typeface="Montserrat Medium" panose="00000600000000000000" pitchFamily="2" charset="0"/>
              </a:rPr>
              <a:t>(</a:t>
            </a:r>
            <a:r>
              <a:rPr lang="it-IT" sz="1100" b="1" dirty="0">
                <a:latin typeface="Montserrat Medium" panose="00000600000000000000" pitchFamily="2" charset="0"/>
              </a:rPr>
              <a:t>rosso</a:t>
            </a:r>
            <a:r>
              <a:rPr lang="it-IT" sz="1100" dirty="0">
                <a:latin typeface="Montserrat Medium" panose="00000600000000000000" pitchFamily="2" charset="0"/>
              </a:rPr>
              <a:t>), meno </a:t>
            </a:r>
            <a:r>
              <a:rPr lang="it-IT" sz="1100" b="1" dirty="0">
                <a:latin typeface="Montserrat Medium" panose="00000600000000000000" pitchFamily="2" charset="0"/>
              </a:rPr>
              <a:t>severo/probabile (giallo), nessuna influenza (blu) e inconcludente (grigio</a:t>
            </a:r>
            <a:r>
              <a:rPr lang="it-IT" sz="1100" dirty="0">
                <a:latin typeface="Montserrat Medium" panose="00000600000000000000" pitchFamily="2" charset="0"/>
              </a:rPr>
              <a:t>).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CFF6A2B-5011-94A2-0E5C-0939D93645A1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624A9A83-FE54-28DD-5B03-678B5DEE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34" y="6237941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92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951636-5417-FC7B-9ACB-BA0337F1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064414" cy="924769"/>
          </a:xfrm>
        </p:spPr>
        <p:txBody>
          <a:bodyPr anchor="b">
            <a:normAutofit fontScale="90000"/>
          </a:bodyPr>
          <a:lstStyle/>
          <a:p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ATTRIBUZIONE DEGLI EVENTI ESTREMI: PROBLEMATICHE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5C0F79-6CC4-F93B-CB1A-2A1D7ACE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41" y="1803862"/>
            <a:ext cx="4501959" cy="4181302"/>
          </a:xfrm>
        </p:spPr>
        <p:txBody>
          <a:bodyPr anchor="t">
            <a:normAutofit fontScale="92500" lnSpcReduction="10000"/>
          </a:bodyPr>
          <a:lstStyle/>
          <a:p>
            <a:pPr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Non per tutti i tipi di eventi meteorologici estremi</a:t>
            </a:r>
            <a:r>
              <a:rPr lang="it-IT" sz="1500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è facile condurre studi di attribuzione. </a:t>
            </a:r>
            <a:r>
              <a:rPr lang="it-IT" sz="1500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difficoltà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sta nella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complessità dell’evento stesso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 le precipitazioni derivano da </a:t>
            </a:r>
            <a:r>
              <a:rPr lang="it-IT" sz="1500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fenomeni che avvengono sulla piccola scala, quindi 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difficilmente simulabili dai modelli globali, che hanno una risoluzione nell’ordine delle decine di km</a:t>
            </a:r>
            <a:r>
              <a:rPr lang="it-IT" sz="1500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. Inoltre in questi casi la </a:t>
            </a:r>
            <a:r>
              <a:rPr lang="it-IT" sz="1500" b="1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dinamica dell’atmosfera </a:t>
            </a:r>
            <a:r>
              <a:rPr lang="it-IT" sz="1500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svolge un ruolo importantissimo e </a:t>
            </a:r>
            <a:r>
              <a:rPr lang="it-IT" sz="1500" b="1" kern="0" dirty="0"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non sempre è conglobata nei modelli.</a:t>
            </a:r>
          </a:p>
          <a:p>
            <a:pPr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«Nel caso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dell’alluvione in Emilia-Romagna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, ad esempio, lo studio ha concluso che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l’attribuzione non è certa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. Questo però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non significa che sicuramente quell’evento non è dipeso dal cambiamento climatico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; piuttosto, vuol dire che la </a:t>
            </a:r>
            <a:r>
              <a:rPr lang="it-IT" sz="1500" b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caratterizzazione di quell'evento e gli esperimenti che sono stati fatti non hanno permesso di dare una risposta definitiva</a:t>
            </a:r>
            <a:r>
              <a:rPr lang="it-IT" sz="1500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» </a:t>
            </a:r>
            <a:r>
              <a:rPr lang="it-IT" sz="1200" i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(A. </a:t>
            </a:r>
            <a:r>
              <a:rPr lang="it-IT" sz="1200" i="1" kern="0" dirty="0" err="1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Cherchi,CNR</a:t>
            </a:r>
            <a:r>
              <a:rPr lang="it-IT" sz="1200" i="1" kern="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Bologna)</a:t>
            </a:r>
            <a:endParaRPr lang="it-IT" sz="1200" i="1" kern="100" dirty="0">
              <a:effectLst/>
              <a:latin typeface="Montserrat Medium" panose="00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D29232-3666-0C11-BD00-36FF8DDE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191" y="936855"/>
            <a:ext cx="5969410" cy="42788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04D0C9-B389-4C42-3513-4D7A6A2C8F5E}"/>
              </a:ext>
            </a:extLst>
          </p:cNvPr>
          <p:cNvSpPr txBox="1"/>
          <p:nvPr/>
        </p:nvSpPr>
        <p:spPr>
          <a:xfrm>
            <a:off x="5695349" y="5346399"/>
            <a:ext cx="5969410" cy="3912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it-IT" sz="1100" i="1" dirty="0">
                <a:latin typeface="Montserrat Medium" panose="00000600000000000000" pitchFamily="2" charset="0"/>
              </a:rPr>
              <a:t>Carbon Brief: Illustrazione dei processi di inondazione influenzati dalle variazioni delle precipitazioni estreme su base giornaliera</a:t>
            </a:r>
          </a:p>
        </p:txBody>
      </p:sp>
      <p:pic>
        <p:nvPicPr>
          <p:cNvPr id="7" name="Immagine 6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B98E1AB3-23CF-9121-AFD8-6AF7CCF52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31C1973-5A1C-47F7-E789-90F44A2735CE}"/>
              </a:ext>
            </a:extLst>
          </p:cNvPr>
          <p:cNvSpPr/>
          <p:nvPr/>
        </p:nvSpPr>
        <p:spPr>
          <a:xfrm>
            <a:off x="6096" y="6231834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AD1279B5-F8B4-9F26-DD86-48FAAF7C9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34" y="6237941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950753" y="1428988"/>
            <a:ext cx="13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Montserrat Medium" panose="00000600000000000000" pitchFamily="2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Montserrat Medium" panose="00000600000000000000" pitchFamily="2" charset="0"/>
              </a:rPr>
              <a:t>Luglio</a:t>
            </a:r>
            <a:endParaRPr lang="en-US" dirty="0">
              <a:solidFill>
                <a:prstClr val="black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356634-6A00-FDA6-8C83-53928122025C}"/>
              </a:ext>
            </a:extLst>
          </p:cNvPr>
          <p:cNvSpPr txBox="1"/>
          <p:nvPr/>
        </p:nvSpPr>
        <p:spPr>
          <a:xfrm>
            <a:off x="589498" y="2047302"/>
            <a:ext cx="3487501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b="1" dirty="0" err="1">
                <a:effectLst/>
                <a:latin typeface="Montserrat Medium" panose="00000600000000000000" pitchFamily="2" charset="0"/>
              </a:rPr>
              <a:t>Grandinate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con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chicchi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di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grandi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dimensioni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(con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diametro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anche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superiore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a 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8-10 cm) 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dal 15 al 25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luglio</a:t>
            </a:r>
            <a:endParaRPr lang="en-US" sz="1400" dirty="0">
              <a:effectLst/>
              <a:latin typeface="Montserrat Medium" panose="00000600000000000000" pitchFamily="2" charset="0"/>
            </a:endParaRP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dirty="0" err="1">
                <a:effectLst/>
                <a:latin typeface="Montserrat Medium" panose="00000600000000000000" pitchFamily="2" charset="0"/>
              </a:rPr>
              <a:t>oltre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150mila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fulmini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totali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sulla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Lombardia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tra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27-30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mila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nelle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sole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giornate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del 12, 21 e 24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luglio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1400" b="1" dirty="0">
                <a:effectLst/>
                <a:latin typeface="Montserrat Medium" panose="00000600000000000000" pitchFamily="2" charset="0"/>
              </a:rPr>
              <a:t>due tornado</a:t>
            </a:r>
            <a:r>
              <a:rPr lang="en-US" sz="1400" b="1" dirty="0">
                <a:latin typeface="Montserrat Medium" panose="00000600000000000000" pitchFamily="2" charset="0"/>
              </a:rPr>
              <a:t>:</a:t>
            </a:r>
          </a:p>
          <a:p>
            <a:pPr marL="628650" lvl="1" indent="-1714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 err="1">
                <a:effectLst/>
                <a:latin typeface="Montserrat Medium" panose="00000600000000000000" pitchFamily="2" charset="0"/>
              </a:rPr>
              <a:t>venerdì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21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luglio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a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Cernusco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sul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Naviglio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(Milano),</a:t>
            </a:r>
          </a:p>
          <a:p>
            <a:pPr marL="628650" lvl="1" indent="-1714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 err="1">
                <a:effectLst/>
                <a:latin typeface="Montserrat Medium" panose="00000600000000000000" pitchFamily="2" charset="0"/>
              </a:rPr>
              <a:t>sabato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22 </a:t>
            </a:r>
            <a:r>
              <a:rPr lang="en-US" sz="1400" dirty="0" err="1">
                <a:effectLst/>
                <a:latin typeface="Montserrat Medium" panose="00000600000000000000" pitchFamily="2" charset="0"/>
              </a:rPr>
              <a:t>tra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effectLst/>
                <a:latin typeface="Montserrat Medium" panose="00000600000000000000" pitchFamily="2" charset="0"/>
              </a:rPr>
              <a:t>Voltana</a:t>
            </a:r>
            <a:r>
              <a:rPr lang="en-US" sz="1400" b="1" dirty="0">
                <a:effectLst/>
                <a:latin typeface="Montserrat Medium" panose="00000600000000000000" pitchFamily="2" charset="0"/>
              </a:rPr>
              <a:t> e Alfonsine 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(Ravenna), </a:t>
            </a:r>
            <a:r>
              <a:rPr lang="en-US" sz="1400" dirty="0">
                <a:latin typeface="Montserrat Medium" panose="00000600000000000000" pitchFamily="2" charset="0"/>
              </a:rPr>
              <a:t>con </a:t>
            </a:r>
            <a:r>
              <a:rPr lang="en-US" sz="1400" dirty="0" err="1">
                <a:latin typeface="Montserrat Medium" panose="00000600000000000000" pitchFamily="2" charset="0"/>
              </a:rPr>
              <a:t>raffiche</a:t>
            </a:r>
            <a:r>
              <a:rPr lang="en-US" sz="1400" dirty="0">
                <a:latin typeface="Montserrat Medium" panose="00000600000000000000" pitchFamily="2" charset="0"/>
              </a:rPr>
              <a:t> a </a:t>
            </a:r>
            <a:r>
              <a:rPr lang="en-US" sz="1400" b="1" dirty="0">
                <a:latin typeface="Montserrat Medium" panose="00000600000000000000" pitchFamily="2" charset="0"/>
              </a:rPr>
              <a:t>129 km/h</a:t>
            </a:r>
            <a:r>
              <a:rPr lang="en-US" sz="1400" dirty="0">
                <a:effectLst/>
                <a:latin typeface="Montserrat Medium" panose="00000600000000000000" pitchFamily="2" charset="0"/>
              </a:rPr>
              <a:t>.</a:t>
            </a:r>
          </a:p>
        </p:txBody>
      </p:sp>
      <p:pic>
        <p:nvPicPr>
          <p:cNvPr id="10" name="Segnaposto contenuto 14" descr="Immagine che contiene aria aperta, Veicolo terrestre, veicolo, albero&#10;&#10;Descrizione generata automaticamente">
            <a:extLst>
              <a:ext uri="{FF2B5EF4-FFF2-40B4-BE49-F238E27FC236}">
                <a16:creationId xmlns:a16="http://schemas.microsoft.com/office/drawing/2014/main" id="{8C9E16C2-520C-B27A-E1A9-F91ACB42C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r="13781" b="-3"/>
          <a:stretch/>
        </p:blipFill>
        <p:spPr>
          <a:xfrm>
            <a:off x="4562764" y="0"/>
            <a:ext cx="7629236" cy="616648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F25F76-CA99-8C16-6A8D-31B54CB31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0" r="30962"/>
          <a:stretch/>
        </p:blipFill>
        <p:spPr bwMode="auto">
          <a:xfrm>
            <a:off x="4274570" y="1987275"/>
            <a:ext cx="2708528" cy="42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interno, cibo&#10;&#10;Descrizione generata automaticamente">
            <a:extLst>
              <a:ext uri="{FF2B5EF4-FFF2-40B4-BE49-F238E27FC236}">
                <a16:creationId xmlns:a16="http://schemas.microsoft.com/office/drawing/2014/main" id="{85369760-E8C6-2E26-2D7D-548A2C91E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09" y="-14632"/>
            <a:ext cx="5677691" cy="36904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6F1BF3-FD13-2EC5-B294-0373C8D124D7}"/>
              </a:ext>
            </a:extLst>
          </p:cNvPr>
          <p:cNvSpPr txBox="1"/>
          <p:nvPr/>
        </p:nvSpPr>
        <p:spPr>
          <a:xfrm>
            <a:off x="6983098" y="3741312"/>
            <a:ext cx="5080629" cy="830997"/>
          </a:xfrm>
          <a:prstGeom prst="rect">
            <a:avLst/>
          </a:prstGeom>
          <a:solidFill>
            <a:srgbClr val="52895C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Montserrat Medium" panose="00000600000000000000" pitchFamily="2" charset="0"/>
              </a:rPr>
              <a:t>Chicco di grandine caduto nella notte tra il 24 e il 25 luglio ad Azzano Decimo (Pordenone); il lato maggiore è 19 cm e pesa attorno a 1 kg: è </a:t>
            </a:r>
            <a:r>
              <a:rPr lang="it-IT" sz="1200" b="1" dirty="0">
                <a:latin typeface="Montserrat Medium" panose="00000600000000000000" pitchFamily="2" charset="0"/>
              </a:rPr>
              <a:t>il più grande mai caduto in Europa </a:t>
            </a:r>
            <a:r>
              <a:rPr lang="it-IT" sz="1200" dirty="0">
                <a:latin typeface="Montserrat Medium" panose="00000600000000000000" pitchFamily="2" charset="0"/>
              </a:rPr>
              <a:t>secondo i dati storici disponibili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D6E665-50C7-96FD-5999-2B6D0F04B46E}"/>
              </a:ext>
            </a:extLst>
          </p:cNvPr>
          <p:cNvSpPr txBox="1"/>
          <p:nvPr/>
        </p:nvSpPr>
        <p:spPr>
          <a:xfrm>
            <a:off x="950752" y="733951"/>
            <a:ext cx="2399117" cy="52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L’EVENTO</a:t>
            </a:r>
          </a:p>
        </p:txBody>
      </p:sp>
    </p:spTree>
    <p:extLst>
      <p:ext uri="{BB962C8B-B14F-4D97-AF65-F5344CB8AC3E}">
        <p14:creationId xmlns:p14="http://schemas.microsoft.com/office/powerpoint/2010/main" val="262265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950752" y="733951"/>
            <a:ext cx="2399117" cy="52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L’EVENTO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950752" y="1428988"/>
            <a:ext cx="3261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  <a:latin typeface="Montserrat Medium" panose="00000600000000000000" pitchFamily="2" charset="0"/>
              </a:rPr>
              <a:t>Pomeriggio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solidFill>
                  <a:prstClr val="black"/>
                </a:solidFill>
                <a:latin typeface="Montserrat Medium" panose="00000600000000000000" pitchFamily="2" charset="0"/>
              </a:rPr>
              <a:t>24 </a:t>
            </a:r>
            <a:r>
              <a:rPr lang="en-US" dirty="0" err="1">
                <a:solidFill>
                  <a:prstClr val="black"/>
                </a:solidFill>
                <a:latin typeface="Montserrat Medium" panose="00000600000000000000" pitchFamily="2" charset="0"/>
              </a:rPr>
              <a:t>luglio</a:t>
            </a:r>
            <a:r>
              <a:rPr lang="en-US" dirty="0">
                <a:solidFill>
                  <a:prstClr val="black"/>
                </a:solidFill>
                <a:latin typeface="Montserrat Medium" panose="00000600000000000000" pitchFamily="2" charset="0"/>
              </a:rPr>
              <a:t> 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5" name="Segnaposto contenuto 5">
            <a:extLst>
              <a:ext uri="{FF2B5EF4-FFF2-40B4-BE49-F238E27FC236}">
                <a16:creationId xmlns:a16="http://schemas.microsoft.com/office/drawing/2014/main" id="{25630465-D082-02CB-F4F3-07F5F8833845}"/>
              </a:ext>
            </a:extLst>
          </p:cNvPr>
          <p:cNvSpPr txBox="1">
            <a:spLocks/>
          </p:cNvSpPr>
          <p:nvPr/>
        </p:nvSpPr>
        <p:spPr>
          <a:xfrm>
            <a:off x="950752" y="2068945"/>
            <a:ext cx="3933948" cy="236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sz="19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6400" b="1" dirty="0">
              <a:latin typeface="Montserrat Medium" panose="000006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6400" b="1" dirty="0">
              <a:latin typeface="Montserrat Medium" panose="000006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6400" b="1" dirty="0">
              <a:latin typeface="Montserrat Medium" panose="000006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600" b="1" dirty="0" err="1">
                <a:latin typeface="Montserrat Medium" panose="00000600000000000000" pitchFamily="2" charset="0"/>
              </a:rPr>
              <a:t>Allerta</a:t>
            </a:r>
            <a:r>
              <a:rPr lang="en-US" sz="5600" b="1" dirty="0">
                <a:latin typeface="Montserrat Medium" panose="00000600000000000000" pitchFamily="2" charset="0"/>
              </a:rPr>
              <a:t> </a:t>
            </a:r>
            <a:r>
              <a:rPr lang="en-US" sz="5600" b="1" dirty="0" err="1">
                <a:latin typeface="Montserrat Medium" panose="00000600000000000000" pitchFamily="2" charset="0"/>
              </a:rPr>
              <a:t>meteo</a:t>
            </a:r>
            <a:r>
              <a:rPr lang="en-US" sz="5600" b="1" dirty="0">
                <a:latin typeface="Montserrat Medium" panose="00000600000000000000" pitchFamily="2" charset="0"/>
              </a:rPr>
              <a:t> </a:t>
            </a:r>
            <a:r>
              <a:rPr lang="en-US" sz="5600" b="1" dirty="0" err="1">
                <a:latin typeface="Montserrat Medium" panose="00000600000000000000" pitchFamily="2" charset="0"/>
              </a:rPr>
              <a:t>arancione</a:t>
            </a:r>
            <a:r>
              <a:rPr lang="en-US" sz="5600" b="1" dirty="0">
                <a:latin typeface="Montserrat Medium" panose="00000600000000000000" pitchFamily="2" charset="0"/>
              </a:rPr>
              <a:t> </a:t>
            </a:r>
            <a:r>
              <a:rPr lang="en-US" sz="5600" dirty="0">
                <a:latin typeface="Montserrat Medium" panose="00000600000000000000" pitchFamily="2" charset="0"/>
              </a:rPr>
              <a:t>per </a:t>
            </a:r>
            <a:r>
              <a:rPr lang="en-US" sz="5600" dirty="0" err="1">
                <a:latin typeface="Montserrat Medium" panose="00000600000000000000" pitchFamily="2" charset="0"/>
              </a:rPr>
              <a:t>rischio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dirty="0" err="1">
                <a:latin typeface="Montserrat Medium" panose="00000600000000000000" pitchFamily="2" charset="0"/>
              </a:rPr>
              <a:t>piogge</a:t>
            </a:r>
            <a:r>
              <a:rPr lang="en-US" sz="5600" dirty="0">
                <a:latin typeface="Montserrat Medium" panose="00000600000000000000" pitchFamily="2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5600" b="1" dirty="0" err="1">
                <a:latin typeface="Montserrat Medium" panose="00000600000000000000" pitchFamily="2" charset="0"/>
              </a:rPr>
              <a:t>tempesta</a:t>
            </a:r>
            <a:r>
              <a:rPr lang="en-US" sz="5600" b="1" dirty="0">
                <a:latin typeface="Montserrat Medium" panose="00000600000000000000" pitchFamily="2" charset="0"/>
              </a:rPr>
              <a:t> di </a:t>
            </a:r>
            <a:r>
              <a:rPr lang="en-US" sz="5600" b="1" dirty="0" err="1">
                <a:latin typeface="Montserrat Medium" panose="00000600000000000000" pitchFamily="2" charset="0"/>
              </a:rPr>
              <a:t>vento</a:t>
            </a:r>
            <a:r>
              <a:rPr lang="en-US" sz="5600" b="1" dirty="0">
                <a:latin typeface="Montserrat Medium" panose="00000600000000000000" pitchFamily="2" charset="0"/>
              </a:rPr>
              <a:t> e </a:t>
            </a:r>
            <a:r>
              <a:rPr lang="en-US" sz="5600" b="1" dirty="0" err="1">
                <a:latin typeface="Montserrat Medium" panose="00000600000000000000" pitchFamily="2" charset="0"/>
              </a:rPr>
              <a:t>grandine</a:t>
            </a:r>
            <a:r>
              <a:rPr lang="en-US" sz="5600" b="1" dirty="0">
                <a:latin typeface="Montserrat Medium" panose="00000600000000000000" pitchFamily="2" charset="0"/>
              </a:rPr>
              <a:t> alle 13.40 </a:t>
            </a:r>
            <a:r>
              <a:rPr lang="en-US" sz="5600" dirty="0">
                <a:latin typeface="Montserrat Medium" panose="00000600000000000000" pitchFamily="2" charset="0"/>
              </a:rPr>
              <a:t>circa </a:t>
            </a:r>
            <a:r>
              <a:rPr lang="en-US" sz="5600" dirty="0" err="1">
                <a:latin typeface="Montserrat Medium" panose="00000600000000000000" pitchFamily="2" charset="0"/>
              </a:rPr>
              <a:t>su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b="1" dirty="0">
                <a:latin typeface="Montserrat Medium" panose="00000600000000000000" pitchFamily="2" charset="0"/>
              </a:rPr>
              <a:t>Milano e </a:t>
            </a:r>
            <a:r>
              <a:rPr lang="en-US" sz="5600" dirty="0">
                <a:latin typeface="Montserrat Medium" panose="00000600000000000000" pitchFamily="2" charset="0"/>
              </a:rPr>
              <a:t>la</a:t>
            </a:r>
            <a:r>
              <a:rPr lang="en-US" sz="5600" b="1" dirty="0">
                <a:latin typeface="Montserrat Medium" panose="00000600000000000000" pitchFamily="2" charset="0"/>
              </a:rPr>
              <a:t> Brianza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5600" b="1" dirty="0" err="1">
                <a:latin typeface="Montserrat Medium" panose="00000600000000000000" pitchFamily="2" charset="0"/>
              </a:rPr>
              <a:t>una</a:t>
            </a:r>
            <a:r>
              <a:rPr lang="en-US" sz="5600" b="1" dirty="0">
                <a:latin typeface="Montserrat Medium" panose="00000600000000000000" pitchFamily="2" charset="0"/>
              </a:rPr>
              <a:t> </a:t>
            </a:r>
            <a:r>
              <a:rPr lang="en-US" sz="5600" b="1" dirty="0" err="1">
                <a:latin typeface="Montserrat Medium" panose="00000600000000000000" pitchFamily="2" charset="0"/>
              </a:rPr>
              <a:t>vittima</a:t>
            </a:r>
            <a:r>
              <a:rPr lang="en-US" sz="5600" b="1" dirty="0">
                <a:latin typeface="Montserrat Medium" panose="00000600000000000000" pitchFamily="2" charset="0"/>
              </a:rPr>
              <a:t> a </a:t>
            </a:r>
            <a:r>
              <a:rPr lang="en-US" sz="5600" b="1" dirty="0" err="1">
                <a:latin typeface="Montserrat Medium" panose="00000600000000000000" pitchFamily="2" charset="0"/>
              </a:rPr>
              <a:t>Lissone</a:t>
            </a:r>
            <a:r>
              <a:rPr lang="en-US" sz="5600" b="1" dirty="0">
                <a:latin typeface="Montserrat Medium" panose="00000600000000000000" pitchFamily="2" charset="0"/>
              </a:rPr>
              <a:t> (MB) </a:t>
            </a:r>
            <a:r>
              <a:rPr lang="en-US" sz="5600" dirty="0">
                <a:latin typeface="Montserrat Medium" panose="00000600000000000000" pitchFamily="2" charset="0"/>
              </a:rPr>
              <a:t>per la </a:t>
            </a:r>
            <a:r>
              <a:rPr lang="en-US" sz="5600" dirty="0" err="1">
                <a:latin typeface="Montserrat Medium" panose="00000600000000000000" pitchFamily="2" charset="0"/>
              </a:rPr>
              <a:t>caduta</a:t>
            </a:r>
            <a:r>
              <a:rPr lang="en-US" sz="5600" dirty="0">
                <a:latin typeface="Montserrat Medium" panose="00000600000000000000" pitchFamily="2" charset="0"/>
              </a:rPr>
              <a:t> di un </a:t>
            </a:r>
            <a:r>
              <a:rPr lang="en-US" sz="5600" dirty="0" err="1">
                <a:latin typeface="Montserrat Medium" panose="00000600000000000000" pitchFamily="2" charset="0"/>
              </a:rPr>
              <a:t>albero</a:t>
            </a:r>
            <a:r>
              <a:rPr lang="en-US" sz="5600" dirty="0">
                <a:latin typeface="Montserrat Medium" panose="00000600000000000000" pitchFamily="2" charset="0"/>
              </a:rPr>
              <a:t>;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5600" dirty="0" err="1">
                <a:latin typeface="Montserrat Medium" panose="00000600000000000000" pitchFamily="2" charset="0"/>
              </a:rPr>
              <a:t>danni</a:t>
            </a:r>
            <a:r>
              <a:rPr lang="en-US" sz="5600" dirty="0">
                <a:latin typeface="Montserrat Medium" panose="00000600000000000000" pitchFamily="2" charset="0"/>
              </a:rPr>
              <a:t> e </a:t>
            </a:r>
            <a:r>
              <a:rPr lang="en-US" sz="5600" dirty="0" err="1">
                <a:latin typeface="Montserrat Medium" panose="00000600000000000000" pitchFamily="2" charset="0"/>
              </a:rPr>
              <a:t>disagi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dirty="0" err="1">
                <a:latin typeface="Montserrat Medium" panose="00000600000000000000" pitchFamily="2" charset="0"/>
              </a:rPr>
              <a:t>nella</a:t>
            </a:r>
            <a:r>
              <a:rPr lang="en-US" sz="5600" dirty="0">
                <a:latin typeface="Montserrat Medium" panose="00000600000000000000" pitchFamily="2" charset="0"/>
              </a:rPr>
              <a:t> zona </a:t>
            </a:r>
            <a:r>
              <a:rPr lang="en-US" sz="5600" b="1" dirty="0">
                <a:latin typeface="Montserrat Medium" panose="00000600000000000000" pitchFamily="2" charset="0"/>
              </a:rPr>
              <a:t>Nord </a:t>
            </a:r>
            <a:r>
              <a:rPr lang="en-US" sz="5600" b="1" dirty="0" err="1">
                <a:latin typeface="Montserrat Medium" panose="00000600000000000000" pitchFamily="2" charset="0"/>
              </a:rPr>
              <a:t>Ovest</a:t>
            </a:r>
            <a:r>
              <a:rPr lang="en-US" sz="5600" b="1" dirty="0">
                <a:latin typeface="Montserrat Medium" panose="00000600000000000000" pitchFamily="2" charset="0"/>
              </a:rPr>
              <a:t> di Milano e a Monza </a:t>
            </a:r>
            <a:r>
              <a:rPr lang="en-US" sz="5600" dirty="0">
                <a:latin typeface="Montserrat Medium" panose="00000600000000000000" pitchFamily="2" charset="0"/>
              </a:rPr>
              <a:t>con </a:t>
            </a:r>
            <a:r>
              <a:rPr lang="en-US" sz="5600" dirty="0" err="1">
                <a:latin typeface="Montserrat Medium" panose="00000600000000000000" pitchFamily="2" charset="0"/>
              </a:rPr>
              <a:t>diversi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dirty="0" err="1">
                <a:latin typeface="Montserrat Medium" panose="00000600000000000000" pitchFamily="2" charset="0"/>
              </a:rPr>
              <a:t>interventi</a:t>
            </a:r>
            <a:r>
              <a:rPr lang="en-US" sz="5600" dirty="0">
                <a:latin typeface="Montserrat Medium" panose="00000600000000000000" pitchFamily="2" charset="0"/>
              </a:rPr>
              <a:t> da </a:t>
            </a:r>
            <a:r>
              <a:rPr lang="en-US" sz="5600" dirty="0" err="1">
                <a:latin typeface="Montserrat Medium" panose="00000600000000000000" pitchFamily="2" charset="0"/>
              </a:rPr>
              <a:t>parte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dirty="0" err="1">
                <a:latin typeface="Montserrat Medium" panose="00000600000000000000" pitchFamily="2" charset="0"/>
              </a:rPr>
              <a:t>dei</a:t>
            </a:r>
            <a:r>
              <a:rPr lang="en-US" sz="5600" dirty="0">
                <a:latin typeface="Montserrat Medium" panose="00000600000000000000" pitchFamily="2" charset="0"/>
              </a:rPr>
              <a:t> </a:t>
            </a:r>
            <a:r>
              <a:rPr lang="en-US" sz="5600" dirty="0" err="1">
                <a:latin typeface="Montserrat Medium" panose="00000600000000000000" pitchFamily="2" charset="0"/>
              </a:rPr>
              <a:t>vigili</a:t>
            </a:r>
            <a:r>
              <a:rPr lang="en-US" sz="5600" dirty="0">
                <a:latin typeface="Montserrat Medium" panose="00000600000000000000" pitchFamily="2" charset="0"/>
              </a:rPr>
              <a:t> del fuoco</a:t>
            </a:r>
            <a:r>
              <a:rPr lang="en-US" sz="6400" dirty="0">
                <a:latin typeface="Montserrat Medium" panose="00000600000000000000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dirty="0">
              <a:latin typeface="Montserrat Medium" panose="000006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Montserrat Medium" panose="00000600000000000000" pitchFamily="2" charset="0"/>
              </a:rPr>
              <a:t>.</a:t>
            </a:r>
          </a:p>
          <a:p>
            <a:pPr>
              <a:spcAft>
                <a:spcPts val="800"/>
              </a:spcAft>
            </a:pPr>
            <a:endParaRPr lang="en-US" sz="1900" dirty="0">
              <a:latin typeface="Montserrat Medium" panose="00000600000000000000" pitchFamily="2" charset="0"/>
            </a:endParaRPr>
          </a:p>
          <a:p>
            <a:endParaRPr lang="en-US" sz="1900" dirty="0"/>
          </a:p>
        </p:txBody>
      </p:sp>
      <p:pic>
        <p:nvPicPr>
          <p:cNvPr id="13" name="Immagine 12" descr="Immagine che contiene aria aperta, neve, edificio, terreno&#10;&#10;Descrizione generata automaticamente">
            <a:extLst>
              <a:ext uri="{FF2B5EF4-FFF2-40B4-BE49-F238E27FC236}">
                <a16:creationId xmlns:a16="http://schemas.microsoft.com/office/drawing/2014/main" id="{7DE9D7B3-BE0D-6EE4-5D44-1471823D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80" y="0"/>
            <a:ext cx="4858920" cy="621972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egnaposto contenuto 4" descr="Immagine che contiene binari, treno, acciaio, ferrovia&#10;&#10;Descrizione generata automaticamente">
            <a:extLst>
              <a:ext uri="{FF2B5EF4-FFF2-40B4-BE49-F238E27FC236}">
                <a16:creationId xmlns:a16="http://schemas.microsoft.com/office/drawing/2014/main" id="{B10FEB0E-DEB5-17BB-9C6A-1C59DCEE0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5512" r="12299"/>
          <a:stretch/>
        </p:blipFill>
        <p:spPr>
          <a:xfrm>
            <a:off x="5335595" y="430947"/>
            <a:ext cx="4467212" cy="3534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magine 8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C0D8F62D-845E-B509-9C55-D236BAE9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15" y="6218800"/>
            <a:ext cx="1219200" cy="6001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8025A0-D203-60AE-3B1D-F93C4BCC3EA6}"/>
              </a:ext>
            </a:extLst>
          </p:cNvPr>
          <p:cNvSpPr txBox="1"/>
          <p:nvPr/>
        </p:nvSpPr>
        <p:spPr>
          <a:xfrm>
            <a:off x="950752" y="4502064"/>
            <a:ext cx="6382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Montserrat Medium" panose="00000600000000000000" pitchFamily="2" charset="0"/>
              </a:rPr>
              <a:t>In </a:t>
            </a:r>
            <a:r>
              <a:rPr lang="en-US" sz="1400" dirty="0" err="1">
                <a:latin typeface="Montserrat Medium" panose="00000600000000000000" pitchFamily="2" charset="0"/>
              </a:rPr>
              <a:t>serata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un'intensa</a:t>
            </a:r>
            <a:r>
              <a:rPr lang="en-US" sz="1400" b="1" dirty="0">
                <a:latin typeface="Montserrat Medium" panose="00000600000000000000" pitchFamily="2" charset="0"/>
              </a:rPr>
              <a:t> ed </a:t>
            </a:r>
            <a:r>
              <a:rPr lang="en-US" sz="1400" b="1" dirty="0" err="1">
                <a:latin typeface="Montserrat Medium" panose="00000600000000000000" pitchFamily="2" charset="0"/>
              </a:rPr>
              <a:t>estesa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linea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temporalesca</a:t>
            </a:r>
            <a:r>
              <a:rPr lang="en-US" sz="1400" b="1" dirty="0">
                <a:latin typeface="Montserrat Medium" panose="00000600000000000000" pitchFamily="2" charset="0"/>
              </a:rPr>
              <a:t> (squall line) </a:t>
            </a:r>
            <a:r>
              <a:rPr lang="en-US" sz="1400" dirty="0" err="1">
                <a:latin typeface="Montserrat Medium" panose="00000600000000000000" pitchFamily="2" charset="0"/>
              </a:rPr>
              <a:t>attraversa</a:t>
            </a:r>
            <a:r>
              <a:rPr lang="en-US" sz="1400" dirty="0">
                <a:latin typeface="Montserrat Medium" panose="00000600000000000000" pitchFamily="2" charset="0"/>
              </a:rPr>
              <a:t> la </a:t>
            </a:r>
            <a:r>
              <a:rPr lang="en-US" sz="1400" dirty="0" err="1">
                <a:latin typeface="Montserrat Medium" panose="00000600000000000000" pitchFamily="2" charset="0"/>
              </a:rPr>
              <a:t>pianura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dando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origine</a:t>
            </a:r>
            <a:r>
              <a:rPr lang="en-US" sz="1400" dirty="0">
                <a:latin typeface="Montserrat Medium" panose="00000600000000000000" pitchFamily="2" charset="0"/>
              </a:rPr>
              <a:t> a </a:t>
            </a:r>
            <a:r>
              <a:rPr lang="en-US" sz="1400" dirty="0" err="1">
                <a:latin typeface="Montserrat Medium" panose="00000600000000000000" pitchFamily="2" charset="0"/>
              </a:rPr>
              <a:t>raffiche</a:t>
            </a:r>
            <a:r>
              <a:rPr lang="en-US" sz="1400" dirty="0">
                <a:latin typeface="Montserrat Medium" panose="00000600000000000000" pitchFamily="2" charset="0"/>
              </a:rPr>
              <a:t> di </a:t>
            </a:r>
            <a:r>
              <a:rPr lang="en-US" sz="1400" dirty="0" err="1">
                <a:latin typeface="Montserrat Medium" panose="00000600000000000000" pitchFamily="2" charset="0"/>
              </a:rPr>
              <a:t>vento</a:t>
            </a:r>
            <a:r>
              <a:rPr lang="en-US" sz="1400" dirty="0">
                <a:latin typeface="Montserrat Medium" panose="00000600000000000000" pitchFamily="2" charset="0"/>
              </a:rPr>
              <a:t> molto </a:t>
            </a:r>
            <a:r>
              <a:rPr lang="en-US" sz="1400" dirty="0" err="1">
                <a:latin typeface="Montserrat Medium" panose="00000600000000000000" pitchFamily="2" charset="0"/>
              </a:rPr>
              <a:t>forti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(downburst) </a:t>
            </a:r>
            <a:r>
              <a:rPr lang="en-US" sz="1400" dirty="0">
                <a:latin typeface="Montserrat Medium" panose="00000600000000000000" pitchFamily="2" charset="0"/>
              </a:rPr>
              <a:t>ed </a:t>
            </a:r>
            <a:r>
              <a:rPr lang="en-US" sz="1400" b="1" dirty="0" err="1">
                <a:latin typeface="Montserrat Medium" panose="00000600000000000000" pitchFamily="2" charset="0"/>
              </a:rPr>
              <a:t>estese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grandinate</a:t>
            </a:r>
            <a:r>
              <a:rPr lang="en-US" sz="1400" b="1" dirty="0">
                <a:latin typeface="Montserrat Medium" panose="00000600000000000000" pitchFamily="2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 err="1">
                <a:latin typeface="Montserrat Medium" panose="00000600000000000000" pitchFamily="2" charset="0"/>
              </a:rPr>
              <a:t>Bloccate</a:t>
            </a:r>
            <a:r>
              <a:rPr lang="en-US" sz="1400" dirty="0">
                <a:latin typeface="Montserrat Medium" panose="00000600000000000000" pitchFamily="2" charset="0"/>
              </a:rPr>
              <a:t> le </a:t>
            </a:r>
            <a:r>
              <a:rPr lang="en-US" sz="1400" dirty="0" err="1">
                <a:latin typeface="Montserrat Medium" panose="00000600000000000000" pitchFamily="2" charset="0"/>
              </a:rPr>
              <a:t>linee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ferroviarie</a:t>
            </a:r>
            <a:r>
              <a:rPr lang="en-US" sz="1400" dirty="0">
                <a:latin typeface="Montserrat Medium" panose="00000600000000000000" pitchFamily="2" charset="0"/>
              </a:rPr>
              <a:t> per Como, Lecco e per </a:t>
            </a:r>
            <a:r>
              <a:rPr lang="en-US" sz="1400" dirty="0" err="1">
                <a:latin typeface="Montserrat Medium" panose="00000600000000000000" pitchFamily="2" charset="0"/>
              </a:rPr>
              <a:t>chiuse</a:t>
            </a:r>
            <a:r>
              <a:rPr lang="en-US" sz="1400" dirty="0">
                <a:latin typeface="Montserrat Medium" panose="00000600000000000000" pitchFamily="2" charset="0"/>
              </a:rPr>
              <a:t> le </a:t>
            </a:r>
            <a:r>
              <a:rPr lang="en-US" sz="1400" b="1" dirty="0" err="1">
                <a:latin typeface="Montserrat Medium" panose="00000600000000000000" pitchFamily="2" charset="0"/>
              </a:rPr>
              <a:t>stazioni</a:t>
            </a:r>
            <a:r>
              <a:rPr lang="en-US" sz="1400" b="1" dirty="0">
                <a:latin typeface="Montserrat Medium" panose="00000600000000000000" pitchFamily="2" charset="0"/>
              </a:rPr>
              <a:t> di Monza 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Gallarate</a:t>
            </a:r>
            <a:r>
              <a:rPr lang="en-US" sz="1400" dirty="0">
                <a:latin typeface="Montserrat Medium" panose="00000600000000000000" pitchFamily="2" charset="0"/>
              </a:rPr>
              <a:t>. </a:t>
            </a:r>
            <a:r>
              <a:rPr lang="en-US" sz="1400" dirty="0" err="1">
                <a:latin typeface="Montserrat Medium" panose="00000600000000000000" pitchFamily="2" charset="0"/>
              </a:rPr>
              <a:t>Sospese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alcune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linee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tramviarie</a:t>
            </a:r>
            <a:r>
              <a:rPr lang="en-US" sz="1600" dirty="0">
                <a:latin typeface="Montserrat Medium" panose="00000600000000000000" pitchFamily="2" charset="0"/>
              </a:rPr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0414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956A70-476F-8F86-BFD6-B3C93D6E05FF}"/>
              </a:ext>
            </a:extLst>
          </p:cNvPr>
          <p:cNvSpPr txBox="1"/>
          <p:nvPr/>
        </p:nvSpPr>
        <p:spPr>
          <a:xfrm>
            <a:off x="950753" y="1428988"/>
            <a:ext cx="13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Montserrat Medium" panose="00000600000000000000" pitchFamily="2" charset="0"/>
              </a:rPr>
              <a:t>25 </a:t>
            </a:r>
            <a:r>
              <a:rPr lang="en-US" dirty="0" err="1">
                <a:solidFill>
                  <a:prstClr val="black"/>
                </a:solidFill>
                <a:latin typeface="Montserrat Medium" panose="00000600000000000000" pitchFamily="2" charset="0"/>
              </a:rPr>
              <a:t>Luglio</a:t>
            </a:r>
            <a:r>
              <a:rPr lang="en-US" dirty="0">
                <a:solidFill>
                  <a:prstClr val="black"/>
                </a:solidFill>
                <a:latin typeface="Montserrat Medium" panose="00000600000000000000" pitchFamily="2" charset="0"/>
              </a:rPr>
              <a:t> </a:t>
            </a: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pic>
        <p:nvPicPr>
          <p:cNvPr id="14" name="Immagine 13" descr="Immagine che contiene aria aperta, albero, pianta, veicolo&#10;&#10;Descrizione generata automaticamente">
            <a:extLst>
              <a:ext uri="{FF2B5EF4-FFF2-40B4-BE49-F238E27FC236}">
                <a16:creationId xmlns:a16="http://schemas.microsoft.com/office/drawing/2014/main" id="{0A431DCD-275D-5459-3680-803AB83DF2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17" y="2602917"/>
            <a:ext cx="4735484" cy="3563572"/>
          </a:xfrm>
          <a:prstGeom prst="rect">
            <a:avLst/>
          </a:prstGeom>
        </p:spPr>
      </p:pic>
      <p:sp>
        <p:nvSpPr>
          <p:cNvPr id="9" name="Segnaposto contenuto 5">
            <a:extLst>
              <a:ext uri="{FF2B5EF4-FFF2-40B4-BE49-F238E27FC236}">
                <a16:creationId xmlns:a16="http://schemas.microsoft.com/office/drawing/2014/main" id="{21AA3F76-B836-591B-BD4C-FBF7BDC71EEE}"/>
              </a:ext>
            </a:extLst>
          </p:cNvPr>
          <p:cNvSpPr txBox="1">
            <a:spLocks/>
          </p:cNvSpPr>
          <p:nvPr/>
        </p:nvSpPr>
        <p:spPr>
          <a:xfrm>
            <a:off x="3873732" y="4704186"/>
            <a:ext cx="3582785" cy="18277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200" dirty="0">
                <a:latin typeface="Montserrat Medium" panose="00000600000000000000" pitchFamily="2" charset="0"/>
              </a:rPr>
              <a:t>I </a:t>
            </a:r>
            <a:r>
              <a:rPr lang="it-IT" sz="2200" b="1" dirty="0">
                <a:latin typeface="Montserrat Medium" panose="00000600000000000000" pitchFamily="2" charset="0"/>
              </a:rPr>
              <a:t>violentissimi temporali attraversano in poche ore tutto il Nord Italia</a:t>
            </a:r>
            <a:r>
              <a:rPr lang="it-IT" sz="2200" dirty="0">
                <a:latin typeface="Montserrat Medium" panose="00000600000000000000" pitchFamily="2" charset="0"/>
              </a:rPr>
              <a:t>, dal Piemonte al Friuli-Venezia Giulia (con velocità di traslazione dell'ordine di 100 km/h):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it-IT" sz="22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Sulle </a:t>
            </a:r>
            <a:r>
              <a:rPr lang="it-IT" sz="22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Prealpi Bresciane</a:t>
            </a:r>
            <a:r>
              <a:rPr lang="it-IT" sz="22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 registrano ben </a:t>
            </a:r>
            <a:r>
              <a:rPr lang="it-IT" sz="22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115 km/h</a:t>
            </a:r>
            <a:r>
              <a:rPr lang="it-IT" sz="22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di raffica alla stazione di </a:t>
            </a:r>
            <a:r>
              <a:rPr lang="it-IT" sz="22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Collio Memmo </a:t>
            </a:r>
            <a:r>
              <a:rPr lang="it-IT" sz="22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(BS).</a:t>
            </a:r>
          </a:p>
          <a:p>
            <a:pPr algn="r">
              <a:buFont typeface="Wingdings" panose="05000000000000000000" pitchFamily="2" charset="2"/>
              <a:buChar char="ü"/>
            </a:pPr>
            <a:r>
              <a:rPr lang="it-IT" sz="2200" dirty="0">
                <a:latin typeface="Montserrat Medium" panose="00000600000000000000" pitchFamily="2" charset="0"/>
              </a:rPr>
              <a:t>Una vittima in </a:t>
            </a:r>
            <a:r>
              <a:rPr lang="it-IT" sz="2200" b="1" dirty="0">
                <a:latin typeface="Montserrat Medium" panose="00000600000000000000" pitchFamily="2" charset="0"/>
              </a:rPr>
              <a:t>Valle Camonica </a:t>
            </a:r>
            <a:r>
              <a:rPr lang="it-IT" sz="2200" dirty="0">
                <a:latin typeface="Montserrat Medium" panose="00000600000000000000" pitchFamily="2" charset="0"/>
              </a:rPr>
              <a:t>(Brescia).</a:t>
            </a:r>
            <a:endParaRPr lang="en-US" sz="2200" b="1" dirty="0">
              <a:latin typeface="Montserrat Medium" panose="00000600000000000000" pitchFamily="2" charset="0"/>
            </a:endParaRPr>
          </a:p>
          <a:p>
            <a:pPr marL="114300" indent="-342900" algn="r">
              <a:buFont typeface="Wingdings" panose="05000000000000000000" pitchFamily="2" charset="2"/>
              <a:buChar char="ü"/>
            </a:pPr>
            <a:endParaRPr lang="en-US" sz="2200" b="1" dirty="0">
              <a:latin typeface="Montserrat Medium" panose="00000600000000000000" pitchFamily="2" charset="0"/>
            </a:endParaRPr>
          </a:p>
          <a:p>
            <a:pPr algn="r">
              <a:spcAft>
                <a:spcPts val="800"/>
              </a:spcAft>
            </a:pPr>
            <a:endParaRPr lang="en-US" sz="1400" dirty="0"/>
          </a:p>
          <a:p>
            <a:pPr algn="r"/>
            <a:endParaRPr lang="en-US" sz="1400" dirty="0"/>
          </a:p>
        </p:txBody>
      </p:sp>
      <p:pic>
        <p:nvPicPr>
          <p:cNvPr id="15" name="Immagine 14" descr="Immagine che contiene schermata, mappa, diagramma, testo&#10;&#10;Descrizione generata automaticamente">
            <a:extLst>
              <a:ext uri="{FF2B5EF4-FFF2-40B4-BE49-F238E27FC236}">
                <a16:creationId xmlns:a16="http://schemas.microsoft.com/office/drawing/2014/main" id="{C8202A73-895E-3C50-4BEA-2D1F6BB10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89" y="0"/>
            <a:ext cx="7553839" cy="341811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356634-6A00-FDA6-8C83-53928122025C}"/>
              </a:ext>
            </a:extLst>
          </p:cNvPr>
          <p:cNvSpPr txBox="1"/>
          <p:nvPr/>
        </p:nvSpPr>
        <p:spPr>
          <a:xfrm>
            <a:off x="386493" y="2684613"/>
            <a:ext cx="3189221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1400" dirty="0">
                <a:latin typeface="Montserrat Medium" panose="00000600000000000000" pitchFamily="2" charset="0"/>
              </a:rPr>
              <a:t>Un </a:t>
            </a:r>
            <a:r>
              <a:rPr lang="en-US" sz="1400" b="1" dirty="0" err="1">
                <a:latin typeface="Montserrat Medium" panose="00000600000000000000" pitchFamily="2" charset="0"/>
              </a:rPr>
              <a:t>esteso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sistema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temporalesco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attraversa</a:t>
            </a:r>
            <a:r>
              <a:rPr lang="en-US" sz="1400" dirty="0">
                <a:latin typeface="Montserrat Medium" panose="00000600000000000000" pitchFamily="2" charset="0"/>
              </a:rPr>
              <a:t> la </a:t>
            </a:r>
            <a:r>
              <a:rPr lang="en-US" sz="1400" dirty="0" err="1">
                <a:latin typeface="Montserrat Medium" panose="00000600000000000000" pitchFamily="2" charset="0"/>
              </a:rPr>
              <a:t>regione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fra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le 3:00 e le 5:00 </a:t>
            </a:r>
            <a:r>
              <a:rPr lang="en-US" sz="1400" dirty="0" err="1">
                <a:latin typeface="Montserrat Medium" panose="00000600000000000000" pitchFamily="2" charset="0"/>
              </a:rPr>
              <a:t>locali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dando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luogo</a:t>
            </a:r>
            <a:r>
              <a:rPr lang="en-US" sz="1400" dirty="0">
                <a:latin typeface="Montserrat Medium" panose="00000600000000000000" pitchFamily="2" charset="0"/>
              </a:rPr>
              <a:t> a </a:t>
            </a:r>
            <a:r>
              <a:rPr lang="en-US" sz="1400" b="1" dirty="0" err="1">
                <a:latin typeface="Montserrat Medium" panose="00000600000000000000" pitchFamily="2" charset="0"/>
              </a:rPr>
              <a:t>grandine</a:t>
            </a:r>
            <a:r>
              <a:rPr lang="en-US" sz="1400" dirty="0">
                <a:latin typeface="Montserrat Medium" panose="00000600000000000000" pitchFamily="2" charset="0"/>
              </a:rPr>
              <a:t> e a </a:t>
            </a:r>
            <a:r>
              <a:rPr lang="en-US" sz="1400" b="1" dirty="0">
                <a:latin typeface="Montserrat Medium" panose="00000600000000000000" pitchFamily="2" charset="0"/>
              </a:rPr>
              <a:t>venti molto </a:t>
            </a:r>
            <a:r>
              <a:rPr lang="en-US" sz="1400" b="1" dirty="0" err="1">
                <a:latin typeface="Montserrat Medium" panose="00000600000000000000" pitchFamily="2" charset="0"/>
              </a:rPr>
              <a:t>forti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dirty="0">
                <a:latin typeface="Montserrat Medium" panose="00000600000000000000" pitchFamily="2" charset="0"/>
              </a:rPr>
              <a:t>con </a:t>
            </a:r>
            <a:r>
              <a:rPr lang="en-US" sz="1400" dirty="0" err="1">
                <a:latin typeface="Montserrat Medium" panose="00000600000000000000" pitchFamily="2" charset="0"/>
              </a:rPr>
              <a:t>raffiche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massime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comprese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tra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70-110 km/h</a:t>
            </a:r>
            <a:r>
              <a:rPr lang="en-US" sz="1400" dirty="0">
                <a:latin typeface="Montserrat Medium" panose="00000600000000000000" pitchFamily="2" charset="0"/>
              </a:rPr>
              <a:t>; a Milano </a:t>
            </a:r>
            <a:r>
              <a:rPr lang="en-US" sz="1400" dirty="0" err="1">
                <a:latin typeface="Montserrat Medium" panose="00000600000000000000" pitchFamily="2" charset="0"/>
              </a:rPr>
              <a:t>registrati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104 km/h</a:t>
            </a:r>
            <a:r>
              <a:rPr lang="en-US" sz="1400" dirty="0">
                <a:latin typeface="Montserrat Medium" panose="00000600000000000000" pitchFamily="2" charset="0"/>
              </a:rPr>
              <a:t> in </a:t>
            </a:r>
            <a:r>
              <a:rPr lang="en-US" sz="1400" b="1" dirty="0">
                <a:latin typeface="Montserrat Medium" panose="00000600000000000000" pitchFamily="2" charset="0"/>
              </a:rPr>
              <a:t>via </a:t>
            </a:r>
            <a:r>
              <a:rPr lang="en-US" sz="1400" b="1" dirty="0" err="1">
                <a:latin typeface="Montserrat Medium" panose="00000600000000000000" pitchFamily="2" charset="0"/>
              </a:rPr>
              <a:t>Juvara</a:t>
            </a:r>
            <a:r>
              <a:rPr lang="en-US" sz="1400" dirty="0">
                <a:latin typeface="Montserrat Medium" panose="00000600000000000000" pitchFamily="2" charset="0"/>
              </a:rPr>
              <a:t>, </a:t>
            </a:r>
            <a:r>
              <a:rPr lang="en-US" sz="1400" dirty="0" err="1">
                <a:latin typeface="Montserrat Medium" panose="00000600000000000000" pitchFamily="2" charset="0"/>
              </a:rPr>
              <a:t>raffiche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fino</a:t>
            </a:r>
            <a:r>
              <a:rPr lang="en-US" sz="1400" dirty="0">
                <a:latin typeface="Montserrat Medium" panose="00000600000000000000" pitchFamily="2" charset="0"/>
              </a:rPr>
              <a:t> a </a:t>
            </a:r>
            <a:r>
              <a:rPr lang="en-US" sz="1400" b="1" dirty="0">
                <a:latin typeface="Montserrat Medium" panose="00000600000000000000" pitchFamily="2" charset="0"/>
              </a:rPr>
              <a:t>80 km/h</a:t>
            </a:r>
            <a:r>
              <a:rPr lang="en-US" sz="1400" dirty="0">
                <a:latin typeface="Montserrat Medium" panose="00000600000000000000" pitchFamily="2" charset="0"/>
              </a:rPr>
              <a:t> in </a:t>
            </a:r>
            <a:r>
              <a:rPr lang="en-US" sz="1400" b="1" dirty="0">
                <a:latin typeface="Montserrat Medium" panose="00000600000000000000" pitchFamily="2" charset="0"/>
              </a:rPr>
              <a:t>via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b="1" dirty="0">
                <a:latin typeface="Montserrat Medium" panose="00000600000000000000" pitchFamily="2" charset="0"/>
              </a:rPr>
              <a:t>Marche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400" dirty="0">
                <a:latin typeface="Montserrat Medium" panose="00000600000000000000" pitchFamily="2" charset="0"/>
              </a:rPr>
              <a:t>Si </a:t>
            </a:r>
            <a:r>
              <a:rPr lang="en-US" sz="1400" dirty="0" err="1">
                <a:latin typeface="Montserrat Medium" panose="00000600000000000000" pitchFamily="2" charset="0"/>
              </a:rPr>
              <a:t>assiste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anche</a:t>
            </a:r>
            <a:r>
              <a:rPr lang="en-US" sz="1400" dirty="0">
                <a:latin typeface="Montserrat Medium" panose="00000600000000000000" pitchFamily="2" charset="0"/>
              </a:rPr>
              <a:t> ad </a:t>
            </a:r>
            <a:r>
              <a:rPr lang="en-US" sz="1400" dirty="0" err="1">
                <a:latin typeface="Montserrat Medium" panose="00000600000000000000" pitchFamily="2" charset="0"/>
              </a:rPr>
              <a:t>una</a:t>
            </a:r>
            <a:r>
              <a:rPr lang="en-US" sz="1400" dirty="0">
                <a:latin typeface="Montserrat Medium" panose="00000600000000000000" pitchFamily="2" charset="0"/>
              </a:rPr>
              <a:t> breve ma molto </a:t>
            </a:r>
            <a:r>
              <a:rPr lang="en-US" sz="1400" b="1" dirty="0" err="1">
                <a:latin typeface="Montserrat Medium" panose="00000600000000000000" pitchFamily="2" charset="0"/>
              </a:rPr>
              <a:t>intensa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fase</a:t>
            </a:r>
            <a:r>
              <a:rPr lang="en-US" sz="1400" b="1" dirty="0"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latin typeface="Montserrat Medium" panose="00000600000000000000" pitchFamily="2" charset="0"/>
              </a:rPr>
              <a:t>precipitativa</a:t>
            </a:r>
            <a:r>
              <a:rPr lang="en-US" sz="1400" dirty="0">
                <a:latin typeface="Montserrat Medium" panose="00000600000000000000" pitchFamily="2" charset="0"/>
              </a:rPr>
              <a:t>: la </a:t>
            </a:r>
            <a:r>
              <a:rPr lang="en-US" sz="1400" dirty="0" err="1">
                <a:latin typeface="Montserrat Medium" panose="00000600000000000000" pitchFamily="2" charset="0"/>
              </a:rPr>
              <a:t>stazione</a:t>
            </a:r>
            <a:r>
              <a:rPr lang="en-US" sz="1400" dirty="0">
                <a:latin typeface="Montserrat Medium" panose="00000600000000000000" pitchFamily="2" charset="0"/>
              </a:rPr>
              <a:t> </a:t>
            </a:r>
            <a:r>
              <a:rPr lang="en-US" sz="1400" dirty="0" err="1">
                <a:latin typeface="Montserrat Medium" panose="00000600000000000000" pitchFamily="2" charset="0"/>
              </a:rPr>
              <a:t>milanese</a:t>
            </a:r>
            <a:r>
              <a:rPr lang="en-US" sz="1400" dirty="0">
                <a:latin typeface="Montserrat Medium" panose="00000600000000000000" pitchFamily="2" charset="0"/>
              </a:rPr>
              <a:t> di </a:t>
            </a:r>
            <a:r>
              <a:rPr lang="en-US" sz="1400" b="1" dirty="0">
                <a:latin typeface="Montserrat Medium" panose="00000600000000000000" pitchFamily="2" charset="0"/>
              </a:rPr>
              <a:t>via </a:t>
            </a:r>
            <a:r>
              <a:rPr lang="en-US" sz="1400" b="1" dirty="0" err="1">
                <a:latin typeface="Montserrat Medium" panose="00000600000000000000" pitchFamily="2" charset="0"/>
              </a:rPr>
              <a:t>Juvara</a:t>
            </a:r>
            <a:r>
              <a:rPr lang="en-US" sz="1400" dirty="0">
                <a:latin typeface="Montserrat Medium" panose="00000600000000000000" pitchFamily="2" charset="0"/>
              </a:rPr>
              <a:t> in soli 10 </a:t>
            </a:r>
            <a:r>
              <a:rPr lang="en-US" sz="1400" dirty="0" err="1">
                <a:latin typeface="Montserrat Medium" panose="00000600000000000000" pitchFamily="2" charset="0"/>
              </a:rPr>
              <a:t>minuti</a:t>
            </a:r>
            <a:r>
              <a:rPr lang="en-US" sz="1400" dirty="0">
                <a:latin typeface="Montserrat Medium" panose="00000600000000000000" pitchFamily="2" charset="0"/>
              </a:rPr>
              <a:t> ha </a:t>
            </a:r>
            <a:r>
              <a:rPr lang="en-US" sz="1400" dirty="0" err="1">
                <a:latin typeface="Montserrat Medium" panose="00000600000000000000" pitchFamily="2" charset="0"/>
              </a:rPr>
              <a:t>registrato</a:t>
            </a:r>
            <a:r>
              <a:rPr lang="en-US" sz="1400" dirty="0">
                <a:latin typeface="Montserrat Medium" panose="00000600000000000000" pitchFamily="2" charset="0"/>
              </a:rPr>
              <a:t> ben </a:t>
            </a:r>
            <a:r>
              <a:rPr lang="en-US" sz="1400" b="1" dirty="0">
                <a:latin typeface="Montserrat Medium" panose="00000600000000000000" pitchFamily="2" charset="0"/>
              </a:rPr>
              <a:t>46 mm di </a:t>
            </a:r>
            <a:r>
              <a:rPr lang="en-US" sz="1400" b="1" dirty="0" err="1">
                <a:latin typeface="Montserrat Medium" panose="00000600000000000000" pitchFamily="2" charset="0"/>
              </a:rPr>
              <a:t>pioggia</a:t>
            </a:r>
            <a:r>
              <a:rPr lang="en-US" sz="1400" b="1" dirty="0">
                <a:latin typeface="Montserrat Medium" panose="00000600000000000000" pitchFamily="2" charset="0"/>
              </a:rPr>
              <a:t>.</a:t>
            </a:r>
            <a:endParaRPr lang="en-US" sz="1200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28BCA9-A1CA-AEB2-4D60-2B8F4CB1AED4}"/>
              </a:ext>
            </a:extLst>
          </p:cNvPr>
          <p:cNvSpPr txBox="1"/>
          <p:nvPr/>
        </p:nvSpPr>
        <p:spPr>
          <a:xfrm>
            <a:off x="4384282" y="3418113"/>
            <a:ext cx="3072235" cy="60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it-IT" sz="1050" i="1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Crediti: Arpa Lombardia. Raffiche massime nelle 24h da anemometri di ARPA (24 e 25 luglio)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26FC9D-B73B-53BD-DDA1-63FC02AB2C9C}"/>
              </a:ext>
            </a:extLst>
          </p:cNvPr>
          <p:cNvSpPr txBox="1"/>
          <p:nvPr/>
        </p:nvSpPr>
        <p:spPr>
          <a:xfrm>
            <a:off x="950752" y="733951"/>
            <a:ext cx="2399117" cy="52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52895C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UI Semibold" panose="020B0700000000000000" pitchFamily="34" charset="-128"/>
                <a:cs typeface="+mn-cs"/>
              </a:rPr>
              <a:t>L’EVENTO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800FE963-A060-D061-C07F-096437AA7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62297"/>
              </p:ext>
            </p:extLst>
          </p:nvPr>
        </p:nvGraphicFramePr>
        <p:xfrm>
          <a:off x="9824259" y="1957559"/>
          <a:ext cx="2419004" cy="1643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0407">
                  <a:extLst>
                    <a:ext uri="{9D8B030D-6E8A-4147-A177-3AD203B41FA5}">
                      <a16:colId xmlns:a16="http://schemas.microsoft.com/office/drawing/2014/main" val="3980636312"/>
                    </a:ext>
                  </a:extLst>
                </a:gridCol>
                <a:gridCol w="1238597">
                  <a:extLst>
                    <a:ext uri="{9D8B030D-6E8A-4147-A177-3AD203B41FA5}">
                      <a16:colId xmlns:a16="http://schemas.microsoft.com/office/drawing/2014/main" val="578486868"/>
                    </a:ext>
                  </a:extLst>
                </a:gridCol>
              </a:tblGrid>
              <a:tr h="309764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Intensità [mm/h]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 anchor="ctr">
                    <a:solidFill>
                      <a:srgbClr val="5289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Categoria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 anchor="ctr">
                    <a:solidFill>
                      <a:srgbClr val="5289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59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&lt; 1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Pioviggine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52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 tra 1 e 2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Pioggia debole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084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tra 2 e 5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Pioggia moderata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337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da 6 a 10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Pioggia forte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90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da 11 a 30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Rovescio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B5D3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009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0"/>
                        </a:rPr>
                        <a:t>oltre 31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effectLst/>
                          <a:latin typeface="Montserrat Medium" panose="00000600000000000000" pitchFamily="2" charset="0"/>
                        </a:rPr>
                        <a:t>Nubifragio</a:t>
                      </a:r>
                      <a:endParaRPr lang="en-GB" sz="1000" dirty="0">
                        <a:effectLst/>
                        <a:latin typeface="Montserrat Medium" panose="00000600000000000000" pitchFamily="2" charset="0"/>
                        <a:ea typeface="Noto Sans CJK SC Regular"/>
                        <a:cs typeface="FreeSans"/>
                      </a:endParaRPr>
                    </a:p>
                  </a:txBody>
                  <a:tcPr marL="34290" marR="34925" marT="34925" marB="34925">
                    <a:solidFill>
                      <a:srgbClr val="DBE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645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10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57E0B2E6-830E-3142-40A6-43F63E98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25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84A0DAB-CBF8-ED3F-EE39-243168474BCE}"/>
              </a:ext>
            </a:extLst>
          </p:cNvPr>
          <p:cNvSpPr/>
          <p:nvPr/>
        </p:nvSpPr>
        <p:spPr>
          <a:xfrm>
            <a:off x="0" y="-15240"/>
            <a:ext cx="12192000" cy="3500120"/>
          </a:xfrm>
          <a:prstGeom prst="rect">
            <a:avLst/>
          </a:prstGeom>
          <a:solidFill>
            <a:schemeClr val="accent6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5B4BC1-D70F-763D-B3A5-5E1E6A117FD3}"/>
              </a:ext>
            </a:extLst>
          </p:cNvPr>
          <p:cNvSpPr/>
          <p:nvPr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rgbClr val="52895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B14B3-EF82-CB7D-1FFB-91BADEAD6963}"/>
              </a:ext>
            </a:extLst>
          </p:cNvPr>
          <p:cNvSpPr txBox="1"/>
          <p:nvPr/>
        </p:nvSpPr>
        <p:spPr>
          <a:xfrm>
            <a:off x="1493519" y="2638494"/>
            <a:ext cx="60627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L’evento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chemeClr val="bg1"/>
                </a:solidFill>
                <a:latin typeface="Montserrat ExtraBold" panose="00000900000000000000" pitchFamily="2" charset="0"/>
              </a:rPr>
              <a:t>Estremo?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è accaduto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Le cause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Cosa aspettarsi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44734C"/>
                </a:solidFill>
                <a:latin typeface="Montserrat ExtraBold" panose="00000900000000000000" pitchFamily="2" charset="0"/>
              </a:rPr>
              <a:t>(Im)prevedibile?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4FA64B46-332E-E969-07BF-F3EDB027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6139862"/>
            <a:ext cx="1219200" cy="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2" y="733951"/>
            <a:ext cx="328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ESTREMO?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2A8A983-7E62-E688-2939-F5DFBC4324B9}"/>
              </a:ext>
            </a:extLst>
          </p:cNvPr>
          <p:cNvSpPr txBox="1">
            <a:spLocks/>
          </p:cNvSpPr>
          <p:nvPr/>
        </p:nvSpPr>
        <p:spPr>
          <a:xfrm>
            <a:off x="8110729" y="579000"/>
            <a:ext cx="3855130" cy="1601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1400" dirty="0">
                <a:latin typeface="Montserrat Medium" panose="00000600000000000000" pitchFamily="2" charset="0"/>
              </a:rPr>
              <a:t>Le osservazioni da pluviometri sulla città di Milano mostrano un </a:t>
            </a:r>
            <a:r>
              <a:rPr lang="it-IT" sz="1400" b="1" dirty="0">
                <a:latin typeface="Montserrat Medium" panose="00000600000000000000" pitchFamily="2" charset="0"/>
              </a:rPr>
              <a:t>tempo di ritorno fra i 50 e i 100 anni </a:t>
            </a:r>
            <a:r>
              <a:rPr lang="it-IT" sz="1400" dirty="0">
                <a:latin typeface="Montserrat Medium" panose="00000600000000000000" pitchFamily="2" charset="0"/>
              </a:rPr>
              <a:t>per precipitazioni comprese fra i 43 e i 50 mm/h</a:t>
            </a:r>
            <a:endParaRPr lang="en-GB" sz="1400" dirty="0">
              <a:latin typeface="Montserrat Medium" panose="000006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74B6ED2-E336-698A-6A2A-EB553B5C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2058" y="1524036"/>
            <a:ext cx="2590531" cy="344341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C853D6-D96C-72DD-656E-A98AAA55292C}"/>
              </a:ext>
            </a:extLst>
          </p:cNvPr>
          <p:cNvSpPr txBox="1"/>
          <p:nvPr/>
        </p:nvSpPr>
        <p:spPr>
          <a:xfrm>
            <a:off x="9252059" y="5031234"/>
            <a:ext cx="271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/>
              <a:t>A. </a:t>
            </a:r>
            <a:r>
              <a:rPr lang="en-GB" sz="800" i="1" dirty="0" err="1"/>
              <a:t>Reder</a:t>
            </a:r>
            <a:r>
              <a:rPr lang="en-GB" sz="800" i="1" dirty="0"/>
              <a:t>, M. Raffa, R. </a:t>
            </a:r>
            <a:r>
              <a:rPr lang="en-GB" sz="800" i="1" dirty="0" err="1"/>
              <a:t>Padulano</a:t>
            </a:r>
            <a:r>
              <a:rPr lang="en-GB" sz="800" i="1" dirty="0"/>
              <a:t>, G. Rianna, P. </a:t>
            </a:r>
            <a:r>
              <a:rPr lang="en-GB" sz="800" i="1" dirty="0" err="1"/>
              <a:t>Mercogliano</a:t>
            </a:r>
            <a:r>
              <a:rPr lang="en-GB" sz="800" dirty="0"/>
              <a:t>, Characterizing extreme values of precipitation at very high resolution: An experiment over twenty European cities, </a:t>
            </a:r>
            <a:r>
              <a:rPr lang="en-GB" sz="800" i="1" dirty="0"/>
              <a:t>Weather and Climate Extremes</a:t>
            </a:r>
            <a:r>
              <a:rPr lang="en-GB" sz="800" dirty="0"/>
              <a:t>, 2022</a:t>
            </a:r>
          </a:p>
        </p:txBody>
      </p:sp>
      <p:pic>
        <p:nvPicPr>
          <p:cNvPr id="25" name="Immagine 2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A54548AD-A7FB-EDC8-5D50-95D1A25AA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" y="1568352"/>
            <a:ext cx="5632234" cy="1925861"/>
          </a:xfrm>
          <a:prstGeom prst="rect">
            <a:avLst/>
          </a:prstGeom>
        </p:spPr>
      </p:pic>
      <p:pic>
        <p:nvPicPr>
          <p:cNvPr id="27" name="Immagine 26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0CF721F9-BB03-0D06-7495-DBA72F2E4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" y="3613717"/>
            <a:ext cx="5453607" cy="19258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81045A-135F-6320-DC36-7386175926A0}"/>
              </a:ext>
            </a:extLst>
          </p:cNvPr>
          <p:cNvSpPr txBox="1"/>
          <p:nvPr/>
        </p:nvSpPr>
        <p:spPr>
          <a:xfrm>
            <a:off x="5418958" y="1706915"/>
            <a:ext cx="2590531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la massiccia presenza di grandine e il forte vento potrebbero aver causato sovrastime delle misure;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>
                <a:solidFill>
                  <a:prstClr val="black"/>
                </a:solidFill>
                <a:latin typeface="Montserrat Medium" panose="00000600000000000000" pitchFamily="2" charset="0"/>
              </a:rPr>
              <a:t>le stazioni potrebbero non essere state in grado di catturare il nucleo più intenso del fenomeno, data la sua ristretta localizzazione spaziale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FA34F3-2A87-7582-8E14-317B98FB6BEB}"/>
              </a:ext>
            </a:extLst>
          </p:cNvPr>
          <p:cNvSpPr txBox="1">
            <a:spLocks/>
          </p:cNvSpPr>
          <p:nvPr/>
        </p:nvSpPr>
        <p:spPr>
          <a:xfrm>
            <a:off x="5317205" y="5799333"/>
            <a:ext cx="6874795" cy="3671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400" dirty="0">
                <a:latin typeface="Montserrat Medium" panose="00000600000000000000" pitchFamily="2" charset="0"/>
              </a:rPr>
              <a:t>«Estremo» = «Raro»: 9 osservazioni su 10 presentano valori più contenuti</a:t>
            </a:r>
            <a:endParaRPr lang="en-GB" sz="1400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5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0503574-F697-5787-149E-6F997B57184D}"/>
              </a:ext>
            </a:extLst>
          </p:cNvPr>
          <p:cNvSpPr/>
          <p:nvPr/>
        </p:nvSpPr>
        <p:spPr>
          <a:xfrm>
            <a:off x="0" y="6166489"/>
            <a:ext cx="12192000" cy="730840"/>
          </a:xfrm>
          <a:prstGeom prst="rect">
            <a:avLst/>
          </a:prstGeom>
          <a:solidFill>
            <a:srgbClr val="5289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F8ABE7-D7D3-07EF-5FE1-8D1D3D05512D}"/>
              </a:ext>
            </a:extLst>
          </p:cNvPr>
          <p:cNvSpPr txBox="1"/>
          <p:nvPr/>
        </p:nvSpPr>
        <p:spPr>
          <a:xfrm>
            <a:off x="879632" y="733951"/>
            <a:ext cx="328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srgbClr val="52895C"/>
                </a:solidFill>
                <a:latin typeface="Montserrat ExtraBold" panose="00000900000000000000" pitchFamily="2" charset="0"/>
                <a:ea typeface="Yu Gothic UI Semibold" panose="020B0700000000000000" pitchFamily="34" charset="-128"/>
              </a:rPr>
              <a:t>ESTREMO?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2895C"/>
              </a:solidFill>
              <a:effectLst/>
              <a:uLnTx/>
              <a:uFillTx/>
              <a:latin typeface="Montserrat ExtraBold" panose="00000900000000000000" pitchFamily="2" charset="0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4" name="Immagine 3" descr="Immagine che contiene simbolo, testo, logo, Carattere&#10;&#10;Descrizione generata automaticamente">
            <a:extLst>
              <a:ext uri="{FF2B5EF4-FFF2-40B4-BE49-F238E27FC236}">
                <a16:creationId xmlns:a16="http://schemas.microsoft.com/office/drawing/2014/main" id="{23AC56E7-63C2-288D-654B-5599CB0B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8" y="6231834"/>
            <a:ext cx="1219200" cy="6001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16212F-BE8F-FA57-6033-D7F877E4483C}"/>
              </a:ext>
            </a:extLst>
          </p:cNvPr>
          <p:cNvSpPr txBox="1"/>
          <p:nvPr/>
        </p:nvSpPr>
        <p:spPr>
          <a:xfrm>
            <a:off x="181079" y="6450107"/>
            <a:ext cx="6978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 delle prime dieci raffiche massime registrate da anemometri ARPA dal 19 al 25 luglio</a:t>
            </a:r>
            <a:endParaRPr lang="it-IT" sz="1000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BE39CC-1377-5426-AB43-93E8B508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1" y="1420501"/>
            <a:ext cx="4635064" cy="309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6FFFC90E-A056-1AF6-1E8F-B95212057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"/>
          <a:stretch/>
        </p:blipFill>
        <p:spPr>
          <a:xfrm>
            <a:off x="6434322" y="300843"/>
            <a:ext cx="4936801" cy="1724523"/>
          </a:xfrm>
          <a:prstGeom prst="rect">
            <a:avLst/>
          </a:prstGeom>
        </p:spPr>
      </p:pic>
      <p:pic>
        <p:nvPicPr>
          <p:cNvPr id="15" name="Immagine 1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2B149DE2-8BDD-C118-93C9-B0E26EEBF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"/>
          <a:stretch/>
        </p:blipFill>
        <p:spPr>
          <a:xfrm>
            <a:off x="6434321" y="2072428"/>
            <a:ext cx="4936801" cy="1724523"/>
          </a:xfrm>
          <a:prstGeom prst="rect">
            <a:avLst/>
          </a:prstGeom>
        </p:spPr>
      </p:pic>
      <p:pic>
        <p:nvPicPr>
          <p:cNvPr id="17" name="Immagine 1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D42710DC-8E18-42F2-AE45-185656D20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2"/>
          <a:stretch/>
        </p:blipFill>
        <p:spPr>
          <a:xfrm>
            <a:off x="6583989" y="3796951"/>
            <a:ext cx="4635065" cy="1774418"/>
          </a:xfrm>
          <a:prstGeom prst="rect">
            <a:avLst/>
          </a:prstGeom>
        </p:spPr>
      </p:pic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C4237AE2-0078-1E13-A9A5-5510A38C6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1" y="4612000"/>
            <a:ext cx="5976538" cy="18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49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2269</Words>
  <Application>Microsoft Office PowerPoint</Application>
  <PresentationFormat>Widescreen</PresentationFormat>
  <Paragraphs>195</Paragraphs>
  <Slides>31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Montserrat ExtraBold</vt:lpstr>
      <vt:lpstr>Montserrat Medium</vt:lpstr>
      <vt:lpstr>Montserrat SemiBold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DOWNBURST E IL TORNADO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PREVISIONE DEI TEMPORALI: PROBLEMATICHE E LIMITI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ATTRIBUZIONE DEGLI EVENTI ESTREMI</vt:lpstr>
      <vt:lpstr>LA SCIENZA DELL’ATTRIBUZIONE: IL WWA</vt:lpstr>
      <vt:lpstr>ATTRIBUZIONE DEGLI EVENTI ESTREMI: PROBLEMATICHE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</dc:creator>
  <cp:lastModifiedBy>e.terenghi4@campus.unimib.it</cp:lastModifiedBy>
  <cp:revision>97</cp:revision>
  <dcterms:created xsi:type="dcterms:W3CDTF">2023-09-14T13:53:29Z</dcterms:created>
  <dcterms:modified xsi:type="dcterms:W3CDTF">2023-09-24T18:10:55Z</dcterms:modified>
</cp:coreProperties>
</file>