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8" r:id="rId5"/>
    <p:sldId id="263" r:id="rId6"/>
    <p:sldId id="274" r:id="rId7"/>
    <p:sldId id="269" r:id="rId8"/>
    <p:sldId id="270" r:id="rId9"/>
    <p:sldId id="276" r:id="rId10"/>
    <p:sldId id="275" r:id="rId11"/>
    <p:sldId id="277" r:id="rId12"/>
    <p:sldId id="26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a" id="{4C5D96DC-BEB1-469B-9EAE-9F22275E04B0}">
          <p14:sldIdLst>
            <p14:sldId id="268"/>
          </p14:sldIdLst>
        </p14:section>
        <p14:section name="Presentazione" id="{8C25AE71-5743-4AB0-8246-FD5FBCFEB657}">
          <p14:sldIdLst>
            <p14:sldId id="263"/>
            <p14:sldId id="274"/>
            <p14:sldId id="269"/>
            <p14:sldId id="270"/>
            <p14:sldId id="276"/>
            <p14:sldId id="275"/>
            <p14:sldId id="277"/>
          </p14:sldIdLst>
        </p14:section>
        <p14:section name="Chiusura" id="{579E2198-E8CB-4903-A917-F9B34226DD61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95C"/>
    <a:srgbClr val="FFFFEF"/>
    <a:srgbClr val="E2001A"/>
    <a:srgbClr val="808080"/>
    <a:srgbClr val="006A2A"/>
    <a:srgbClr val="FFFFCC"/>
    <a:srgbClr val="7DAB75"/>
    <a:srgbClr val="FFFFFF"/>
    <a:srgbClr val="290301"/>
    <a:srgbClr val="41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0292F-D1B9-4C4B-AAF2-6AF6F1C0C31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4867-F84D-4602-BB49-0BD8EF8CDD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80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74867-F84D-4602-BB49-0BD8EF8CDDA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98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4AF409-698B-E1CD-4220-BE3755411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943997-EF99-D9F1-DEC7-BA386AE4D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D629B2-545A-0116-A052-5DAE405A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6FD0EA-C7F6-4F93-6FA7-D27B9BE9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A4B82E-D81E-4B6F-A506-A3F706F4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06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9904D-67CE-9E71-E360-0D952AC5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B8A3C1-BE22-24CE-4714-D121FE2F9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23AAA3-535F-69D3-A2A7-F10F7FB3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F85E8E-C936-2BF0-5A3F-09E554D2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5711D-D526-C248-575F-3BEF7444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6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2520331-40BE-4182-1BB5-95B0FEE89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763CDD-8D95-FC3C-61E5-5185CCBF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06661E-F7CA-0416-FA07-5D71242B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611E97-0EAE-C4B2-6149-0C5533DE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4CFE5C-5CA6-037B-A8EC-1DDB80C5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18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66BE47-8385-8BF2-5F43-33545889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A43101-56DC-6E68-E948-4B3832D9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FE0BE-5AF1-E620-C962-86AB2A57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0FD40-83CB-AA42-307D-17830F20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91DC3F-A62B-DF04-69CD-565AD7E7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8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02A42-FEBA-2DA8-CA27-A3F51142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F737F8-43E0-37A5-DFD3-9F5DBA39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AE90AB-8D85-EB49-4372-B55FE3D5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2DE448-265E-4D97-5C88-C51D4632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D057E7-D3A9-FCC0-C7B5-9FCB6584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49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DA188-4A7E-8075-AAC5-B2244447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31A3CA-B8DB-9053-61A5-D08A521EF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972893-31A8-E2D0-DFE1-718B8D775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249791-D745-5377-69DD-EA386D84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6BA34C-EE42-C35E-763A-AFE7E09F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E4D6E3-1FE1-43A9-2018-1C9D9F1B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06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33527B-9AF1-D6D2-B61E-B4C7A5EC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9E45D3-EFF5-B00C-36B8-E8949896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451092-ED35-3716-949D-71B9A7E38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8A9385-EE1F-3672-8AAE-C2AC8CCC4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43DF2C-6C99-A9DA-7958-9A93C3C65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6F691EB-3905-2D61-053C-1C3ACD42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63CBB45-C587-D8D8-8525-FC3168B8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70AFA3C-3247-0D24-2902-B7E9BBBC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66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16E21-CA03-F18D-30D3-B49282DA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CA51D7-A87D-7774-7FD7-F8848B76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CA18A2-0703-8759-A951-0534BBC2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4CB950-13C3-01F8-84C7-BFA14C41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02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78019B2-C46C-205D-90D7-6B48ECD9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4EB2A3-807A-D61C-2663-122CCE77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B6BAEA-3BF1-553F-3CD7-4B72B16B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42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14C34E-E0F1-2A73-9C9A-CABFFE28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F08D8B-8D40-7E82-9595-36BCAEBB5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9F7B6A-CFE5-5E7F-63FE-066EC27F7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DF645F-C21F-D8EA-F20D-8E584C19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AB727D-ECB2-A781-D8B0-BA87A68A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813939-06C3-D746-7E1F-1C41201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52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53A4B-CD23-5C22-C6BE-2EF3019C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92D6A7-5BFB-991C-EA58-EE6BB204E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BCFD9F-5BB5-018D-CAEC-14118F191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16141-86DE-FA8C-6CC8-E502CB23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11C5F6-1C54-5355-F484-4BB11A49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A8A469-86A4-0536-3266-3816242B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67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9321B-7B09-3FB1-B0BF-A478837D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4D760D-2FEB-914B-1F3D-35917ADDF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754D72-2E55-D7AE-35D9-04A3A6237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97C6-4922-49C2-824E-100923578B42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4D84DE-9FF0-E9EE-1FB2-C87577B25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AAB54E-01D7-8586-2540-E55B982E0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F3ED-D658-44D5-AAE9-F2AD332B5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58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aria aperta, pianta, albero, cielo&#10;&#10;Descrizione generata automaticamente">
            <a:extLst>
              <a:ext uri="{FF2B5EF4-FFF2-40B4-BE49-F238E27FC236}">
                <a16:creationId xmlns:a16="http://schemas.microsoft.com/office/drawing/2014/main" id="{57E0B2E6-830E-3142-40A6-43F63E98F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25"/>
          <a:stretch/>
        </p:blipFill>
        <p:spPr>
          <a:xfrm>
            <a:off x="0" y="0"/>
            <a:ext cx="12192000" cy="693928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0B4F34F-52A2-64B7-2406-A9BB045CFD5E}"/>
              </a:ext>
            </a:extLst>
          </p:cNvPr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tx1">
              <a:lumMod val="65000"/>
              <a:lumOff val="3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A539D9-2AF1-6FAD-F370-E768CD780A51}"/>
              </a:ext>
            </a:extLst>
          </p:cNvPr>
          <p:cNvSpPr txBox="1"/>
          <p:nvPr/>
        </p:nvSpPr>
        <p:spPr>
          <a:xfrm>
            <a:off x="935403" y="3045056"/>
            <a:ext cx="74991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EF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COME CI AMBIENTIAMO </a:t>
            </a:r>
          </a:p>
          <a:p>
            <a:r>
              <a:rPr lang="it-IT" sz="4400" dirty="0">
                <a:solidFill>
                  <a:srgbClr val="FFFFEF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AL CAMBIAMENTO</a:t>
            </a:r>
            <a:r>
              <a:rPr lang="it-IT" sz="4400" dirty="0">
                <a:solidFill>
                  <a:srgbClr val="FFFFFF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 </a:t>
            </a:r>
            <a:r>
              <a:rPr lang="it-IT" sz="4400" dirty="0">
                <a:solidFill>
                  <a:srgbClr val="FFFFEF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CLIMATICO</a:t>
            </a:r>
          </a:p>
        </p:txBody>
      </p:sp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B7F91BEF-9077-A4C2-A18B-4DC3FF2F5C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8" r="13018" b="22963"/>
          <a:stretch/>
        </p:blipFill>
        <p:spPr>
          <a:xfrm>
            <a:off x="9106768" y="783638"/>
            <a:ext cx="2149829" cy="927175"/>
          </a:xfrm>
          <a:prstGeom prst="rect">
            <a:avLst/>
          </a:prstGeom>
        </p:spPr>
      </p:pic>
      <p:pic>
        <p:nvPicPr>
          <p:cNvPr id="13" name="Immagine 12" descr="Immagine che contiene simbolo, testo, logo, Carattere&#10;&#10;Descrizione generata automaticamente">
            <a:extLst>
              <a:ext uri="{FF2B5EF4-FFF2-40B4-BE49-F238E27FC236}">
                <a16:creationId xmlns:a16="http://schemas.microsoft.com/office/drawing/2014/main" id="{283D851B-82B4-8C99-2B90-2B25B1BF1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3" y="783638"/>
            <a:ext cx="1529710" cy="75299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6A5C5C-90F0-4C27-274B-9AC0F0EE357F}"/>
              </a:ext>
            </a:extLst>
          </p:cNvPr>
          <p:cNvSpPr txBox="1"/>
          <p:nvPr/>
        </p:nvSpPr>
        <p:spPr>
          <a:xfrm>
            <a:off x="8362257" y="5829361"/>
            <a:ext cx="289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Montserrat SemiBold" panose="00000700000000000000" pitchFamily="2" charset="0"/>
              </a:rPr>
              <a:t>27 SETTEMBRE 2023</a:t>
            </a:r>
          </a:p>
        </p:txBody>
      </p:sp>
    </p:spTree>
    <p:extLst>
      <p:ext uri="{BB962C8B-B14F-4D97-AF65-F5344CB8AC3E}">
        <p14:creationId xmlns:p14="http://schemas.microsoft.com/office/powerpoint/2010/main" val="190868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aria aperta, pianta, albero, cielo&#10;&#10;Descrizione generata automaticamente">
            <a:extLst>
              <a:ext uri="{FF2B5EF4-FFF2-40B4-BE49-F238E27FC236}">
                <a16:creationId xmlns:a16="http://schemas.microsoft.com/office/drawing/2014/main" id="{57E0B2E6-830E-3142-40A6-43F63E98F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25"/>
          <a:stretch/>
        </p:blipFill>
        <p:spPr>
          <a:xfrm>
            <a:off x="0" y="0"/>
            <a:ext cx="12192000" cy="693928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984A0DAB-CBF8-ED3F-EE39-243168474BCE}"/>
              </a:ext>
            </a:extLst>
          </p:cNvPr>
          <p:cNvSpPr/>
          <p:nvPr/>
        </p:nvSpPr>
        <p:spPr>
          <a:xfrm>
            <a:off x="0" y="-15240"/>
            <a:ext cx="12192000" cy="3500120"/>
          </a:xfrm>
          <a:prstGeom prst="rect">
            <a:avLst/>
          </a:prstGeom>
          <a:solidFill>
            <a:schemeClr val="accent6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05B4BC1-D70F-763D-B3A5-5E1E6A117FD3}"/>
              </a:ext>
            </a:extLst>
          </p:cNvPr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rgbClr val="52895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5B14B3-EF82-CB7D-1FFB-91BADEAD6963}"/>
              </a:ext>
            </a:extLst>
          </p:cNvPr>
          <p:cNvSpPr txBox="1"/>
          <p:nvPr/>
        </p:nvSpPr>
        <p:spPr>
          <a:xfrm>
            <a:off x="1493520" y="2769374"/>
            <a:ext cx="504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Paola Viganò</a:t>
            </a:r>
            <a:endParaRPr lang="it-IT" sz="36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05F264-8A40-9132-BE83-21BE1D669AB8}"/>
              </a:ext>
            </a:extLst>
          </p:cNvPr>
          <p:cNvSpPr txBox="1"/>
          <p:nvPr/>
        </p:nvSpPr>
        <p:spPr>
          <a:xfrm>
            <a:off x="1493520" y="3469640"/>
            <a:ext cx="504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Montserrat Medium" panose="00000600000000000000" pitchFamily="2" charset="0"/>
              </a:rPr>
              <a:t>Direttore Area Verde</a:t>
            </a:r>
          </a:p>
          <a:p>
            <a:r>
              <a:rPr lang="it-IT" sz="2800" dirty="0" smtClean="0">
                <a:solidFill>
                  <a:schemeClr val="bg1"/>
                </a:solidFill>
                <a:latin typeface="Montserrat Medium" panose="00000600000000000000" pitchFamily="2" charset="0"/>
              </a:rPr>
              <a:t>Comune di Milano</a:t>
            </a:r>
            <a:endParaRPr lang="it-IT" sz="28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4" name="Immagine 3" descr="Immagine che contiene simbolo, testo, logo, Carattere&#10;&#10;Descrizione generata automaticamente">
            <a:extLst>
              <a:ext uri="{FF2B5EF4-FFF2-40B4-BE49-F238E27FC236}">
                <a16:creationId xmlns:a16="http://schemas.microsoft.com/office/drawing/2014/main" id="{4FA64B46-332E-E969-07BF-F3EDB02720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6139862"/>
            <a:ext cx="1219200" cy="6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8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3" y="1751852"/>
            <a:ext cx="4579798" cy="406826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0503574-F697-5787-149E-6F997B57184D}"/>
              </a:ext>
            </a:extLst>
          </p:cNvPr>
          <p:cNvSpPr/>
          <p:nvPr/>
        </p:nvSpPr>
        <p:spPr>
          <a:xfrm>
            <a:off x="0" y="6166489"/>
            <a:ext cx="12192000" cy="730840"/>
          </a:xfrm>
          <a:prstGeom prst="rect">
            <a:avLst/>
          </a:prstGeom>
          <a:solidFill>
            <a:srgbClr val="528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F8ABE7-D7D3-07EF-5FE1-8D1D3D05512D}"/>
              </a:ext>
            </a:extLst>
          </p:cNvPr>
          <p:cNvSpPr txBox="1"/>
          <p:nvPr/>
        </p:nvSpPr>
        <p:spPr>
          <a:xfrm>
            <a:off x="879633" y="733951"/>
            <a:ext cx="11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>
                <a:solidFill>
                  <a:srgbClr val="52895C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ANALISI DELL’ACCADUTO E GESTIONE DELL’EMERGENZA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2895C"/>
              </a:solidFill>
              <a:effectLst/>
              <a:uLnTx/>
              <a:uFillTx/>
              <a:latin typeface="Montserrat ExtraBold" panose="00000900000000000000" pitchFamily="2" charset="0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956A70-476F-8F86-BFD6-B3C93D6E05FF}"/>
              </a:ext>
            </a:extLst>
          </p:cNvPr>
          <p:cNvSpPr txBox="1"/>
          <p:nvPr/>
        </p:nvSpPr>
        <p:spPr>
          <a:xfrm>
            <a:off x="1301735" y="1322516"/>
            <a:ext cx="10354556" cy="332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it-IT" b="1" kern="100" dirty="0">
                <a:latin typeface="Montserrat ExtraBold" panose="00000900000000000000"/>
                <a:ea typeface="Calibri" panose="020F0502020204030204" pitchFamily="34" charset="0"/>
                <a:cs typeface="Calibri" panose="020F0502020204030204" pitchFamily="34" charset="0"/>
              </a:rPr>
              <a:t>IL PATRIMONIO VERDE DEL COMUNE DI </a:t>
            </a:r>
            <a:r>
              <a:rPr lang="it-IT" b="1" kern="100" dirty="0" smtClean="0">
                <a:latin typeface="Montserrat ExtraBold" panose="00000900000000000000"/>
                <a:ea typeface="Calibri" panose="020F0502020204030204" pitchFamily="34" charset="0"/>
                <a:cs typeface="Calibri" panose="020F0502020204030204" pitchFamily="34" charset="0"/>
              </a:rPr>
              <a:t>MILANO</a:t>
            </a:r>
            <a:r>
              <a:rPr lang="it-IT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	</a:t>
            </a:r>
            <a:r>
              <a:rPr lang="it-IT" dirty="0">
                <a:latin typeface="Montserrat Medium" panose="00000600000000000000" pitchFamily="2" charset="0"/>
              </a:rPr>
              <a:t>25.573.415 </a:t>
            </a:r>
            <a:r>
              <a:rPr lang="it-IT" dirty="0">
                <a:latin typeface="Montserrat Medium" panose="00000600000000000000" pitchFamily="2" charset="0"/>
              </a:rPr>
              <a:t>m² </a:t>
            </a:r>
            <a:r>
              <a:rPr lang="it-IT" dirty="0">
                <a:latin typeface="Montserrat Medium" panose="00000600000000000000" pitchFamily="2" charset="0"/>
              </a:rPr>
              <a:t>di cui 								</a:t>
            </a:r>
            <a:r>
              <a:rPr lang="it-IT" dirty="0" smtClean="0">
                <a:latin typeface="Montserrat Medium" panose="00000600000000000000" pitchFamily="2" charset="0"/>
              </a:rPr>
              <a:t>19.522.282 </a:t>
            </a:r>
            <a:r>
              <a:rPr lang="it-IT" dirty="0">
                <a:latin typeface="Montserrat Medium" panose="00000600000000000000" pitchFamily="2" charset="0"/>
              </a:rPr>
              <a:t>m² in gestione </a:t>
            </a:r>
            <a:r>
              <a:rPr lang="it-IT" dirty="0" smtClean="0">
                <a:latin typeface="Montserrat Medium" panose="00000600000000000000" pitchFamily="2" charset="0"/>
              </a:rPr>
              <a:t>diretta-</a:t>
            </a:r>
            <a:r>
              <a:rPr lang="it-IT" dirty="0" err="1" smtClean="0">
                <a:latin typeface="Montserrat Medium" panose="00000600000000000000" pitchFamily="2" charset="0"/>
              </a:rPr>
              <a:t>GlobalService</a:t>
            </a:r>
            <a:r>
              <a:rPr lang="it-IT" dirty="0" smtClean="0">
                <a:latin typeface="Montserrat Medium" panose="00000600000000000000" pitchFamily="2" charset="0"/>
              </a:rPr>
              <a:t> </a:t>
            </a:r>
            <a:endParaRPr lang="it-IT" dirty="0">
              <a:latin typeface="Montserrat Medium" panose="00000600000000000000" pitchFamily="2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it-IT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it-IT" dirty="0">
                <a:latin typeface="Montserrat Medium" panose="00000600000000000000" pitchFamily="2" charset="0"/>
              </a:rPr>
              <a:t>256.497 alberi </a:t>
            </a:r>
            <a:r>
              <a:rPr lang="it-IT" dirty="0" smtClean="0">
                <a:latin typeface="Montserrat Medium" panose="00000600000000000000" pitchFamily="2" charset="0"/>
              </a:rPr>
              <a:t>oltre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dirty="0" smtClean="0">
                <a:latin typeface="Montserrat Medium" panose="00000600000000000000" pitchFamily="2" charset="0"/>
              </a:rPr>
              <a:t> 				ad aree boscate in </a:t>
            </a:r>
            <a:endParaRPr lang="it-IT" dirty="0">
              <a:latin typeface="Montserrat Medium" panose="00000600000000000000" pitchFamily="2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dirty="0">
                <a:latin typeface="Montserrat Medium" panose="00000600000000000000" pitchFamily="2" charset="0"/>
              </a:rPr>
              <a:t>				Gestione diretta -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dirty="0">
                <a:latin typeface="Montserrat Medium" panose="00000600000000000000" pitchFamily="2" charset="0"/>
              </a:rPr>
              <a:t>	</a:t>
            </a:r>
            <a:r>
              <a:rPr lang="it-IT" dirty="0">
                <a:latin typeface="Montserrat Medium" panose="00000600000000000000" pitchFamily="2" charset="0"/>
              </a:rPr>
              <a:t>			Global </a:t>
            </a:r>
            <a:r>
              <a:rPr lang="it-IT" dirty="0" smtClean="0">
                <a:latin typeface="Montserrat Medium" panose="00000600000000000000" pitchFamily="2" charset="0"/>
              </a:rPr>
              <a:t>Service</a:t>
            </a:r>
            <a:r>
              <a:rPr lang="it-IT" dirty="0">
                <a:latin typeface="Montserrat Medium" panose="00000600000000000000" pitchFamily="2" charset="0"/>
              </a:rPr>
              <a:t>: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it-IT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Immagine che contiene simbolo, testo, logo, Carattere&#10;&#10;Descrizione generata automaticamente">
            <a:extLst>
              <a:ext uri="{FF2B5EF4-FFF2-40B4-BE49-F238E27FC236}">
                <a16:creationId xmlns:a16="http://schemas.microsoft.com/office/drawing/2014/main" id="{23AC56E7-63C2-288D-654B-5599CB0BF0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8" y="6231834"/>
            <a:ext cx="1219200" cy="600150"/>
          </a:xfrm>
          <a:prstGeom prst="rect">
            <a:avLst/>
          </a:prstGeom>
        </p:spPr>
      </p:pic>
      <p:pic>
        <p:nvPicPr>
          <p:cNvPr id="9" name="Immagine 8" descr="Immagine che contiene testo, schermata, Carattere, logo&#10;&#10;Descrizione generata automaticament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>
          <a:xfrm>
            <a:off x="7775331" y="2430215"/>
            <a:ext cx="3162300" cy="1453515"/>
          </a:xfrm>
          <a:prstGeom prst="rect">
            <a:avLst/>
          </a:prstGeom>
        </p:spPr>
      </p:pic>
      <p:pic>
        <p:nvPicPr>
          <p:cNvPr id="10" name="Immagine 9" descr="Immagine che contiene testo, schermata, logo, Carattere&#10;&#10;Descrizione generata automaticament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2"/>
          <a:stretch>
            <a:fillRect/>
          </a:stretch>
        </p:blipFill>
        <p:spPr>
          <a:xfrm>
            <a:off x="7775331" y="3949075"/>
            <a:ext cx="3162299" cy="1511832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3D6E3878-DF5F-BCA7-CCE7-023D757160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5"/>
          <a:stretch/>
        </p:blipFill>
        <p:spPr>
          <a:xfrm>
            <a:off x="-128621" y="6029567"/>
            <a:ext cx="1292403" cy="94530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5B14B3-EF82-CB7D-1FFB-91BADEAD6963}"/>
              </a:ext>
            </a:extLst>
          </p:cNvPr>
          <p:cNvSpPr txBox="1"/>
          <p:nvPr/>
        </p:nvSpPr>
        <p:spPr>
          <a:xfrm>
            <a:off x="5008061" y="5650843"/>
            <a:ext cx="82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Montserrat ExtraBold" panose="00000900000000000000"/>
              </a:rPr>
              <a:t>n</a:t>
            </a:r>
            <a:r>
              <a:rPr lang="it-IT" dirty="0">
                <a:latin typeface="Montserrat Medium" panose="00000600000000000000" pitchFamily="2" charset="0"/>
              </a:rPr>
              <a:t>° 41.354 </a:t>
            </a:r>
            <a:r>
              <a:rPr lang="it-IT" dirty="0">
                <a:latin typeface="Montserrat Medium" panose="00000600000000000000" pitchFamily="2" charset="0"/>
              </a:rPr>
              <a:t>alberi con controllo VTA </a:t>
            </a:r>
            <a:endParaRPr lang="it-IT" dirty="0">
              <a:latin typeface="Montserrat Medium" panose="00000600000000000000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35B14B3-EF82-CB7D-1FFB-91BADEAD6963}"/>
              </a:ext>
            </a:extLst>
          </p:cNvPr>
          <p:cNvSpPr txBox="1"/>
          <p:nvPr/>
        </p:nvSpPr>
        <p:spPr>
          <a:xfrm>
            <a:off x="2055092" y="6530420"/>
            <a:ext cx="82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27 SETTEMBRE 2023                         Paola Viganò Direttore Area Verde</a:t>
            </a:r>
            <a:endParaRPr lang="it-IT" sz="14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0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0503574-F697-5787-149E-6F997B57184D}"/>
              </a:ext>
            </a:extLst>
          </p:cNvPr>
          <p:cNvSpPr/>
          <p:nvPr/>
        </p:nvSpPr>
        <p:spPr>
          <a:xfrm>
            <a:off x="0" y="6203434"/>
            <a:ext cx="12192000" cy="730840"/>
          </a:xfrm>
          <a:prstGeom prst="rect">
            <a:avLst/>
          </a:prstGeom>
          <a:solidFill>
            <a:srgbClr val="528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F8ABE7-D7D3-07EF-5FE1-8D1D3D05512D}"/>
              </a:ext>
            </a:extLst>
          </p:cNvPr>
          <p:cNvSpPr txBox="1"/>
          <p:nvPr/>
        </p:nvSpPr>
        <p:spPr>
          <a:xfrm>
            <a:off x="879633" y="733951"/>
            <a:ext cx="11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u="sng" dirty="0">
                <a:solidFill>
                  <a:srgbClr val="52895C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ANALISI DELL’ACCADUTO</a:t>
            </a:r>
            <a:r>
              <a:rPr lang="it-IT" sz="2800" dirty="0">
                <a:solidFill>
                  <a:srgbClr val="52895C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 E GESTIONE DELL’EMERGENZA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2895C"/>
              </a:solidFill>
              <a:effectLst/>
              <a:uLnTx/>
              <a:uFillTx/>
              <a:latin typeface="Montserrat ExtraBold" panose="00000900000000000000" pitchFamily="2" charset="0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956A70-476F-8F86-BFD6-B3C93D6E05FF}"/>
              </a:ext>
            </a:extLst>
          </p:cNvPr>
          <p:cNvSpPr txBox="1"/>
          <p:nvPr/>
        </p:nvSpPr>
        <p:spPr>
          <a:xfrm>
            <a:off x="950750" y="1845677"/>
            <a:ext cx="999567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I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mprevedibilità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Evento senza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precedenti a memoria dei tecnici anziani </a:t>
            </a: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Magnitudo (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intensità evento*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e dimensione sul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nostro territorio)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lvl="0">
              <a:defRPr/>
            </a:pPr>
            <a:r>
              <a:rPr lang="it-IT" sz="1400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   *intensità massima registrata 690 </a:t>
            </a:r>
            <a:r>
              <a:rPr lang="it-IT" sz="1400" dirty="0">
                <a:solidFill>
                  <a:prstClr val="black"/>
                </a:solidFill>
                <a:latin typeface="Montserrat Medium" panose="00000600000000000000" pitchFamily="2" charset="0"/>
              </a:rPr>
              <a:t>mm/h e </a:t>
            </a:r>
            <a:r>
              <a:rPr lang="it-IT" sz="1400" dirty="0" err="1" smtClean="0">
                <a:solidFill>
                  <a:prstClr val="black"/>
                </a:solidFill>
                <a:latin typeface="Montserrat Medium" panose="00000600000000000000" pitchFamily="2" charset="0"/>
              </a:rPr>
              <a:t>vel</a:t>
            </a:r>
            <a:r>
              <a:rPr lang="it-IT" sz="1400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. Vento </a:t>
            </a:r>
            <a:r>
              <a:rPr lang="it-IT" sz="1400" dirty="0" err="1" smtClean="0">
                <a:solidFill>
                  <a:prstClr val="black"/>
                </a:solidFill>
                <a:latin typeface="Montserrat Medium" panose="00000600000000000000" pitchFamily="2" charset="0"/>
              </a:rPr>
              <a:t>max</a:t>
            </a:r>
            <a:r>
              <a:rPr lang="it-IT" sz="1400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 107/km orari Fonte CML</a:t>
            </a:r>
            <a:endParaRPr lang="it-IT" sz="1400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Diversità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degli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effetti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su porzioni puntuali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de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l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territorio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Campione degli a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lberi danneggiati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4" name="Immagine 3" descr="Immagine che contiene simbolo, testo, logo, Carattere&#10;&#10;Descrizione generata automaticamente">
            <a:extLst>
              <a:ext uri="{FF2B5EF4-FFF2-40B4-BE49-F238E27FC236}">
                <a16:creationId xmlns:a16="http://schemas.microsoft.com/office/drawing/2014/main" id="{23AC56E7-63C2-288D-654B-5599CB0BF0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8" y="6231834"/>
            <a:ext cx="1219200" cy="600150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3D6E3878-DF5F-BCA7-CCE7-023D75716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5"/>
          <a:stretch/>
        </p:blipFill>
        <p:spPr>
          <a:xfrm>
            <a:off x="-156330" y="6059254"/>
            <a:ext cx="1292403" cy="94530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5B14B3-EF82-CB7D-1FFB-91BADEAD6963}"/>
              </a:ext>
            </a:extLst>
          </p:cNvPr>
          <p:cNvSpPr txBox="1"/>
          <p:nvPr/>
        </p:nvSpPr>
        <p:spPr>
          <a:xfrm>
            <a:off x="1949241" y="6414965"/>
            <a:ext cx="799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27 SETTEMBRE 2023                       Paola Viganò Direttore Area Verde</a:t>
            </a:r>
            <a:endParaRPr lang="it-IT" sz="14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6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0503574-F697-5787-149E-6F997B57184D}"/>
              </a:ext>
            </a:extLst>
          </p:cNvPr>
          <p:cNvSpPr/>
          <p:nvPr/>
        </p:nvSpPr>
        <p:spPr>
          <a:xfrm>
            <a:off x="0" y="6203435"/>
            <a:ext cx="12192000" cy="730840"/>
          </a:xfrm>
          <a:prstGeom prst="rect">
            <a:avLst/>
          </a:prstGeom>
          <a:solidFill>
            <a:srgbClr val="528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F8ABE7-D7D3-07EF-5FE1-8D1D3D05512D}"/>
              </a:ext>
            </a:extLst>
          </p:cNvPr>
          <p:cNvSpPr txBox="1"/>
          <p:nvPr/>
        </p:nvSpPr>
        <p:spPr>
          <a:xfrm>
            <a:off x="879633" y="733951"/>
            <a:ext cx="11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>
                <a:solidFill>
                  <a:srgbClr val="52895C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ANALISI DELL’ACCADUTO E </a:t>
            </a:r>
            <a:r>
              <a:rPr lang="it-IT" sz="2800" u="sng" dirty="0">
                <a:solidFill>
                  <a:srgbClr val="52895C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GESTIONE DELL’EMERGENZA</a:t>
            </a:r>
            <a:endParaRPr kumimoji="0" lang="it-IT" sz="2800" b="0" i="0" u="sng" strike="noStrike" kern="1200" cap="none" spc="0" normalizeH="0" baseline="0" noProof="0" dirty="0">
              <a:ln>
                <a:noFill/>
              </a:ln>
              <a:solidFill>
                <a:srgbClr val="52895C"/>
              </a:solidFill>
              <a:effectLst/>
              <a:uLnTx/>
              <a:uFillTx/>
              <a:latin typeface="Montserrat ExtraBold" panose="00000900000000000000" pitchFamily="2" charset="0"/>
              <a:ea typeface="Yu Gothic UI Semibold" panose="020B0700000000000000" pitchFamily="34" charset="-128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956A70-476F-8F86-BFD6-B3C93D6E05FF}"/>
              </a:ext>
            </a:extLst>
          </p:cNvPr>
          <p:cNvSpPr txBox="1"/>
          <p:nvPr/>
        </p:nvSpPr>
        <p:spPr>
          <a:xfrm>
            <a:off x="950753" y="1428988"/>
            <a:ext cx="10030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Coordinamento con COC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/ fase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emergenza: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prstClr val="black"/>
                </a:solidFill>
                <a:latin typeface="Montserrat Medium" panose="00000600000000000000" pitchFamily="2" charset="0"/>
              </a:rPr>
              <a:t>E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same segnalazioni da tutte le fonti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Organizzazione attività sulla base delle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priorità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Misure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Interdittive</a:t>
            </a:r>
            <a:endParaRPr kumimoji="0" lang="it-IT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aseline="0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Contatti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 con Ordine agronomi per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chiamata urgente</a:t>
            </a: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Identificazione l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uoghi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di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accumulo legna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Identificazione m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odalità smaltimento legna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Gestione esecuzione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4" name="Immagine 3" descr="Immagine che contiene simbolo, testo, logo, Carattere&#10;&#10;Descrizione generata automaticamente">
            <a:extLst>
              <a:ext uri="{FF2B5EF4-FFF2-40B4-BE49-F238E27FC236}">
                <a16:creationId xmlns:a16="http://schemas.microsoft.com/office/drawing/2014/main" id="{23AC56E7-63C2-288D-654B-5599CB0BF0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8" y="6231834"/>
            <a:ext cx="1219200" cy="600150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3D6E3878-DF5F-BCA7-CCE7-023D75716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5"/>
          <a:stretch/>
        </p:blipFill>
        <p:spPr>
          <a:xfrm>
            <a:off x="-128621" y="6086764"/>
            <a:ext cx="1214205" cy="88811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5B14B3-EF82-CB7D-1FFB-91BADEAD6963}"/>
              </a:ext>
            </a:extLst>
          </p:cNvPr>
          <p:cNvSpPr txBox="1"/>
          <p:nvPr/>
        </p:nvSpPr>
        <p:spPr>
          <a:xfrm>
            <a:off x="1805939" y="6414966"/>
            <a:ext cx="822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27 SETTEMBRE 2023                         Paola Viganò Direttore Area Verde</a:t>
            </a:r>
            <a:endParaRPr lang="it-IT" sz="14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6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0503574-F697-5787-149E-6F997B57184D}"/>
              </a:ext>
            </a:extLst>
          </p:cNvPr>
          <p:cNvSpPr/>
          <p:nvPr/>
        </p:nvSpPr>
        <p:spPr>
          <a:xfrm>
            <a:off x="0" y="6203434"/>
            <a:ext cx="12192000" cy="730840"/>
          </a:xfrm>
          <a:prstGeom prst="rect">
            <a:avLst/>
          </a:prstGeom>
          <a:solidFill>
            <a:srgbClr val="528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F8ABE7-D7D3-07EF-5FE1-8D1D3D05512D}"/>
              </a:ext>
            </a:extLst>
          </p:cNvPr>
          <p:cNvSpPr txBox="1"/>
          <p:nvPr/>
        </p:nvSpPr>
        <p:spPr>
          <a:xfrm>
            <a:off x="879633" y="733951"/>
            <a:ext cx="11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>
                <a:solidFill>
                  <a:srgbClr val="52895C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ANALISI DELL’ACCADUTO E GESTIONE DELL’EMERGENZA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2895C"/>
              </a:solidFill>
              <a:effectLst/>
              <a:uLnTx/>
              <a:uFillTx/>
              <a:latin typeface="Montserrat ExtraBold" panose="00000900000000000000" pitchFamily="2" charset="0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956A70-476F-8F86-BFD6-B3C93D6E05FF}"/>
              </a:ext>
            </a:extLst>
          </p:cNvPr>
          <p:cNvSpPr txBox="1"/>
          <p:nvPr/>
        </p:nvSpPr>
        <p:spPr>
          <a:xfrm>
            <a:off x="879633" y="1468702"/>
            <a:ext cx="106288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Strumenti</a:t>
            </a:r>
            <a:r>
              <a:rPr lang="it-IT" b="1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 da tempo in uso: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Censimento </a:t>
            </a:r>
            <a:r>
              <a:rPr lang="it-IT" dirty="0" err="1" smtClean="0">
                <a:solidFill>
                  <a:prstClr val="black"/>
                </a:solidFill>
                <a:latin typeface="Montserrat Medium" panose="00000600000000000000" pitchFamily="2" charset="0"/>
              </a:rPr>
              <a:t>georeferenziato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 completo del Patrimonio Verde - visibile ai cittadini sul </a:t>
            </a:r>
            <a:r>
              <a:rPr lang="it-IT" dirty="0" err="1">
                <a:solidFill>
                  <a:prstClr val="black"/>
                </a:solidFill>
                <a:latin typeface="Montserrat Medium" panose="00000600000000000000" pitchFamily="2" charset="0"/>
              </a:rPr>
              <a:t>G</a:t>
            </a:r>
            <a:r>
              <a:rPr lang="it-IT" dirty="0" err="1" smtClean="0">
                <a:solidFill>
                  <a:prstClr val="black"/>
                </a:solidFill>
                <a:latin typeface="Montserrat Medium" panose="00000600000000000000" pitchFamily="2" charset="0"/>
              </a:rPr>
              <a:t>eoportale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 del Comune di Milano</a:t>
            </a:r>
            <a:endParaRPr kumimoji="0" lang="it-IT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aseline="0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Piattaforma gestionale </a:t>
            </a:r>
            <a:r>
              <a:rPr lang="it-IT" baseline="0" dirty="0" err="1" smtClean="0">
                <a:solidFill>
                  <a:prstClr val="black"/>
                </a:solidFill>
                <a:latin typeface="Montserrat Medium" panose="00000600000000000000" pitchFamily="2" charset="0"/>
              </a:rPr>
              <a:t>georefenziata</a:t>
            </a:r>
            <a:r>
              <a:rPr lang="it-IT" baseline="0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 R3Trees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Global </a:t>
            </a:r>
            <a:r>
              <a:rPr lang="it-IT" dirty="0">
                <a:solidFill>
                  <a:prstClr val="black"/>
                </a:solidFill>
                <a:latin typeface="Montserrat Medium" panose="00000600000000000000" pitchFamily="2" charset="0"/>
              </a:rPr>
              <a:t>Service per la manutenzione programmata del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verde con Capitolato Speciale d’Appalto e </a:t>
            </a: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Controlli VTA (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visual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Trees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Assesment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)- su n°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41.354 alberi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Servizio di Pronto Intervento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4" name="Immagine 3" descr="Immagine che contiene simbolo, testo, logo, Carattere&#10;&#10;Descrizione generata automaticamente">
            <a:extLst>
              <a:ext uri="{FF2B5EF4-FFF2-40B4-BE49-F238E27FC236}">
                <a16:creationId xmlns:a16="http://schemas.microsoft.com/office/drawing/2014/main" id="{23AC56E7-63C2-288D-654B-5599CB0BF0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8" y="6231834"/>
            <a:ext cx="1219200" cy="600150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3D6E3878-DF5F-BCA7-CCE7-023D75716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5"/>
          <a:stretch/>
        </p:blipFill>
        <p:spPr>
          <a:xfrm>
            <a:off x="-128621" y="6096000"/>
            <a:ext cx="1201577" cy="87887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5B14B3-EF82-CB7D-1FFB-91BADEAD6963}"/>
              </a:ext>
            </a:extLst>
          </p:cNvPr>
          <p:cNvSpPr txBox="1"/>
          <p:nvPr/>
        </p:nvSpPr>
        <p:spPr>
          <a:xfrm>
            <a:off x="1995055" y="6414965"/>
            <a:ext cx="778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27 SETTEMBRE 2023                     Paola Viganò Direttore Area Verde</a:t>
            </a:r>
            <a:endParaRPr lang="it-IT" sz="14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0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0503574-F697-5787-149E-6F997B57184D}"/>
              </a:ext>
            </a:extLst>
          </p:cNvPr>
          <p:cNvSpPr/>
          <p:nvPr/>
        </p:nvSpPr>
        <p:spPr>
          <a:xfrm>
            <a:off x="0" y="6203434"/>
            <a:ext cx="12192000" cy="730840"/>
          </a:xfrm>
          <a:prstGeom prst="rect">
            <a:avLst/>
          </a:prstGeom>
          <a:solidFill>
            <a:srgbClr val="528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F8ABE7-D7D3-07EF-5FE1-8D1D3D05512D}"/>
              </a:ext>
            </a:extLst>
          </p:cNvPr>
          <p:cNvSpPr txBox="1"/>
          <p:nvPr/>
        </p:nvSpPr>
        <p:spPr>
          <a:xfrm>
            <a:off x="879633" y="733951"/>
            <a:ext cx="11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>
                <a:solidFill>
                  <a:srgbClr val="52895C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ANALISI DELL’ACCADUTO E GESTIONE DELL’EMERGENZA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2895C"/>
              </a:solidFill>
              <a:effectLst/>
              <a:uLnTx/>
              <a:uFillTx/>
              <a:latin typeface="Montserrat ExtraBold" panose="00000900000000000000" pitchFamily="2" charset="0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956A70-476F-8F86-BFD6-B3C93D6E05FF}"/>
              </a:ext>
            </a:extLst>
          </p:cNvPr>
          <p:cNvSpPr txBox="1"/>
          <p:nvPr/>
        </p:nvSpPr>
        <p:spPr>
          <a:xfrm>
            <a:off x="879633" y="1468702"/>
            <a:ext cx="10628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Strumenti da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ri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-vedere (progettazione/gestione/programmazione/monitoraggio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Aggiornamento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censimento piattaforma R3Gis vs GREENSPACES</a:t>
            </a:r>
            <a:endParaRPr kumimoji="0" lang="it-IT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aseline="0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Nuove tecnologie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 (strumenti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satellitari-</a:t>
            </a:r>
            <a:r>
              <a:rPr lang="it-IT" dirty="0" err="1" smtClean="0">
                <a:solidFill>
                  <a:prstClr val="black"/>
                </a:solidFill>
                <a:latin typeface="Montserrat Medium" panose="00000600000000000000" pitchFamily="2" charset="0"/>
              </a:rPr>
              <a:t>LiDar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, Digital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Twin degli alberi)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Raccolta di contributi interdisciplinari e sinergici degli Ordini, delle Università, degli Enti e delle Associazioni </a:t>
            </a: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Nuovi criteri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gestionali</a:t>
            </a: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Nuovi criteri progettuali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Montserrat Medium" panose="00000600000000000000" pitchFamily="2" charset="0"/>
              </a:rPr>
              <a:t>Piano del rischio arboreo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Montserrat Medium" panose="00000600000000000000" pitchFamily="2" charset="0"/>
              </a:rPr>
              <a:t>Piano 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emergenza</a:t>
            </a: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4" name="Immagine 3" descr="Immagine che contiene simbolo, testo, logo, Carattere&#10;&#10;Descrizione generata automaticamente">
            <a:extLst>
              <a:ext uri="{FF2B5EF4-FFF2-40B4-BE49-F238E27FC236}">
                <a16:creationId xmlns:a16="http://schemas.microsoft.com/office/drawing/2014/main" id="{23AC56E7-63C2-288D-654B-5599CB0BF0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8" y="6231834"/>
            <a:ext cx="1219200" cy="600150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3D6E3878-DF5F-BCA7-CCE7-023D75716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5"/>
          <a:stretch/>
        </p:blipFill>
        <p:spPr>
          <a:xfrm>
            <a:off x="-128621" y="6096000"/>
            <a:ext cx="1201577" cy="87887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5B14B3-EF82-CB7D-1FFB-91BADEAD6963}"/>
              </a:ext>
            </a:extLst>
          </p:cNvPr>
          <p:cNvSpPr txBox="1"/>
          <p:nvPr/>
        </p:nvSpPr>
        <p:spPr>
          <a:xfrm>
            <a:off x="1995055" y="6414965"/>
            <a:ext cx="778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27 SETTEMBRE 2023                     Paola Viganò Direttore Area Verde</a:t>
            </a:r>
            <a:endParaRPr lang="it-IT" sz="14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8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0503574-F697-5787-149E-6F997B57184D}"/>
              </a:ext>
            </a:extLst>
          </p:cNvPr>
          <p:cNvSpPr/>
          <p:nvPr/>
        </p:nvSpPr>
        <p:spPr>
          <a:xfrm>
            <a:off x="0" y="6203434"/>
            <a:ext cx="12192000" cy="730840"/>
          </a:xfrm>
          <a:prstGeom prst="rect">
            <a:avLst/>
          </a:prstGeom>
          <a:solidFill>
            <a:srgbClr val="528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F8ABE7-D7D3-07EF-5FE1-8D1D3D05512D}"/>
              </a:ext>
            </a:extLst>
          </p:cNvPr>
          <p:cNvSpPr txBox="1"/>
          <p:nvPr/>
        </p:nvSpPr>
        <p:spPr>
          <a:xfrm>
            <a:off x="879633" y="733951"/>
            <a:ext cx="11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>
                <a:solidFill>
                  <a:srgbClr val="52895C"/>
                </a:solidFill>
                <a:latin typeface="Montserrat ExtraBold" panose="00000900000000000000" pitchFamily="2" charset="0"/>
                <a:ea typeface="Yu Gothic UI Semibold" panose="020B0700000000000000" pitchFamily="34" charset="-128"/>
              </a:rPr>
              <a:t>ANALISI DELL’ACCADUTO E GESTIONE DELL’EMERGENZA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2895C"/>
              </a:solidFill>
              <a:effectLst/>
              <a:uLnTx/>
              <a:uFillTx/>
              <a:latin typeface="Montserrat ExtraBold" panose="00000900000000000000" pitchFamily="2" charset="0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956A70-476F-8F86-BFD6-B3C93D6E05FF}"/>
              </a:ext>
            </a:extLst>
          </p:cNvPr>
          <p:cNvSpPr txBox="1"/>
          <p:nvPr/>
        </p:nvSpPr>
        <p:spPr>
          <a:xfrm>
            <a:off x="879633" y="3068871"/>
            <a:ext cx="10628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Un r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ingraziamento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Ai tecnici dell’Area Verde (in particolare al DEC Riccardo Gusti, al vice DEC Alessia Pistarini, ad Alessandro Acquali Merati e a Cesare Salvetat)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A tutte le Direzioni e le Aree (in particolare al Direttore Angelo Pascale, a Protezione Civile, al Nuir, a </a:t>
            </a:r>
            <a:r>
              <a:rPr lang="it-IT" dirty="0" err="1">
                <a:solidFill>
                  <a:prstClr val="black"/>
                </a:solidFill>
                <a:latin typeface="Montserrat Medium" panose="00000600000000000000" pitchFamily="2" charset="0"/>
              </a:rPr>
              <a:t>F</a:t>
            </a:r>
            <a:r>
              <a:rPr lang="it-IT" dirty="0" err="1" smtClean="0">
                <a:solidFill>
                  <a:prstClr val="black"/>
                </a:solidFill>
                <a:latin typeface="Montserrat Medium" panose="00000600000000000000" pitchFamily="2" charset="0"/>
              </a:rPr>
              <a:t>ood</a:t>
            </a: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 Policy Agricoltura, alla PL…)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Montserrat Medium" panose="00000600000000000000" pitchFamily="2" charset="0"/>
              </a:rPr>
              <a:t>Ad AVR, VVF, AMSA, ATM, MM e all’Ordine </a:t>
            </a:r>
            <a:r>
              <a:rPr lang="it-IT" smtClean="0">
                <a:solidFill>
                  <a:prstClr val="black"/>
                </a:solidFill>
                <a:latin typeface="Montserrat Medium" panose="00000600000000000000" pitchFamily="2" charset="0"/>
              </a:rPr>
              <a:t>degli Agronomi</a:t>
            </a:r>
            <a:endParaRPr lang="it-IT" dirty="0">
              <a:solidFill>
                <a:prstClr val="black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4" name="Immagine 3" descr="Immagine che contiene simbolo, testo, logo, Carattere&#10;&#10;Descrizione generata automaticamente">
            <a:extLst>
              <a:ext uri="{FF2B5EF4-FFF2-40B4-BE49-F238E27FC236}">
                <a16:creationId xmlns:a16="http://schemas.microsoft.com/office/drawing/2014/main" id="{23AC56E7-63C2-288D-654B-5599CB0BF0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8" y="6231834"/>
            <a:ext cx="1219200" cy="600150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3D6E3878-DF5F-BCA7-CCE7-023D75716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5"/>
          <a:stretch/>
        </p:blipFill>
        <p:spPr>
          <a:xfrm>
            <a:off x="-128621" y="6096000"/>
            <a:ext cx="1201577" cy="87887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5B14B3-EF82-CB7D-1FFB-91BADEAD6963}"/>
              </a:ext>
            </a:extLst>
          </p:cNvPr>
          <p:cNvSpPr txBox="1"/>
          <p:nvPr/>
        </p:nvSpPr>
        <p:spPr>
          <a:xfrm>
            <a:off x="1995055" y="6414965"/>
            <a:ext cx="778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27 SETTEMBRE 2023                     Paola Viganò Direttore Area Verde</a:t>
            </a:r>
            <a:endParaRPr lang="it-IT" sz="14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9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aria aperta, pianta, albero, cielo&#10;&#10;Descrizione generata automaticamente">
            <a:extLst>
              <a:ext uri="{FF2B5EF4-FFF2-40B4-BE49-F238E27FC236}">
                <a16:creationId xmlns:a16="http://schemas.microsoft.com/office/drawing/2014/main" id="{57E0B2E6-830E-3142-40A6-43F63E98F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25"/>
          <a:stretch/>
        </p:blipFill>
        <p:spPr>
          <a:xfrm>
            <a:off x="0" y="0"/>
            <a:ext cx="12192000" cy="693928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984A0DAB-CBF8-ED3F-EE39-243168474BCE}"/>
              </a:ext>
            </a:extLst>
          </p:cNvPr>
          <p:cNvSpPr/>
          <p:nvPr/>
        </p:nvSpPr>
        <p:spPr>
          <a:xfrm>
            <a:off x="0" y="-15240"/>
            <a:ext cx="12192000" cy="3500120"/>
          </a:xfrm>
          <a:prstGeom prst="rect">
            <a:avLst/>
          </a:prstGeom>
          <a:solidFill>
            <a:schemeClr val="accent6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05B4BC1-D70F-763D-B3A5-5E1E6A117FD3}"/>
              </a:ext>
            </a:extLst>
          </p:cNvPr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rgbClr val="52895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3D6E3878-DF5F-BCA7-CCE7-023D757160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5"/>
          <a:stretch/>
        </p:blipFill>
        <p:spPr>
          <a:xfrm>
            <a:off x="3404772" y="2565191"/>
            <a:ext cx="2361948" cy="1727611"/>
          </a:xfrm>
          <a:prstGeom prst="rect">
            <a:avLst/>
          </a:prstGeom>
        </p:spPr>
      </p:pic>
      <p:pic>
        <p:nvPicPr>
          <p:cNvPr id="4" name="Immagine 3" descr="Immagine che contiene simbolo, testo, logo, Carattere&#10;&#10;Descrizione generata automaticamente">
            <a:extLst>
              <a:ext uri="{FF2B5EF4-FFF2-40B4-BE49-F238E27FC236}">
                <a16:creationId xmlns:a16="http://schemas.microsoft.com/office/drawing/2014/main" id="{D6A49F8C-0531-759E-3B09-18EAE7ABD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81" y="3038149"/>
            <a:ext cx="1588010" cy="7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43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3ada0f-97f2-48a9-bf94-c8b67f800b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F2F7B25A40FE4C8E57F85376419E83" ma:contentTypeVersion="14" ma:contentTypeDescription="Creare un nuovo documento." ma:contentTypeScope="" ma:versionID="bf8f97ed78748d351a44ca09bd5fa5d0">
  <xsd:schema xmlns:xsd="http://www.w3.org/2001/XMLSchema" xmlns:xs="http://www.w3.org/2001/XMLSchema" xmlns:p="http://schemas.microsoft.com/office/2006/metadata/properties" xmlns:ns3="84167dd9-646c-4dba-87b9-604a79e813e5" xmlns:ns4="823ada0f-97f2-48a9-bf94-c8b67f800b16" targetNamespace="http://schemas.microsoft.com/office/2006/metadata/properties" ma:root="true" ma:fieldsID="a240d703225f6cab48030b0d4aba2880" ns3:_="" ns4:_="">
    <xsd:import namespace="84167dd9-646c-4dba-87b9-604a79e813e5"/>
    <xsd:import namespace="823ada0f-97f2-48a9-bf94-c8b67f800b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67dd9-646c-4dba-87b9-604a79e813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ada0f-97f2-48a9-bf94-c8b67f800b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FFC7EB-AB9F-4649-B3C6-1228AE3977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441E37-65C3-4C48-90D7-8EFF423EA8F9}">
  <ds:schemaRefs>
    <ds:schemaRef ds:uri="823ada0f-97f2-48a9-bf94-c8b67f800b16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84167dd9-646c-4dba-87b9-604a79e813e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049895-0394-4EFC-8C98-2776C9C7C3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167dd9-646c-4dba-87b9-604a79e813e5"/>
    <ds:schemaRef ds:uri="823ada0f-97f2-48a9-bf94-c8b67f800b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436</Words>
  <Application>Microsoft Office PowerPoint</Application>
  <PresentationFormat>Widescreen</PresentationFormat>
  <Paragraphs>86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Yu Gothic UI Semibold</vt:lpstr>
      <vt:lpstr>Arial</vt:lpstr>
      <vt:lpstr>Calibri</vt:lpstr>
      <vt:lpstr>Calibri Light</vt:lpstr>
      <vt:lpstr>Montserrat ExtraBold</vt:lpstr>
      <vt:lpstr>Montserrat Medium</vt:lpstr>
      <vt:lpstr>Montserrat SemiBold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</dc:creator>
  <cp:lastModifiedBy>Paola Vigano'</cp:lastModifiedBy>
  <cp:revision>33</cp:revision>
  <dcterms:created xsi:type="dcterms:W3CDTF">2023-09-14T13:53:29Z</dcterms:created>
  <dcterms:modified xsi:type="dcterms:W3CDTF">2023-09-26T23:45:52Z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0x0101005FF2F7B25A40FE4C8E57F85376419E83</vt:lpwstr>
  </property>
</Properties>
</file>