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8" r:id="rId2"/>
    <p:sldId id="263" r:id="rId3"/>
    <p:sldId id="265" r:id="rId4"/>
    <p:sldId id="271" r:id="rId5"/>
    <p:sldId id="273" r:id="rId6"/>
    <p:sldId id="277" r:id="rId7"/>
    <p:sldId id="274" r:id="rId8"/>
    <p:sldId id="278" r:id="rId9"/>
    <p:sldId id="264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pertina" id="{4C5D96DC-BEB1-469B-9EAE-9F22275E04B0}">
          <p14:sldIdLst>
            <p14:sldId id="268"/>
          </p14:sldIdLst>
        </p14:section>
        <p14:section name="Presentazione" id="{8C25AE71-5743-4AB0-8246-FD5FBCFEB657}">
          <p14:sldIdLst>
            <p14:sldId id="263"/>
            <p14:sldId id="265"/>
            <p14:sldId id="271"/>
            <p14:sldId id="273"/>
            <p14:sldId id="277"/>
            <p14:sldId id="274"/>
            <p14:sldId id="278"/>
          </p14:sldIdLst>
        </p14:section>
        <p14:section name="Chiusura" id="{579E2198-E8CB-4903-A917-F9B34226DD61}">
          <p14:sldIdLst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F"/>
    <a:srgbClr val="7DAB75"/>
    <a:srgbClr val="52895C"/>
    <a:srgbClr val="E7E6E6"/>
    <a:srgbClr val="E2001A"/>
    <a:srgbClr val="808080"/>
    <a:srgbClr val="006A2A"/>
    <a:srgbClr val="FFFFCC"/>
    <a:srgbClr val="FFFFFF"/>
    <a:srgbClr val="290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4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40413-2266-4640-8047-22151F71C5E7}" type="datetimeFigureOut">
              <a:rPr lang="it-IT" smtClean="0"/>
              <a:t>26/09/2023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D05F7-4C0F-4335-9006-1868D0D47B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155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D05F7-4C0F-4335-9006-1868D0D47B8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565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D05F7-4C0F-4335-9006-1868D0D47B8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7870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D05F7-4C0F-4335-9006-1868D0D47B8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218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D05F7-4C0F-4335-9006-1868D0D47B8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9239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D05F7-4C0F-4335-9006-1868D0D47B8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5874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D05F7-4C0F-4335-9006-1868D0D47B8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7271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4AF409-698B-E1CD-4220-BE3755411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1943997-EF99-D9F1-DEC7-BA386AE4D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D629B2-545A-0116-A052-5DAE405AB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6FD0EA-C7F6-4F93-6FA7-D27B9BE9E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A4B82E-D81E-4B6F-A506-A3F706F49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4061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39904D-67CE-9E71-E360-0D952AC5C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B8A3C1-BE22-24CE-4714-D121FE2F9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23AAA3-535F-69D3-A2A7-F10F7FB33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F85E8E-C936-2BF0-5A3F-09E554D21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E5711D-D526-C248-575F-3BEF74443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68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2520331-40BE-4182-1BB5-95B0FEE896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9763CDD-8D95-FC3C-61E5-5185CCBF6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06661E-F7CA-0416-FA07-5D71242B1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611E97-0EAE-C4B2-6149-0C5533DE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4CFE5C-5CA6-037B-A8EC-1DDB80C5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3184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66BE47-8385-8BF2-5F43-33545889C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A43101-56DC-6E68-E948-4B3832D9E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EFE0BE-5AF1-E620-C962-86AB2A57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70FD40-83CB-AA42-307D-17830F20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91DC3F-A62B-DF04-69CD-565AD7E7D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82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302A42-FEBA-2DA8-CA27-A3F51142E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1F737F8-43E0-37A5-DFD3-9F5DBA390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AE90AB-8D85-EB49-4372-B55FE3D55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2DE448-265E-4D97-5C88-C51D4632C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D057E7-D3A9-FCC0-C7B5-9FCB6584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1498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9DA188-4A7E-8075-AAC5-B2244447E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31A3CA-B8DB-9053-61A5-D08A521EF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9972893-31A8-E2D0-DFE1-718B8D775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D249791-D745-5377-69DD-EA386D84D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26/09/2023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6BA34C-EE42-C35E-763A-AFE7E09FB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6E4D6E3-1FE1-43A9-2018-1C9D9F1B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06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3527B-9AF1-D6D2-B61E-B4C7A5EC5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99E45D3-EFF5-B00C-36B8-E89498960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A451092-ED35-3716-949D-71B9A7E38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8A9385-EE1F-3672-8AAE-C2AC8CCC4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043DF2C-6C99-A9DA-7958-9A93C3C65B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6F691EB-3905-2D61-053C-1C3ACD421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26/09/2023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63CBB45-C587-D8D8-8525-FC3168B8D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70AFA3C-3247-0D24-2902-B7E9BBBC9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566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516E21-CA03-F18D-30D3-B49282DA1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ECA51D7-A87D-7774-7FD7-F8848B769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26/09/2023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ACA18A2-0703-8759-A951-0534BBC26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F4CB950-13C3-01F8-84C7-BFA14C41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5026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78019B2-C46C-205D-90D7-6B48ECD9B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26/09/2023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24EB2A3-807A-D61C-2663-122CCE773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0B6BAEA-3BF1-553F-3CD7-4B72B16B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420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14C34E-E0F1-2A73-9C9A-CABFFE28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F08D8B-8D40-7E82-9595-36BCAEBB5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C9F7B6A-CFE5-5E7F-63FE-066EC27F7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8DF645F-C21F-D8EA-F20D-8E584C199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26/09/2023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AB727D-ECB2-A781-D8B0-BA87A68A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813939-06C3-D746-7E1F-1C41201C5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529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D53A4B-CD23-5C22-C6BE-2EF3019C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692D6A7-5BFB-991C-EA58-EE6BB204EE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BCFD9F-5BB5-018D-CAEC-14118F191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16141-86DE-FA8C-6CC8-E502CB23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26/09/2023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611C5F6-1C54-5355-F484-4BB11A499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A8A469-86A4-0536-3266-3816242B6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677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259321B-7B09-3FB1-B0BF-A478837D2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4D760D-2FEB-914B-1F3D-35917ADDF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754D72-2E55-D7AE-35D9-04A3A6237F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597C6-4922-49C2-824E-100923578B42}" type="datetimeFigureOut">
              <a:rPr lang="it-IT" smtClean="0"/>
              <a:t>26/09/2023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4D84DE-9FF0-E9EE-1FB2-C87577B25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AAB54E-01D7-8586-2540-E55B982E0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58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aria aperta, pianta, albero, cielo&#10;&#10;Descrizione generata automaticamente">
            <a:extLst>
              <a:ext uri="{FF2B5EF4-FFF2-40B4-BE49-F238E27FC236}">
                <a16:creationId xmlns:a16="http://schemas.microsoft.com/office/drawing/2014/main" id="{57E0B2E6-830E-3142-40A6-43F63E98F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25"/>
          <a:stretch/>
        </p:blipFill>
        <p:spPr>
          <a:xfrm>
            <a:off x="0" y="0"/>
            <a:ext cx="12192000" cy="693928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0B4F34F-52A2-64B7-2406-A9BB045CFD5E}"/>
              </a:ext>
            </a:extLst>
          </p:cNvPr>
          <p:cNvSpPr/>
          <p:nvPr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tx1">
              <a:lumMod val="65000"/>
              <a:lumOff val="3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A539D9-2AF1-6FAD-F370-E768CD780A51}"/>
              </a:ext>
            </a:extLst>
          </p:cNvPr>
          <p:cNvSpPr txBox="1"/>
          <p:nvPr/>
        </p:nvSpPr>
        <p:spPr>
          <a:xfrm>
            <a:off x="935403" y="3045056"/>
            <a:ext cx="74991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rgbClr val="FFFFEF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COME CI AMBIENTIAMO </a:t>
            </a:r>
          </a:p>
          <a:p>
            <a:r>
              <a:rPr lang="it-IT" sz="4400" dirty="0">
                <a:solidFill>
                  <a:srgbClr val="FFFFEF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AL CAMBIAMENTO</a:t>
            </a:r>
            <a:r>
              <a:rPr lang="it-IT" sz="4400" dirty="0">
                <a:solidFill>
                  <a:srgbClr val="FFFFFF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 </a:t>
            </a:r>
            <a:r>
              <a:rPr lang="it-IT" sz="4400" dirty="0">
                <a:solidFill>
                  <a:srgbClr val="FFFFEF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CLIMATICO</a:t>
            </a:r>
          </a:p>
        </p:txBody>
      </p:sp>
      <p:pic>
        <p:nvPicPr>
          <p:cNvPr id="9" name="Immagine 8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B7F91BEF-9077-A4C2-A18B-4DC3FF2F5C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8" r="13018" b="22963"/>
          <a:stretch/>
        </p:blipFill>
        <p:spPr>
          <a:xfrm>
            <a:off x="9106768" y="783638"/>
            <a:ext cx="2149829" cy="927175"/>
          </a:xfrm>
          <a:prstGeom prst="rect">
            <a:avLst/>
          </a:prstGeom>
        </p:spPr>
      </p:pic>
      <p:pic>
        <p:nvPicPr>
          <p:cNvPr id="13" name="Immagine 12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83D851B-82B4-8C99-2B90-2B25B1BF1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3" y="783638"/>
            <a:ext cx="1529710" cy="75299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26A5C5C-90F0-4C27-274B-9AC0F0EE357F}"/>
              </a:ext>
            </a:extLst>
          </p:cNvPr>
          <p:cNvSpPr txBox="1"/>
          <p:nvPr/>
        </p:nvSpPr>
        <p:spPr>
          <a:xfrm>
            <a:off x="8362257" y="5829361"/>
            <a:ext cx="289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27 SETTEMBRE 2023</a:t>
            </a:r>
          </a:p>
        </p:txBody>
      </p:sp>
    </p:spTree>
    <p:extLst>
      <p:ext uri="{BB962C8B-B14F-4D97-AF65-F5344CB8AC3E}">
        <p14:creationId xmlns:p14="http://schemas.microsoft.com/office/powerpoint/2010/main" val="1908684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aria aperta, pianta, albero, cielo&#10;&#10;Descrizione generata automaticamente">
            <a:extLst>
              <a:ext uri="{FF2B5EF4-FFF2-40B4-BE49-F238E27FC236}">
                <a16:creationId xmlns:a16="http://schemas.microsoft.com/office/drawing/2014/main" id="{57E0B2E6-830E-3142-40A6-43F63E98F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25"/>
          <a:stretch/>
        </p:blipFill>
        <p:spPr>
          <a:xfrm>
            <a:off x="0" y="0"/>
            <a:ext cx="12192000" cy="6939280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984A0DAB-CBF8-ED3F-EE39-243168474BCE}"/>
              </a:ext>
            </a:extLst>
          </p:cNvPr>
          <p:cNvSpPr/>
          <p:nvPr/>
        </p:nvSpPr>
        <p:spPr>
          <a:xfrm>
            <a:off x="0" y="-15240"/>
            <a:ext cx="12192000" cy="3500120"/>
          </a:xfrm>
          <a:prstGeom prst="rect">
            <a:avLst/>
          </a:prstGeom>
          <a:solidFill>
            <a:schemeClr val="accent6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05B4BC1-D70F-763D-B3A5-5E1E6A117FD3}"/>
              </a:ext>
            </a:extLst>
          </p:cNvPr>
          <p:cNvSpPr/>
          <p:nvPr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rgbClr val="52895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5B14B3-EF82-CB7D-1FFB-91BADEAD6963}"/>
              </a:ext>
            </a:extLst>
          </p:cNvPr>
          <p:cNvSpPr txBox="1"/>
          <p:nvPr/>
        </p:nvSpPr>
        <p:spPr>
          <a:xfrm>
            <a:off x="1493520" y="2769374"/>
            <a:ext cx="504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Montserrat ExtraBold" panose="00000900000000000000" pitchFamily="2" charset="0"/>
              </a:rPr>
              <a:t>Amerigo Del Buono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B05F264-8A40-9132-BE83-21BE1D669AB8}"/>
              </a:ext>
            </a:extLst>
          </p:cNvPr>
          <p:cNvSpPr txBox="1"/>
          <p:nvPr/>
        </p:nvSpPr>
        <p:spPr>
          <a:xfrm>
            <a:off x="1493520" y="3469640"/>
            <a:ext cx="5049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>
                <a:solidFill>
                  <a:schemeClr val="bg1"/>
                </a:solidFill>
                <a:latin typeface="Montserrat Medium" panose="00000600000000000000" pitchFamily="2" charset="0"/>
              </a:rPr>
              <a:t>Direttore Operations</a:t>
            </a:r>
          </a:p>
          <a:p>
            <a:r>
              <a:rPr lang="it-IT" sz="2800" dirty="0">
                <a:solidFill>
                  <a:schemeClr val="bg1"/>
                </a:solidFill>
                <a:latin typeface="Montserrat Medium" panose="00000600000000000000" pitchFamily="2" charset="0"/>
              </a:rPr>
              <a:t>Azienda Trasporti Milanesi S.p.A.</a:t>
            </a: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4FA64B46-332E-E969-07BF-F3EDB0272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6139862"/>
            <a:ext cx="1219200" cy="6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83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266985" y="337347"/>
            <a:ext cx="619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DANNI ALLA RETE FILOTRANVIARIA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956A70-476F-8F86-BFD6-B3C93D6E05FF}"/>
              </a:ext>
            </a:extLst>
          </p:cNvPr>
          <p:cNvSpPr txBox="1"/>
          <p:nvPr/>
        </p:nvSpPr>
        <p:spPr>
          <a:xfrm>
            <a:off x="338105" y="1032383"/>
            <a:ext cx="50015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>
              <a:latin typeface="Montserrat 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latin typeface="Montserrat Medium" panose="00000600000000000000" pitchFamily="2" charset="0"/>
              </a:rPr>
              <a:t>14 linee tram </a:t>
            </a:r>
            <a:r>
              <a:rPr lang="it-IT" sz="2400" dirty="0">
                <a:latin typeface="Montserrat Medium" panose="00000600000000000000" pitchFamily="2" charset="0"/>
              </a:rPr>
              <a:t>su 17  </a:t>
            </a:r>
          </a:p>
          <a:p>
            <a:pPr marL="265113"/>
            <a:r>
              <a:rPr lang="it-IT" sz="2400" dirty="0">
                <a:latin typeface="Montserrat Medium" panose="00000600000000000000" pitchFamily="2" charset="0"/>
              </a:rPr>
              <a:t>Linee: 1, 2, 4, 5, 7, 9, 10, 12, 14, 15, 16, 19, 24, 33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Montserrat 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latin typeface="Montserrat Medium" panose="00000600000000000000" pitchFamily="2" charset="0"/>
              </a:rPr>
              <a:t>Tutte le linee filobus </a:t>
            </a:r>
          </a:p>
          <a:p>
            <a:pPr marL="265113"/>
            <a:r>
              <a:rPr lang="it-IT" sz="2400" dirty="0">
                <a:latin typeface="Montserrat Medium" panose="00000600000000000000" pitchFamily="2" charset="0"/>
              </a:rPr>
              <a:t>Linee: 90, 91, 92, 93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Montserrat 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Montserrat Medium" panose="00000600000000000000" pitchFamily="2" charset="0"/>
              </a:rPr>
              <a:t>Percorsi di entrata e uscita nei depositi di Baggio, Leoncavallo e Novara</a:t>
            </a: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8B96EEA-A9DD-4DE9-A97A-4385ACC70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206" y="22274"/>
            <a:ext cx="3601327" cy="612404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Segno di moltiplicazione 4">
            <a:extLst>
              <a:ext uri="{FF2B5EF4-FFF2-40B4-BE49-F238E27FC236}">
                <a16:creationId xmlns:a16="http://schemas.microsoft.com/office/drawing/2014/main" id="{352158A9-03A9-408F-A2D9-2863CEA5A29C}"/>
              </a:ext>
            </a:extLst>
          </p:cNvPr>
          <p:cNvSpPr/>
          <p:nvPr/>
        </p:nvSpPr>
        <p:spPr>
          <a:xfrm>
            <a:off x="9711268" y="5761786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o di moltiplicazione 8">
            <a:extLst>
              <a:ext uri="{FF2B5EF4-FFF2-40B4-BE49-F238E27FC236}">
                <a16:creationId xmlns:a16="http://schemas.microsoft.com/office/drawing/2014/main" id="{3EFFF55A-9CD2-4A3C-9A56-56D30E087940}"/>
              </a:ext>
            </a:extLst>
          </p:cNvPr>
          <p:cNvSpPr/>
          <p:nvPr/>
        </p:nvSpPr>
        <p:spPr>
          <a:xfrm>
            <a:off x="9999134" y="5410419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o di moltiplicazione 9">
            <a:extLst>
              <a:ext uri="{FF2B5EF4-FFF2-40B4-BE49-F238E27FC236}">
                <a16:creationId xmlns:a16="http://schemas.microsoft.com/office/drawing/2014/main" id="{C29B9F1A-9175-4CF2-8631-BA23983C3603}"/>
              </a:ext>
            </a:extLst>
          </p:cNvPr>
          <p:cNvSpPr/>
          <p:nvPr/>
        </p:nvSpPr>
        <p:spPr>
          <a:xfrm>
            <a:off x="8923868" y="3829073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o di moltiplicazione 10">
            <a:extLst>
              <a:ext uri="{FF2B5EF4-FFF2-40B4-BE49-F238E27FC236}">
                <a16:creationId xmlns:a16="http://schemas.microsoft.com/office/drawing/2014/main" id="{063A3D8D-6F5C-40CC-B517-9E2A7AD18C5C}"/>
              </a:ext>
            </a:extLst>
          </p:cNvPr>
          <p:cNvSpPr/>
          <p:nvPr/>
        </p:nvSpPr>
        <p:spPr>
          <a:xfrm>
            <a:off x="9389535" y="3623067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o di moltiplicazione 11">
            <a:extLst>
              <a:ext uri="{FF2B5EF4-FFF2-40B4-BE49-F238E27FC236}">
                <a16:creationId xmlns:a16="http://schemas.microsoft.com/office/drawing/2014/main" id="{A5FA02C1-B236-40B8-A039-86322A27945D}"/>
              </a:ext>
            </a:extLst>
          </p:cNvPr>
          <p:cNvSpPr/>
          <p:nvPr/>
        </p:nvSpPr>
        <p:spPr>
          <a:xfrm>
            <a:off x="9011074" y="2796582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egno di moltiplicazione 12">
            <a:extLst>
              <a:ext uri="{FF2B5EF4-FFF2-40B4-BE49-F238E27FC236}">
                <a16:creationId xmlns:a16="http://schemas.microsoft.com/office/drawing/2014/main" id="{9B4D6DA0-E905-46D2-8CEE-44DE6031C36B}"/>
              </a:ext>
            </a:extLst>
          </p:cNvPr>
          <p:cNvSpPr/>
          <p:nvPr/>
        </p:nvSpPr>
        <p:spPr>
          <a:xfrm>
            <a:off x="10581805" y="3901039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egno di moltiplicazione 13">
            <a:extLst>
              <a:ext uri="{FF2B5EF4-FFF2-40B4-BE49-F238E27FC236}">
                <a16:creationId xmlns:a16="http://schemas.microsoft.com/office/drawing/2014/main" id="{49D2FBD5-95E2-451B-9338-45FAE1639C0A}"/>
              </a:ext>
            </a:extLst>
          </p:cNvPr>
          <p:cNvSpPr/>
          <p:nvPr/>
        </p:nvSpPr>
        <p:spPr>
          <a:xfrm>
            <a:off x="10746658" y="3296608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egno di moltiplicazione 14">
            <a:extLst>
              <a:ext uri="{FF2B5EF4-FFF2-40B4-BE49-F238E27FC236}">
                <a16:creationId xmlns:a16="http://schemas.microsoft.com/office/drawing/2014/main" id="{1E682540-74C4-4923-B3F4-598E8623CD9A}"/>
              </a:ext>
            </a:extLst>
          </p:cNvPr>
          <p:cNvSpPr/>
          <p:nvPr/>
        </p:nvSpPr>
        <p:spPr>
          <a:xfrm>
            <a:off x="11460832" y="2628480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egno di moltiplicazione 15">
            <a:extLst>
              <a:ext uri="{FF2B5EF4-FFF2-40B4-BE49-F238E27FC236}">
                <a16:creationId xmlns:a16="http://schemas.microsoft.com/office/drawing/2014/main" id="{B9FE6047-263A-4C9F-9462-4992F22B21FC}"/>
              </a:ext>
            </a:extLst>
          </p:cNvPr>
          <p:cNvSpPr/>
          <p:nvPr/>
        </p:nvSpPr>
        <p:spPr>
          <a:xfrm>
            <a:off x="11137955" y="2772413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egno di moltiplicazione 16">
            <a:extLst>
              <a:ext uri="{FF2B5EF4-FFF2-40B4-BE49-F238E27FC236}">
                <a16:creationId xmlns:a16="http://schemas.microsoft.com/office/drawing/2014/main" id="{9C340E10-029E-4044-B758-C3979EE9C54B}"/>
              </a:ext>
            </a:extLst>
          </p:cNvPr>
          <p:cNvSpPr/>
          <p:nvPr/>
        </p:nvSpPr>
        <p:spPr>
          <a:xfrm>
            <a:off x="11257565" y="2961682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egno di moltiplicazione 17">
            <a:extLst>
              <a:ext uri="{FF2B5EF4-FFF2-40B4-BE49-F238E27FC236}">
                <a16:creationId xmlns:a16="http://schemas.microsoft.com/office/drawing/2014/main" id="{C5D901E7-D726-49E5-B52E-11B059D75777}"/>
              </a:ext>
            </a:extLst>
          </p:cNvPr>
          <p:cNvSpPr/>
          <p:nvPr/>
        </p:nvSpPr>
        <p:spPr>
          <a:xfrm>
            <a:off x="10921070" y="2869152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egno di moltiplicazione 18">
            <a:extLst>
              <a:ext uri="{FF2B5EF4-FFF2-40B4-BE49-F238E27FC236}">
                <a16:creationId xmlns:a16="http://schemas.microsoft.com/office/drawing/2014/main" id="{F5301C7B-E7C1-4A02-9DFC-0ADBA1DE88DA}"/>
              </a:ext>
            </a:extLst>
          </p:cNvPr>
          <p:cNvSpPr/>
          <p:nvPr/>
        </p:nvSpPr>
        <p:spPr>
          <a:xfrm>
            <a:off x="10760208" y="3023626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Segno di moltiplicazione 25">
            <a:extLst>
              <a:ext uri="{FF2B5EF4-FFF2-40B4-BE49-F238E27FC236}">
                <a16:creationId xmlns:a16="http://schemas.microsoft.com/office/drawing/2014/main" id="{E1895072-2857-459C-9473-9060103C40D7}"/>
              </a:ext>
            </a:extLst>
          </p:cNvPr>
          <p:cNvSpPr/>
          <p:nvPr/>
        </p:nvSpPr>
        <p:spPr>
          <a:xfrm>
            <a:off x="10170893" y="3022036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Segno di moltiplicazione 26">
            <a:extLst>
              <a:ext uri="{FF2B5EF4-FFF2-40B4-BE49-F238E27FC236}">
                <a16:creationId xmlns:a16="http://schemas.microsoft.com/office/drawing/2014/main" id="{A7F2E529-6EB8-40DB-8103-E724374883AA}"/>
              </a:ext>
            </a:extLst>
          </p:cNvPr>
          <p:cNvSpPr/>
          <p:nvPr/>
        </p:nvSpPr>
        <p:spPr>
          <a:xfrm>
            <a:off x="10676431" y="2833066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Segno di moltiplicazione 27">
            <a:extLst>
              <a:ext uri="{FF2B5EF4-FFF2-40B4-BE49-F238E27FC236}">
                <a16:creationId xmlns:a16="http://schemas.microsoft.com/office/drawing/2014/main" id="{C7ED7747-B0E4-4CEF-8209-FC6E133A5FA9}"/>
              </a:ext>
            </a:extLst>
          </p:cNvPr>
          <p:cNvSpPr/>
          <p:nvPr/>
        </p:nvSpPr>
        <p:spPr>
          <a:xfrm>
            <a:off x="9784079" y="3262249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Segno di moltiplicazione 28">
            <a:extLst>
              <a:ext uri="{FF2B5EF4-FFF2-40B4-BE49-F238E27FC236}">
                <a16:creationId xmlns:a16="http://schemas.microsoft.com/office/drawing/2014/main" id="{2A81F7CA-6AD2-4BB3-A91B-BBA8F99AB280}"/>
              </a:ext>
            </a:extLst>
          </p:cNvPr>
          <p:cNvSpPr/>
          <p:nvPr/>
        </p:nvSpPr>
        <p:spPr>
          <a:xfrm>
            <a:off x="10442710" y="2251523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Segno di moltiplicazione 29">
            <a:extLst>
              <a:ext uri="{FF2B5EF4-FFF2-40B4-BE49-F238E27FC236}">
                <a16:creationId xmlns:a16="http://schemas.microsoft.com/office/drawing/2014/main" id="{08931962-9326-477A-B01B-7CB2D91EA0C0}"/>
              </a:ext>
            </a:extLst>
          </p:cNvPr>
          <p:cNvSpPr/>
          <p:nvPr/>
        </p:nvSpPr>
        <p:spPr>
          <a:xfrm>
            <a:off x="10086340" y="2165542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Segno di moltiplicazione 30">
            <a:extLst>
              <a:ext uri="{FF2B5EF4-FFF2-40B4-BE49-F238E27FC236}">
                <a16:creationId xmlns:a16="http://schemas.microsoft.com/office/drawing/2014/main" id="{213091D2-0797-4059-B82A-CFC87D07FFFF}"/>
              </a:ext>
            </a:extLst>
          </p:cNvPr>
          <p:cNvSpPr/>
          <p:nvPr/>
        </p:nvSpPr>
        <p:spPr>
          <a:xfrm>
            <a:off x="9885680" y="2057269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Segno di moltiplicazione 31">
            <a:extLst>
              <a:ext uri="{FF2B5EF4-FFF2-40B4-BE49-F238E27FC236}">
                <a16:creationId xmlns:a16="http://schemas.microsoft.com/office/drawing/2014/main" id="{7D986196-3E51-4A70-A745-2B7DFCCED160}"/>
              </a:ext>
            </a:extLst>
          </p:cNvPr>
          <p:cNvSpPr/>
          <p:nvPr/>
        </p:nvSpPr>
        <p:spPr>
          <a:xfrm>
            <a:off x="11052321" y="3377534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Segno di moltiplicazione 32">
            <a:extLst>
              <a:ext uri="{FF2B5EF4-FFF2-40B4-BE49-F238E27FC236}">
                <a16:creationId xmlns:a16="http://schemas.microsoft.com/office/drawing/2014/main" id="{2F0D1EDD-2B7B-4C7F-B43F-0091763C4D24}"/>
              </a:ext>
            </a:extLst>
          </p:cNvPr>
          <p:cNvSpPr/>
          <p:nvPr/>
        </p:nvSpPr>
        <p:spPr>
          <a:xfrm>
            <a:off x="10596633" y="2191417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Segno di moltiplicazione 33">
            <a:extLst>
              <a:ext uri="{FF2B5EF4-FFF2-40B4-BE49-F238E27FC236}">
                <a16:creationId xmlns:a16="http://schemas.microsoft.com/office/drawing/2014/main" id="{23FE5DB7-7E3E-4120-9564-910F533DBE30}"/>
              </a:ext>
            </a:extLst>
          </p:cNvPr>
          <p:cNvSpPr/>
          <p:nvPr/>
        </p:nvSpPr>
        <p:spPr>
          <a:xfrm>
            <a:off x="10634101" y="3569590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Segno di moltiplicazione 35">
            <a:extLst>
              <a:ext uri="{FF2B5EF4-FFF2-40B4-BE49-F238E27FC236}">
                <a16:creationId xmlns:a16="http://schemas.microsoft.com/office/drawing/2014/main" id="{A29EAFEA-4A0A-430B-A292-2E93EA6D60ED}"/>
              </a:ext>
            </a:extLst>
          </p:cNvPr>
          <p:cNvSpPr/>
          <p:nvPr/>
        </p:nvSpPr>
        <p:spPr>
          <a:xfrm>
            <a:off x="10495032" y="3502745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Segno di moltiplicazione 36">
            <a:extLst>
              <a:ext uri="{FF2B5EF4-FFF2-40B4-BE49-F238E27FC236}">
                <a16:creationId xmlns:a16="http://schemas.microsoft.com/office/drawing/2014/main" id="{1CA7E5B9-44E4-454D-9CC2-E9F2BF5322FD}"/>
              </a:ext>
            </a:extLst>
          </p:cNvPr>
          <p:cNvSpPr/>
          <p:nvPr/>
        </p:nvSpPr>
        <p:spPr>
          <a:xfrm>
            <a:off x="10484155" y="2819497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Segno di moltiplicazione 37">
            <a:extLst>
              <a:ext uri="{FF2B5EF4-FFF2-40B4-BE49-F238E27FC236}">
                <a16:creationId xmlns:a16="http://schemas.microsoft.com/office/drawing/2014/main" id="{2B2D3E00-A949-4047-AE55-8083A4CFFCC0}"/>
              </a:ext>
            </a:extLst>
          </p:cNvPr>
          <p:cNvSpPr/>
          <p:nvPr/>
        </p:nvSpPr>
        <p:spPr>
          <a:xfrm>
            <a:off x="10484155" y="1784368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Segno di moltiplicazione 39">
            <a:extLst>
              <a:ext uri="{FF2B5EF4-FFF2-40B4-BE49-F238E27FC236}">
                <a16:creationId xmlns:a16="http://schemas.microsoft.com/office/drawing/2014/main" id="{BB57D7A7-00E6-4947-915D-59AF59E2FF6E}"/>
              </a:ext>
            </a:extLst>
          </p:cNvPr>
          <p:cNvSpPr/>
          <p:nvPr/>
        </p:nvSpPr>
        <p:spPr>
          <a:xfrm>
            <a:off x="10173546" y="2819496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Segno di moltiplicazione 40">
            <a:extLst>
              <a:ext uri="{FF2B5EF4-FFF2-40B4-BE49-F238E27FC236}">
                <a16:creationId xmlns:a16="http://schemas.microsoft.com/office/drawing/2014/main" id="{8E31CAEF-956C-414F-AC8C-CDECD091FF9A}"/>
              </a:ext>
            </a:extLst>
          </p:cNvPr>
          <p:cNvSpPr/>
          <p:nvPr/>
        </p:nvSpPr>
        <p:spPr>
          <a:xfrm>
            <a:off x="9340726" y="2949018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Segno di moltiplicazione 41">
            <a:extLst>
              <a:ext uri="{FF2B5EF4-FFF2-40B4-BE49-F238E27FC236}">
                <a16:creationId xmlns:a16="http://schemas.microsoft.com/office/drawing/2014/main" id="{590F0244-CD40-4C75-99F8-9500E3470203}"/>
              </a:ext>
            </a:extLst>
          </p:cNvPr>
          <p:cNvSpPr/>
          <p:nvPr/>
        </p:nvSpPr>
        <p:spPr>
          <a:xfrm>
            <a:off x="9753652" y="3432569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Segno di moltiplicazione 42">
            <a:extLst>
              <a:ext uri="{FF2B5EF4-FFF2-40B4-BE49-F238E27FC236}">
                <a16:creationId xmlns:a16="http://schemas.microsoft.com/office/drawing/2014/main" id="{F31B4521-D0C7-4C52-819D-3B3445684565}"/>
              </a:ext>
            </a:extLst>
          </p:cNvPr>
          <p:cNvSpPr/>
          <p:nvPr/>
        </p:nvSpPr>
        <p:spPr>
          <a:xfrm>
            <a:off x="11066835" y="3233601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Segno di moltiplicazione 43">
            <a:extLst>
              <a:ext uri="{FF2B5EF4-FFF2-40B4-BE49-F238E27FC236}">
                <a16:creationId xmlns:a16="http://schemas.microsoft.com/office/drawing/2014/main" id="{E393486B-841A-48B9-BFC7-16668CBF86BE}"/>
              </a:ext>
            </a:extLst>
          </p:cNvPr>
          <p:cNvSpPr/>
          <p:nvPr/>
        </p:nvSpPr>
        <p:spPr>
          <a:xfrm>
            <a:off x="9722209" y="2652648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Segno di moltiplicazione 44">
            <a:extLst>
              <a:ext uri="{FF2B5EF4-FFF2-40B4-BE49-F238E27FC236}">
                <a16:creationId xmlns:a16="http://schemas.microsoft.com/office/drawing/2014/main" id="{FFE6C3A8-236E-4592-BB79-B9D50C79AF80}"/>
              </a:ext>
            </a:extLst>
          </p:cNvPr>
          <p:cNvSpPr/>
          <p:nvPr/>
        </p:nvSpPr>
        <p:spPr>
          <a:xfrm>
            <a:off x="9755629" y="2812207"/>
            <a:ext cx="174412" cy="1439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5B331F28-C599-45F8-9FC2-A588B9EAD476}"/>
              </a:ext>
            </a:extLst>
          </p:cNvPr>
          <p:cNvSpPr txBox="1"/>
          <p:nvPr/>
        </p:nvSpPr>
        <p:spPr>
          <a:xfrm>
            <a:off x="11137955" y="14512"/>
            <a:ext cx="988060" cy="646331"/>
          </a:xfrm>
          <a:prstGeom prst="rect">
            <a:avLst/>
          </a:prstGeom>
          <a:solidFill>
            <a:srgbClr val="7DAB75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RETE TRAM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CCA94E96-46BA-4724-BCE7-3143675C31CF}"/>
              </a:ext>
            </a:extLst>
          </p:cNvPr>
          <p:cNvGrpSpPr/>
          <p:nvPr/>
        </p:nvGrpSpPr>
        <p:grpSpPr>
          <a:xfrm>
            <a:off x="5388830" y="1700740"/>
            <a:ext cx="2934399" cy="2930457"/>
            <a:chOff x="5335389" y="3371545"/>
            <a:chExt cx="2654176" cy="2726976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6A070AB1-22AA-45F5-98C4-7E622CA26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5389" y="3371545"/>
              <a:ext cx="2654176" cy="2726976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24100880-0224-4A74-9A4E-439FD69D3C98}"/>
                </a:ext>
              </a:extLst>
            </p:cNvPr>
            <p:cNvSpPr txBox="1"/>
            <p:nvPr/>
          </p:nvSpPr>
          <p:spPr>
            <a:xfrm>
              <a:off x="7000421" y="3372540"/>
              <a:ext cx="988060" cy="601452"/>
            </a:xfrm>
            <a:prstGeom prst="rect">
              <a:avLst/>
            </a:prstGeom>
            <a:solidFill>
              <a:srgbClr val="7DAB7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chemeClr val="bg1"/>
                  </a:solidFill>
                </a:rPr>
                <a:t>RETE FILOBUS</a:t>
              </a:r>
            </a:p>
          </p:txBody>
        </p:sp>
        <p:sp>
          <p:nvSpPr>
            <p:cNvPr id="48" name="Segno di moltiplicazione 47">
              <a:extLst>
                <a:ext uri="{FF2B5EF4-FFF2-40B4-BE49-F238E27FC236}">
                  <a16:creationId xmlns:a16="http://schemas.microsoft.com/office/drawing/2014/main" id="{0A8136B8-5670-46DC-AF6D-60206B9E453B}"/>
                </a:ext>
              </a:extLst>
            </p:cNvPr>
            <p:cNvSpPr/>
            <p:nvPr/>
          </p:nvSpPr>
          <p:spPr>
            <a:xfrm>
              <a:off x="6933730" y="5406404"/>
              <a:ext cx="174412" cy="143933"/>
            </a:xfrm>
            <a:prstGeom prst="mathMultiply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Segno di moltiplicazione 48">
              <a:extLst>
                <a:ext uri="{FF2B5EF4-FFF2-40B4-BE49-F238E27FC236}">
                  <a16:creationId xmlns:a16="http://schemas.microsoft.com/office/drawing/2014/main" id="{7CB18AAC-20A7-4B52-81AE-8A840400B94D}"/>
                </a:ext>
              </a:extLst>
            </p:cNvPr>
            <p:cNvSpPr/>
            <p:nvPr/>
          </p:nvSpPr>
          <p:spPr>
            <a:xfrm>
              <a:off x="5676430" y="4663066"/>
              <a:ext cx="174412" cy="143933"/>
            </a:xfrm>
            <a:prstGeom prst="mathMultiply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Segno di moltiplicazione 49">
              <a:extLst>
                <a:ext uri="{FF2B5EF4-FFF2-40B4-BE49-F238E27FC236}">
                  <a16:creationId xmlns:a16="http://schemas.microsoft.com/office/drawing/2014/main" id="{E2EA1555-279C-4085-BD9F-9F3B34DB3257}"/>
                </a:ext>
              </a:extLst>
            </p:cNvPr>
            <p:cNvSpPr/>
            <p:nvPr/>
          </p:nvSpPr>
          <p:spPr>
            <a:xfrm>
              <a:off x="7288000" y="4408317"/>
              <a:ext cx="174412" cy="143933"/>
            </a:xfrm>
            <a:prstGeom prst="mathMultiply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Segno di moltiplicazione 50">
              <a:extLst>
                <a:ext uri="{FF2B5EF4-FFF2-40B4-BE49-F238E27FC236}">
                  <a16:creationId xmlns:a16="http://schemas.microsoft.com/office/drawing/2014/main" id="{05D6E02E-9E5A-4B76-ACAE-D4502AE76B99}"/>
                </a:ext>
              </a:extLst>
            </p:cNvPr>
            <p:cNvSpPr/>
            <p:nvPr/>
          </p:nvSpPr>
          <p:spPr>
            <a:xfrm>
              <a:off x="7288000" y="4732215"/>
              <a:ext cx="174412" cy="143933"/>
            </a:xfrm>
            <a:prstGeom prst="mathMultiply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Segno di moltiplicazione 51">
              <a:extLst>
                <a:ext uri="{FF2B5EF4-FFF2-40B4-BE49-F238E27FC236}">
                  <a16:creationId xmlns:a16="http://schemas.microsoft.com/office/drawing/2014/main" id="{A0F1F898-7FD1-49F3-9905-011284E7AC87}"/>
                </a:ext>
              </a:extLst>
            </p:cNvPr>
            <p:cNvSpPr/>
            <p:nvPr/>
          </p:nvSpPr>
          <p:spPr>
            <a:xfrm>
              <a:off x="7288000" y="5051784"/>
              <a:ext cx="174412" cy="143933"/>
            </a:xfrm>
            <a:prstGeom prst="mathMultiply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Segno di moltiplicazione 52">
              <a:extLst>
                <a:ext uri="{FF2B5EF4-FFF2-40B4-BE49-F238E27FC236}">
                  <a16:creationId xmlns:a16="http://schemas.microsoft.com/office/drawing/2014/main" id="{55D83585-5B26-45AE-BDD6-D4DB20A76EED}"/>
                </a:ext>
              </a:extLst>
            </p:cNvPr>
            <p:cNvSpPr/>
            <p:nvPr/>
          </p:nvSpPr>
          <p:spPr>
            <a:xfrm>
              <a:off x="7200794" y="5211950"/>
              <a:ext cx="174412" cy="143933"/>
            </a:xfrm>
            <a:prstGeom prst="mathMultiply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Segno di moltiplicazione 53">
              <a:extLst>
                <a:ext uri="{FF2B5EF4-FFF2-40B4-BE49-F238E27FC236}">
                  <a16:creationId xmlns:a16="http://schemas.microsoft.com/office/drawing/2014/main" id="{6FB11CE8-4F45-4BF0-9317-4D6D22E0FB67}"/>
                </a:ext>
              </a:extLst>
            </p:cNvPr>
            <p:cNvSpPr/>
            <p:nvPr/>
          </p:nvSpPr>
          <p:spPr>
            <a:xfrm>
              <a:off x="7660910" y="4332554"/>
              <a:ext cx="174412" cy="143933"/>
            </a:xfrm>
            <a:prstGeom prst="mathMultiply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Segno di moltiplicazione 54">
              <a:extLst>
                <a:ext uri="{FF2B5EF4-FFF2-40B4-BE49-F238E27FC236}">
                  <a16:creationId xmlns:a16="http://schemas.microsoft.com/office/drawing/2014/main" id="{90BD7CE9-9B1E-499C-9DF9-923EE321BEE0}"/>
                </a:ext>
              </a:extLst>
            </p:cNvPr>
            <p:cNvSpPr/>
            <p:nvPr/>
          </p:nvSpPr>
          <p:spPr>
            <a:xfrm>
              <a:off x="7429897" y="5385521"/>
              <a:ext cx="174412" cy="143933"/>
            </a:xfrm>
            <a:prstGeom prst="mathMultiply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Segno di moltiplicazione 55">
              <a:extLst>
                <a:ext uri="{FF2B5EF4-FFF2-40B4-BE49-F238E27FC236}">
                  <a16:creationId xmlns:a16="http://schemas.microsoft.com/office/drawing/2014/main" id="{2CEDE3CA-32BA-4969-AF68-7542D7629C95}"/>
                </a:ext>
              </a:extLst>
            </p:cNvPr>
            <p:cNvSpPr/>
            <p:nvPr/>
          </p:nvSpPr>
          <p:spPr>
            <a:xfrm>
              <a:off x="6286030" y="3901039"/>
              <a:ext cx="174412" cy="143933"/>
            </a:xfrm>
            <a:prstGeom prst="mathMultiply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Segno di moltiplicazione 56">
              <a:extLst>
                <a:ext uri="{FF2B5EF4-FFF2-40B4-BE49-F238E27FC236}">
                  <a16:creationId xmlns:a16="http://schemas.microsoft.com/office/drawing/2014/main" id="{C2E9241B-A422-44D0-B912-0593F3B70442}"/>
                </a:ext>
              </a:extLst>
            </p:cNvPr>
            <p:cNvSpPr/>
            <p:nvPr/>
          </p:nvSpPr>
          <p:spPr>
            <a:xfrm>
              <a:off x="5631980" y="4368821"/>
              <a:ext cx="174412" cy="143933"/>
            </a:xfrm>
            <a:prstGeom prst="mathMultiply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Segno di moltiplicazione 57">
              <a:extLst>
                <a:ext uri="{FF2B5EF4-FFF2-40B4-BE49-F238E27FC236}">
                  <a16:creationId xmlns:a16="http://schemas.microsoft.com/office/drawing/2014/main" id="{3F5D60BC-B487-4EBE-8048-9F7758F76C66}"/>
                </a:ext>
              </a:extLst>
            </p:cNvPr>
            <p:cNvSpPr/>
            <p:nvPr/>
          </p:nvSpPr>
          <p:spPr>
            <a:xfrm>
              <a:off x="6759318" y="5412037"/>
              <a:ext cx="174412" cy="143933"/>
            </a:xfrm>
            <a:prstGeom prst="mathMultiply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Segno di moltiplicazione 58">
              <a:extLst>
                <a:ext uri="{FF2B5EF4-FFF2-40B4-BE49-F238E27FC236}">
                  <a16:creationId xmlns:a16="http://schemas.microsoft.com/office/drawing/2014/main" id="{1157C7B4-ADB9-4FB0-8A22-C54ABC3B931F}"/>
                </a:ext>
              </a:extLst>
            </p:cNvPr>
            <p:cNvSpPr/>
            <p:nvPr/>
          </p:nvSpPr>
          <p:spPr>
            <a:xfrm>
              <a:off x="7429897" y="4620884"/>
              <a:ext cx="174412" cy="143933"/>
            </a:xfrm>
            <a:prstGeom prst="mathMultiply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Segno di moltiplicazione 61">
              <a:extLst>
                <a:ext uri="{FF2B5EF4-FFF2-40B4-BE49-F238E27FC236}">
                  <a16:creationId xmlns:a16="http://schemas.microsoft.com/office/drawing/2014/main" id="{6008543B-DE86-41CA-9341-5C7741169028}"/>
                </a:ext>
              </a:extLst>
            </p:cNvPr>
            <p:cNvSpPr/>
            <p:nvPr/>
          </p:nvSpPr>
          <p:spPr>
            <a:xfrm>
              <a:off x="7429897" y="4472953"/>
              <a:ext cx="174412" cy="143933"/>
            </a:xfrm>
            <a:prstGeom prst="mathMultiply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Segno di moltiplicazione 63">
              <a:extLst>
                <a:ext uri="{FF2B5EF4-FFF2-40B4-BE49-F238E27FC236}">
                  <a16:creationId xmlns:a16="http://schemas.microsoft.com/office/drawing/2014/main" id="{433D4209-F686-4AEC-BB40-50597B1DABF4}"/>
                </a:ext>
              </a:extLst>
            </p:cNvPr>
            <p:cNvSpPr/>
            <p:nvPr/>
          </p:nvSpPr>
          <p:spPr>
            <a:xfrm>
              <a:off x="7573704" y="4709694"/>
              <a:ext cx="174412" cy="143933"/>
            </a:xfrm>
            <a:prstGeom prst="mathMultiply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Segno di moltiplicazione 64">
              <a:extLst>
                <a:ext uri="{FF2B5EF4-FFF2-40B4-BE49-F238E27FC236}">
                  <a16:creationId xmlns:a16="http://schemas.microsoft.com/office/drawing/2014/main" id="{B405A8A2-828D-4170-87ED-62DC7C20F0C4}"/>
                </a:ext>
              </a:extLst>
            </p:cNvPr>
            <p:cNvSpPr/>
            <p:nvPr/>
          </p:nvSpPr>
          <p:spPr>
            <a:xfrm>
              <a:off x="6263151" y="5478370"/>
              <a:ext cx="174412" cy="143933"/>
            </a:xfrm>
            <a:prstGeom prst="mathMultiply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004143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622959" y="323309"/>
            <a:ext cx="10361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GESTIONE EMERGENZA – PRIORITÀ INIZIALI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265BF9CA-C61F-4C9A-9B9F-8645699FF5B9}"/>
              </a:ext>
            </a:extLst>
          </p:cNvPr>
          <p:cNvSpPr txBox="1"/>
          <p:nvPr/>
        </p:nvSpPr>
        <p:spPr>
          <a:xfrm>
            <a:off x="550449" y="1418948"/>
            <a:ext cx="554555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Montserrat Medium" panose="00000600000000000000" pitchFamily="2" charset="0"/>
              </a:rPr>
              <a:t>Recupero dell’agibilità dei percorsi di entrata e uscita dei </a:t>
            </a:r>
            <a:r>
              <a:rPr lang="it-IT" sz="2400" b="1" dirty="0">
                <a:latin typeface="Montserrat Medium" panose="00000600000000000000" pitchFamily="2" charset="0"/>
              </a:rPr>
              <a:t>depositi isolati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Montserrat 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Montserrat Medium" panose="00000600000000000000" pitchFamily="2" charset="0"/>
              </a:rPr>
              <a:t>Recupero </a:t>
            </a:r>
            <a:r>
              <a:rPr lang="it-IT" sz="2400" b="1" dirty="0">
                <a:latin typeface="Montserrat Medium" panose="00000600000000000000" pitchFamily="2" charset="0"/>
              </a:rPr>
              <a:t>assi</a:t>
            </a:r>
            <a:r>
              <a:rPr lang="it-IT" sz="2400" dirty="0">
                <a:latin typeface="Montserrat Medium" panose="00000600000000000000" pitchFamily="2" charset="0"/>
              </a:rPr>
              <a:t> e </a:t>
            </a:r>
            <a:r>
              <a:rPr lang="it-IT" sz="2400" b="1" dirty="0">
                <a:latin typeface="Montserrat Medium" panose="00000600000000000000" pitchFamily="2" charset="0"/>
              </a:rPr>
              <a:t>snodi primari </a:t>
            </a:r>
          </a:p>
          <a:p>
            <a:pPr marL="265113"/>
            <a:r>
              <a:rPr lang="it-IT" sz="2400" dirty="0">
                <a:latin typeface="Montserrat Medium" panose="00000600000000000000" pitchFamily="2" charset="0"/>
              </a:rPr>
              <a:t>(via Legnano, Piazza Cinque Giornate, Porta Lodovica)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Montserrat 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Montserrat Medium" panose="00000600000000000000" pitchFamily="2" charset="0"/>
              </a:rPr>
              <a:t>Recupero delle </a:t>
            </a:r>
            <a:r>
              <a:rPr lang="it-IT" sz="2400" b="1" dirty="0">
                <a:latin typeface="Montserrat Medium" panose="00000600000000000000" pitchFamily="2" charset="0"/>
              </a:rPr>
              <a:t>vetture bloccate </a:t>
            </a:r>
          </a:p>
          <a:p>
            <a:pPr marL="265113"/>
            <a:r>
              <a:rPr lang="it-IT" sz="2400" dirty="0">
                <a:latin typeface="Montserrat Medium" panose="00000600000000000000" pitchFamily="2" charset="0"/>
              </a:rPr>
              <a:t>(tram e filobus non bimodali)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2D3D371F-7316-42EB-87CF-A66812093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359" y="966894"/>
            <a:ext cx="4408944" cy="2382826"/>
          </a:xfrm>
          <a:prstGeom prst="rect">
            <a:avLst/>
          </a:prstGeom>
        </p:spPr>
      </p:pic>
      <p:pic>
        <p:nvPicPr>
          <p:cNvPr id="19" name="Immagine 18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3DE57934-D3EF-4446-B009-AA41E47E8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C667895-15AB-4F9E-8B11-4987F3F91D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92" t="-218" r="-4872" b="218"/>
          <a:stretch/>
        </p:blipFill>
        <p:spPr>
          <a:xfrm>
            <a:off x="6933791" y="3672154"/>
            <a:ext cx="4707760" cy="220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08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205201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550449" y="291282"/>
            <a:ext cx="10361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GESTIONE EMERGENZA – ORGANIZZAZIONE E COORDINAMENTO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956A70-476F-8F86-BFD6-B3C93D6E05FF}"/>
              </a:ext>
            </a:extLst>
          </p:cNvPr>
          <p:cNvSpPr txBox="1"/>
          <p:nvPr/>
        </p:nvSpPr>
        <p:spPr>
          <a:xfrm>
            <a:off x="628251" y="2734998"/>
            <a:ext cx="2923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Montserrat Medium" panose="00000600000000000000" pitchFamily="2" charset="0"/>
              </a:rPr>
              <a:t>Sala Operativa per coordinamento persone ATM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6ED2FC27-6E17-4B9E-A785-DCDC28EA0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58" y="1064900"/>
            <a:ext cx="2804097" cy="1593237"/>
          </a:xfrm>
          <a:prstGeom prst="rect">
            <a:avLst/>
          </a:prstGeom>
        </p:spPr>
      </p:pic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5489FE0F-4616-40BD-AAED-CECB9DD93610}"/>
              </a:ext>
            </a:extLst>
          </p:cNvPr>
          <p:cNvSpPr txBox="1"/>
          <p:nvPr/>
        </p:nvSpPr>
        <p:spPr>
          <a:xfrm>
            <a:off x="4591321" y="2734998"/>
            <a:ext cx="3313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Montserrat Medium" panose="00000600000000000000" pitchFamily="2" charset="0"/>
              </a:rPr>
              <a:t>Personale graduato ATM presso Centro Operativo Comunale</a:t>
            </a:r>
          </a:p>
        </p:txBody>
      </p:sp>
      <p:pic>
        <p:nvPicPr>
          <p:cNvPr id="64" name="Immagine 63">
            <a:extLst>
              <a:ext uri="{FF2B5EF4-FFF2-40B4-BE49-F238E27FC236}">
                <a16:creationId xmlns:a16="http://schemas.microsoft.com/office/drawing/2014/main" id="{E78D4CFB-AB5D-44F2-84C9-DC629D502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379" y="1033356"/>
            <a:ext cx="2349158" cy="1571927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F014680B-60A5-4D9C-A23C-153F77756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3256" y="3639606"/>
            <a:ext cx="2557991" cy="1439708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78DEA96D-2A4E-466E-B079-924A4A1C4F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6843" y="3524285"/>
            <a:ext cx="1661255" cy="1670350"/>
          </a:xfrm>
          <a:prstGeom prst="rect">
            <a:avLst/>
          </a:prstGeom>
        </p:spPr>
      </p:pic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C2129AB4-97E3-476E-A4C2-14CCCAA2DA80}"/>
              </a:ext>
            </a:extLst>
          </p:cNvPr>
          <p:cNvSpPr txBox="1"/>
          <p:nvPr/>
        </p:nvSpPr>
        <p:spPr>
          <a:xfrm>
            <a:off x="4065251" y="5223804"/>
            <a:ext cx="3898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Montserrat Medium" panose="00000600000000000000" pitchFamily="2" charset="0"/>
              </a:rPr>
              <a:t>Squadre aggiuntive di manutenzione rete aerea per riparazione e ricostruzione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49653493-3162-4DE3-AD3E-277A791E7803}"/>
              </a:ext>
            </a:extLst>
          </p:cNvPr>
          <p:cNvSpPr txBox="1"/>
          <p:nvPr/>
        </p:nvSpPr>
        <p:spPr>
          <a:xfrm>
            <a:off x="8282616" y="5209085"/>
            <a:ext cx="3359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Montserrat Medium" panose="00000600000000000000" pitchFamily="2" charset="0"/>
              </a:rPr>
              <a:t>Ingaggio di quattro aziende esterne per accelerare la ricostruzione della rete aerea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2B80B413-2D81-4E58-AE1B-93A8F0C2B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564" y="3600183"/>
            <a:ext cx="2747201" cy="1544804"/>
          </a:xfrm>
          <a:prstGeom prst="rect">
            <a:avLst/>
          </a:prstGeom>
        </p:spPr>
      </p:pic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265BF9CA-C61F-4C9A-9B9F-8645699FF5B9}"/>
              </a:ext>
            </a:extLst>
          </p:cNvPr>
          <p:cNvSpPr txBox="1"/>
          <p:nvPr/>
        </p:nvSpPr>
        <p:spPr>
          <a:xfrm>
            <a:off x="303348" y="5198159"/>
            <a:ext cx="3527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Montserrat Medium" panose="00000600000000000000" pitchFamily="2" charset="0"/>
              </a:rPr>
              <a:t>Personale dedicato per assistenza alle squadre intervento del Comune di Milano e dei Vigili del Fuoco</a:t>
            </a:r>
          </a:p>
        </p:txBody>
      </p:sp>
      <p:pic>
        <p:nvPicPr>
          <p:cNvPr id="70" name="Immagine 69">
            <a:extLst>
              <a:ext uri="{FF2B5EF4-FFF2-40B4-BE49-F238E27FC236}">
                <a16:creationId xmlns:a16="http://schemas.microsoft.com/office/drawing/2014/main" id="{F5E745FE-3907-47AB-875C-50ACC6981A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0723" y="1025029"/>
            <a:ext cx="2220162" cy="1480108"/>
          </a:xfrm>
          <a:prstGeom prst="rect">
            <a:avLst/>
          </a:prstGeom>
        </p:spPr>
      </p:pic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AAAC507F-0BB1-48EA-9ABD-7D8493BE4CD5}"/>
              </a:ext>
            </a:extLst>
          </p:cNvPr>
          <p:cNvSpPr txBox="1"/>
          <p:nvPr/>
        </p:nvSpPr>
        <p:spPr>
          <a:xfrm>
            <a:off x="8198746" y="2729783"/>
            <a:ext cx="3064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Montserrat Medium" panose="00000600000000000000" pitchFamily="2" charset="0"/>
              </a:rPr>
              <a:t>Attivazione servizi </a:t>
            </a:r>
          </a:p>
          <a:p>
            <a:pPr algn="ctr"/>
            <a:r>
              <a:rPr lang="it-IT" dirty="0">
                <a:latin typeface="Montserrat Medium" panose="00000600000000000000" pitchFamily="2" charset="0"/>
              </a:rPr>
              <a:t>sostitutivi bus </a:t>
            </a:r>
          </a:p>
        </p:txBody>
      </p:sp>
      <p:pic>
        <p:nvPicPr>
          <p:cNvPr id="16" name="Immagine 15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7F3FE9C5-E57D-4707-A094-9BDBE03BE6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77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577881" y="213140"/>
            <a:ext cx="10361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80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defRPr>
            </a:lvl1pPr>
          </a:lstStyle>
          <a:p>
            <a:r>
              <a:rPr lang="it-IT" dirty="0"/>
              <a:t>INTERVENTI E PERSONALE COINVOLTO </a:t>
            </a:r>
          </a:p>
        </p:txBody>
      </p:sp>
      <p:pic>
        <p:nvPicPr>
          <p:cNvPr id="18" name="Immagine 17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D931E6B4-3749-4A2C-89ED-EB29465CD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8CD5259-02B4-450E-AA6E-5E5F5352687B}"/>
              </a:ext>
            </a:extLst>
          </p:cNvPr>
          <p:cNvSpPr txBox="1"/>
          <p:nvPr/>
        </p:nvSpPr>
        <p:spPr>
          <a:xfrm>
            <a:off x="481947" y="1130889"/>
            <a:ext cx="7118551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latin typeface="Montserrat Medium" panose="00000600000000000000" pitchFamily="2" charset="0"/>
              </a:rPr>
              <a:t>5.000 metri di filo di contatto </a:t>
            </a:r>
            <a:r>
              <a:rPr lang="it-IT" dirty="0">
                <a:latin typeface="Montserrat Medium" panose="00000600000000000000" pitchFamily="2" charset="0"/>
              </a:rPr>
              <a:t>della rete aerea sostituiti</a:t>
            </a: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Montserrat Medium" panose="00000600000000000000" pitchFamily="2" charset="0"/>
              </a:rPr>
              <a:t>Più di </a:t>
            </a:r>
            <a:r>
              <a:rPr lang="it-IT" b="1" dirty="0">
                <a:latin typeface="Montserrat Medium" panose="00000600000000000000" pitchFamily="2" charset="0"/>
              </a:rPr>
              <a:t>100 mensole </a:t>
            </a:r>
            <a:r>
              <a:rPr lang="it-IT" dirty="0">
                <a:latin typeface="Montserrat Medium" panose="00000600000000000000" pitchFamily="2" charset="0"/>
              </a:rPr>
              <a:t>riparate/sostituite</a:t>
            </a: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Montserrat Medium" panose="00000600000000000000" pitchFamily="2" charset="0"/>
              </a:rPr>
              <a:t>Più di </a:t>
            </a:r>
            <a:r>
              <a:rPr lang="it-IT" b="1" dirty="0">
                <a:latin typeface="Montserrat Medium" panose="00000600000000000000" pitchFamily="2" charset="0"/>
              </a:rPr>
              <a:t>100 pali </a:t>
            </a:r>
            <a:r>
              <a:rPr lang="it-IT" dirty="0">
                <a:latin typeface="Montserrat Medium" panose="00000600000000000000" pitchFamily="2" charset="0"/>
              </a:rPr>
              <a:t>da sostituire progressivamente (10 già sostituiti)</a:t>
            </a: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latin typeface="Montserrat Medium" panose="00000600000000000000" pitchFamily="2" charset="0"/>
              </a:rPr>
              <a:t>12 incroci filo-tranviari </a:t>
            </a:r>
            <a:r>
              <a:rPr lang="it-IT" dirty="0">
                <a:latin typeface="Montserrat Medium" panose="00000600000000000000" pitchFamily="2" charset="0"/>
              </a:rPr>
              <a:t>interamente sostituiti</a:t>
            </a: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Montserrat Medium" panose="00000600000000000000" pitchFamily="2" charset="0"/>
              </a:rPr>
              <a:t>Interventi su componentistica varia</a:t>
            </a: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Montserrat Medium" panose="00000600000000000000" pitchFamily="2" charset="0"/>
              </a:rPr>
              <a:t>Oltre </a:t>
            </a:r>
            <a:r>
              <a:rPr lang="it-IT" b="1" dirty="0">
                <a:latin typeface="Montserrat Medium" panose="00000600000000000000" pitchFamily="2" charset="0"/>
              </a:rPr>
              <a:t>100 persone ATM </a:t>
            </a:r>
            <a:r>
              <a:rPr lang="it-IT" dirty="0">
                <a:latin typeface="Montserrat Medium" panose="00000600000000000000" pitchFamily="2" charset="0"/>
              </a:rPr>
              <a:t>coinvolte tra tecnici della manutenzione, operatori del servizio di superficie e operai.</a:t>
            </a:r>
          </a:p>
        </p:txBody>
      </p:sp>
      <p:sp>
        <p:nvSpPr>
          <p:cNvPr id="3" name="AutoShape 2" descr="blob:https://web.whatsapp.com/4778b27f-5cb4-4146-a3c9-366d90cba483">
            <a:extLst>
              <a:ext uri="{FF2B5EF4-FFF2-40B4-BE49-F238E27FC236}">
                <a16:creationId xmlns:a16="http://schemas.microsoft.com/office/drawing/2014/main" id="{23481414-53E0-43B9-8089-DB8AFCA8A9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FA7499E8-3997-46ED-935D-0832A2A0C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621" y="1274226"/>
            <a:ext cx="4793587" cy="270341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B82EB3D-B74F-4312-BEAD-741B7E5B25B0}"/>
              </a:ext>
            </a:extLst>
          </p:cNvPr>
          <p:cNvSpPr txBox="1"/>
          <p:nvPr/>
        </p:nvSpPr>
        <p:spPr>
          <a:xfrm>
            <a:off x="481947" y="4583010"/>
            <a:ext cx="1147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Già nei giorni appena successivi al nubifragio oltre il 60% della rete tram e filobus era stata ripristinata, arrivando poi nei primi giorni di agosto al 90%.  </a:t>
            </a:r>
          </a:p>
          <a:p>
            <a:r>
              <a:rPr lang="it-IT" dirty="0"/>
              <a:t>Nelle ultime settimane di agosto, si è intensificato lo sforzo per rispettare i tempi annunciati e chiudere anche i cantieri estivi programmati per la sostituzione dei binari, con il ritorno al regolare servizio di tutte le linee.</a:t>
            </a:r>
          </a:p>
        </p:txBody>
      </p:sp>
    </p:spTree>
    <p:extLst>
      <p:ext uri="{BB962C8B-B14F-4D97-AF65-F5344CB8AC3E}">
        <p14:creationId xmlns:p14="http://schemas.microsoft.com/office/powerpoint/2010/main" val="1250172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asellaDiTesto 197">
            <a:extLst>
              <a:ext uri="{FF2B5EF4-FFF2-40B4-BE49-F238E27FC236}">
                <a16:creationId xmlns:a16="http://schemas.microsoft.com/office/drawing/2014/main" id="{FB16B07B-CFBC-4AB9-BDE8-6B8A31154FD4}"/>
              </a:ext>
            </a:extLst>
          </p:cNvPr>
          <p:cNvSpPr txBox="1"/>
          <p:nvPr/>
        </p:nvSpPr>
        <p:spPr>
          <a:xfrm>
            <a:off x="8059024" y="990120"/>
            <a:ext cx="4059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5 (Centrale – Osp. Maggiore + bus Centrale - Ortica)</a:t>
            </a:r>
            <a:endParaRPr lang="it-IT" dirty="0">
              <a:solidFill>
                <a:srgbClr val="709D78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328367" y="147146"/>
            <a:ext cx="534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80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defRPr>
            </a:lvl1pPr>
          </a:lstStyle>
          <a:p>
            <a:r>
              <a:rPr lang="it-IT" dirty="0"/>
              <a:t>FASI DEL RIPRISTINO DEL SERVIZIO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445C275C-7497-4108-BF28-D43B888ACAE5}"/>
              </a:ext>
            </a:extLst>
          </p:cNvPr>
          <p:cNvCxnSpPr>
            <a:cxnSpLocks/>
          </p:cNvCxnSpPr>
          <p:nvPr/>
        </p:nvCxnSpPr>
        <p:spPr>
          <a:xfrm>
            <a:off x="901199" y="928295"/>
            <a:ext cx="0" cy="5110366"/>
          </a:xfrm>
          <a:prstGeom prst="straightConnector1">
            <a:avLst/>
          </a:prstGeom>
          <a:ln w="57150">
            <a:solidFill>
              <a:srgbClr val="709D78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17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D931E6B4-3749-4A2C-89ED-EB29465CD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sp>
        <p:nvSpPr>
          <p:cNvPr id="12" name="Connettore 11">
            <a:extLst>
              <a:ext uri="{FF2B5EF4-FFF2-40B4-BE49-F238E27FC236}">
                <a16:creationId xmlns:a16="http://schemas.microsoft.com/office/drawing/2014/main" id="{2504EDCC-6E94-4440-B8F6-203E83EF3F1C}"/>
              </a:ext>
            </a:extLst>
          </p:cNvPr>
          <p:cNvSpPr/>
          <p:nvPr/>
        </p:nvSpPr>
        <p:spPr>
          <a:xfrm>
            <a:off x="810665" y="1416382"/>
            <a:ext cx="181067" cy="190123"/>
          </a:xfrm>
          <a:prstGeom prst="flowChartConnector">
            <a:avLst/>
          </a:prstGeom>
          <a:solidFill>
            <a:srgbClr val="709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C307CDA-E146-4B80-9BE1-AD5F5164F18B}"/>
              </a:ext>
            </a:extLst>
          </p:cNvPr>
          <p:cNvSpPr txBox="1"/>
          <p:nvPr/>
        </p:nvSpPr>
        <p:spPr>
          <a:xfrm>
            <a:off x="0" y="1372092"/>
            <a:ext cx="914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27 Luglio</a:t>
            </a:r>
          </a:p>
        </p:txBody>
      </p:sp>
      <p:pic>
        <p:nvPicPr>
          <p:cNvPr id="17" name="Elemento grafico 16" descr="Autovettura">
            <a:extLst>
              <a:ext uri="{FF2B5EF4-FFF2-40B4-BE49-F238E27FC236}">
                <a16:creationId xmlns:a16="http://schemas.microsoft.com/office/drawing/2014/main" id="{4149815A-FD06-4C0E-AA91-97B045BC0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345" y="1019940"/>
            <a:ext cx="369332" cy="36933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201940D-18B1-4E35-BAE4-0A8CB0C2FE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2676" y="1809027"/>
            <a:ext cx="267263" cy="360000"/>
          </a:xfrm>
          <a:prstGeom prst="rect">
            <a:avLst/>
          </a:prstGeom>
          <a:solidFill>
            <a:srgbClr val="F1F1F1"/>
          </a:solidFill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3AA9A4F-00E1-4A74-A9E5-D99E1E86831A}"/>
              </a:ext>
            </a:extLst>
          </p:cNvPr>
          <p:cNvSpPr txBox="1"/>
          <p:nvPr/>
        </p:nvSpPr>
        <p:spPr>
          <a:xfrm>
            <a:off x="1543677" y="983793"/>
            <a:ext cx="41284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52895C"/>
                </a:solidFill>
              </a:rPr>
              <a:t>10 (Centrale – Piazza XXIV Maggio)</a:t>
            </a:r>
          </a:p>
          <a:p>
            <a:r>
              <a:rPr lang="it-IT" dirty="0">
                <a:solidFill>
                  <a:srgbClr val="52895C"/>
                </a:solidFill>
              </a:rPr>
              <a:t>15 (Dogana – Rozzano)</a:t>
            </a:r>
          </a:p>
          <a:p>
            <a:r>
              <a:rPr lang="it-IT" dirty="0">
                <a:solidFill>
                  <a:schemeClr val="accent2"/>
                </a:solidFill>
              </a:rPr>
              <a:t>33 (Bottini – P.le Lagosta transito Bacone)</a:t>
            </a:r>
          </a:p>
          <a:p>
            <a:r>
              <a:rPr lang="it-IT" dirty="0">
                <a:solidFill>
                  <a:schemeClr val="accent2"/>
                </a:solidFill>
              </a:rPr>
              <a:t>90 - 91 (</a:t>
            </a:r>
            <a:r>
              <a:rPr lang="it-IT" dirty="0" err="1">
                <a:solidFill>
                  <a:schemeClr val="accent2"/>
                </a:solidFill>
              </a:rPr>
              <a:t>deviaz</a:t>
            </a:r>
            <a:r>
              <a:rPr lang="it-IT" dirty="0">
                <a:solidFill>
                  <a:schemeClr val="accent2"/>
                </a:solidFill>
              </a:rPr>
              <a:t>. Ripamonti – Brenta)</a:t>
            </a:r>
          </a:p>
          <a:p>
            <a:r>
              <a:rPr lang="it-IT" dirty="0">
                <a:solidFill>
                  <a:schemeClr val="accent2"/>
                </a:solidFill>
              </a:rPr>
              <a:t>93 (bus)</a:t>
            </a:r>
          </a:p>
        </p:txBody>
      </p:sp>
      <p:sp>
        <p:nvSpPr>
          <p:cNvPr id="47" name="Connettore 46">
            <a:extLst>
              <a:ext uri="{FF2B5EF4-FFF2-40B4-BE49-F238E27FC236}">
                <a16:creationId xmlns:a16="http://schemas.microsoft.com/office/drawing/2014/main" id="{2B9BB737-2C42-4441-86A5-53DAC1DD5711}"/>
              </a:ext>
            </a:extLst>
          </p:cNvPr>
          <p:cNvSpPr/>
          <p:nvPr/>
        </p:nvSpPr>
        <p:spPr>
          <a:xfrm>
            <a:off x="813093" y="4076168"/>
            <a:ext cx="181067" cy="190123"/>
          </a:xfrm>
          <a:prstGeom prst="flowChartConnector">
            <a:avLst/>
          </a:prstGeom>
          <a:solidFill>
            <a:srgbClr val="709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7FF1213B-FD18-4D1A-AD46-8A541AA727BC}"/>
              </a:ext>
            </a:extLst>
          </p:cNvPr>
          <p:cNvSpPr txBox="1"/>
          <p:nvPr/>
        </p:nvSpPr>
        <p:spPr>
          <a:xfrm>
            <a:off x="2428" y="4031878"/>
            <a:ext cx="914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31 Luglio</a:t>
            </a:r>
          </a:p>
        </p:txBody>
      </p:sp>
      <p:pic>
        <p:nvPicPr>
          <p:cNvPr id="49" name="Elemento grafico 48" descr="Autovettura">
            <a:extLst>
              <a:ext uri="{FF2B5EF4-FFF2-40B4-BE49-F238E27FC236}">
                <a16:creationId xmlns:a16="http://schemas.microsoft.com/office/drawing/2014/main" id="{81D0AB22-EFB0-4347-B5CE-11BC04613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6772" y="3939545"/>
            <a:ext cx="369332" cy="369332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A7FF6235-319E-43B5-8C08-6321B483AB67}"/>
              </a:ext>
            </a:extLst>
          </p:cNvPr>
          <p:cNvSpPr txBox="1"/>
          <p:nvPr/>
        </p:nvSpPr>
        <p:spPr>
          <a:xfrm>
            <a:off x="1546104" y="3902222"/>
            <a:ext cx="271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52895C"/>
                </a:solidFill>
              </a:rPr>
              <a:t>7 (P.le Lagosta – Precotto)</a:t>
            </a:r>
          </a:p>
        </p:txBody>
      </p:sp>
      <p:cxnSp>
        <p:nvCxnSpPr>
          <p:cNvPr id="130" name="Connettore 2 129">
            <a:extLst>
              <a:ext uri="{FF2B5EF4-FFF2-40B4-BE49-F238E27FC236}">
                <a16:creationId xmlns:a16="http://schemas.microsoft.com/office/drawing/2014/main" id="{C99E2B33-7C94-4B9B-8EBC-5FD8E7FD0035}"/>
              </a:ext>
            </a:extLst>
          </p:cNvPr>
          <p:cNvCxnSpPr>
            <a:cxnSpLocks/>
          </p:cNvCxnSpPr>
          <p:nvPr/>
        </p:nvCxnSpPr>
        <p:spPr>
          <a:xfrm flipH="1">
            <a:off x="7416544" y="259597"/>
            <a:ext cx="2441" cy="5673183"/>
          </a:xfrm>
          <a:prstGeom prst="straightConnector1">
            <a:avLst/>
          </a:prstGeom>
          <a:ln w="57150">
            <a:solidFill>
              <a:srgbClr val="709D78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CasellaDiTesto 176">
            <a:extLst>
              <a:ext uri="{FF2B5EF4-FFF2-40B4-BE49-F238E27FC236}">
                <a16:creationId xmlns:a16="http://schemas.microsoft.com/office/drawing/2014/main" id="{30D2E46E-8D61-45A4-944F-5B749528FA22}"/>
              </a:ext>
            </a:extLst>
          </p:cNvPr>
          <p:cNvSpPr txBox="1"/>
          <p:nvPr/>
        </p:nvSpPr>
        <p:spPr>
          <a:xfrm>
            <a:off x="3520655" y="5694804"/>
            <a:ext cx="2823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Legenda: </a:t>
            </a:r>
            <a:r>
              <a:rPr lang="it-IT" sz="1200" dirty="0">
                <a:solidFill>
                  <a:srgbClr val="709D78"/>
                </a:solidFill>
              </a:rPr>
              <a:t>linee completamente ripristinate</a:t>
            </a:r>
          </a:p>
          <a:p>
            <a:r>
              <a:rPr lang="it-IT" sz="1200" dirty="0">
                <a:solidFill>
                  <a:srgbClr val="709D78"/>
                </a:solidFill>
              </a:rPr>
              <a:t>                 </a:t>
            </a:r>
            <a:r>
              <a:rPr lang="it-IT" sz="1200" dirty="0">
                <a:solidFill>
                  <a:schemeClr val="accent2"/>
                </a:solidFill>
              </a:rPr>
              <a:t>linee parzialmente rispristinate</a:t>
            </a:r>
          </a:p>
        </p:txBody>
      </p:sp>
      <p:sp>
        <p:nvSpPr>
          <p:cNvPr id="178" name="Connettore 177">
            <a:extLst>
              <a:ext uri="{FF2B5EF4-FFF2-40B4-BE49-F238E27FC236}">
                <a16:creationId xmlns:a16="http://schemas.microsoft.com/office/drawing/2014/main" id="{86C72361-7F2D-40E6-A1CB-AD854B3E7394}"/>
              </a:ext>
            </a:extLst>
          </p:cNvPr>
          <p:cNvSpPr/>
          <p:nvPr/>
        </p:nvSpPr>
        <p:spPr>
          <a:xfrm>
            <a:off x="810665" y="2725050"/>
            <a:ext cx="181067" cy="190123"/>
          </a:xfrm>
          <a:prstGeom prst="flowChartConnector">
            <a:avLst/>
          </a:prstGeom>
          <a:solidFill>
            <a:srgbClr val="709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9" name="CasellaDiTesto 178">
            <a:extLst>
              <a:ext uri="{FF2B5EF4-FFF2-40B4-BE49-F238E27FC236}">
                <a16:creationId xmlns:a16="http://schemas.microsoft.com/office/drawing/2014/main" id="{BFCAC36C-0523-44C4-A9FB-B4E4E44C9799}"/>
              </a:ext>
            </a:extLst>
          </p:cNvPr>
          <p:cNvSpPr txBox="1"/>
          <p:nvPr/>
        </p:nvSpPr>
        <p:spPr>
          <a:xfrm>
            <a:off x="0" y="2680760"/>
            <a:ext cx="914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28 Luglio</a:t>
            </a:r>
          </a:p>
        </p:txBody>
      </p:sp>
      <p:pic>
        <p:nvPicPr>
          <p:cNvPr id="180" name="Elemento grafico 179" descr="Autovettura">
            <a:extLst>
              <a:ext uri="{FF2B5EF4-FFF2-40B4-BE49-F238E27FC236}">
                <a16:creationId xmlns:a16="http://schemas.microsoft.com/office/drawing/2014/main" id="{D710A52E-6AD2-4271-AD92-EEF1488E0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344" y="2588427"/>
            <a:ext cx="369332" cy="369332"/>
          </a:xfrm>
          <a:prstGeom prst="rect">
            <a:avLst/>
          </a:prstGeom>
        </p:spPr>
      </p:pic>
      <p:sp>
        <p:nvSpPr>
          <p:cNvPr id="181" name="CasellaDiTesto 180">
            <a:extLst>
              <a:ext uri="{FF2B5EF4-FFF2-40B4-BE49-F238E27FC236}">
                <a16:creationId xmlns:a16="http://schemas.microsoft.com/office/drawing/2014/main" id="{09027342-5446-4C29-B237-8F2F5C42175A}"/>
              </a:ext>
            </a:extLst>
          </p:cNvPr>
          <p:cNvSpPr txBox="1"/>
          <p:nvPr/>
        </p:nvSpPr>
        <p:spPr>
          <a:xfrm>
            <a:off x="1543676" y="2552280"/>
            <a:ext cx="3118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52895C"/>
                </a:solidFill>
              </a:rPr>
              <a:t>24 (V.le Ungheria – Vigentino)</a:t>
            </a:r>
          </a:p>
        </p:txBody>
      </p:sp>
      <p:sp>
        <p:nvSpPr>
          <p:cNvPr id="183" name="Connettore 182">
            <a:extLst>
              <a:ext uri="{FF2B5EF4-FFF2-40B4-BE49-F238E27FC236}">
                <a16:creationId xmlns:a16="http://schemas.microsoft.com/office/drawing/2014/main" id="{DE55F412-BBC6-46C5-8639-89F7EAC5AAB1}"/>
              </a:ext>
            </a:extLst>
          </p:cNvPr>
          <p:cNvSpPr/>
          <p:nvPr/>
        </p:nvSpPr>
        <p:spPr>
          <a:xfrm>
            <a:off x="813257" y="4930997"/>
            <a:ext cx="181067" cy="190123"/>
          </a:xfrm>
          <a:prstGeom prst="flowChartConnector">
            <a:avLst/>
          </a:prstGeom>
          <a:solidFill>
            <a:srgbClr val="709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4" name="CasellaDiTesto 183">
            <a:extLst>
              <a:ext uri="{FF2B5EF4-FFF2-40B4-BE49-F238E27FC236}">
                <a16:creationId xmlns:a16="http://schemas.microsoft.com/office/drawing/2014/main" id="{FDC894BE-6754-426C-B0FA-62768E98E575}"/>
              </a:ext>
            </a:extLst>
          </p:cNvPr>
          <p:cNvSpPr txBox="1"/>
          <p:nvPr/>
        </p:nvSpPr>
        <p:spPr>
          <a:xfrm>
            <a:off x="-5246" y="4887560"/>
            <a:ext cx="914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1 Agosto</a:t>
            </a:r>
          </a:p>
        </p:txBody>
      </p:sp>
      <p:pic>
        <p:nvPicPr>
          <p:cNvPr id="185" name="Elemento grafico 184" descr="Autovettura">
            <a:extLst>
              <a:ext uri="{FF2B5EF4-FFF2-40B4-BE49-F238E27FC236}">
                <a16:creationId xmlns:a16="http://schemas.microsoft.com/office/drawing/2014/main" id="{D41BFE8B-070D-4372-9080-4BA882FD0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099" y="4535408"/>
            <a:ext cx="369332" cy="369332"/>
          </a:xfrm>
          <a:prstGeom prst="rect">
            <a:avLst/>
          </a:prstGeom>
        </p:spPr>
      </p:pic>
      <p:pic>
        <p:nvPicPr>
          <p:cNvPr id="186" name="Immagine 185">
            <a:extLst>
              <a:ext uri="{FF2B5EF4-FFF2-40B4-BE49-F238E27FC236}">
                <a16:creationId xmlns:a16="http://schemas.microsoft.com/office/drawing/2014/main" id="{7AC50B23-6E23-46DD-A313-565971B25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133" y="5315163"/>
            <a:ext cx="267263" cy="360000"/>
          </a:xfrm>
          <a:prstGeom prst="rect">
            <a:avLst/>
          </a:prstGeom>
          <a:solidFill>
            <a:srgbClr val="F1F1F1"/>
          </a:solidFill>
        </p:spPr>
      </p:pic>
      <p:sp>
        <p:nvSpPr>
          <p:cNvPr id="188" name="CasellaDiTesto 187">
            <a:extLst>
              <a:ext uri="{FF2B5EF4-FFF2-40B4-BE49-F238E27FC236}">
                <a16:creationId xmlns:a16="http://schemas.microsoft.com/office/drawing/2014/main" id="{B5A916BF-0930-420D-97B1-A500BC092976}"/>
              </a:ext>
            </a:extLst>
          </p:cNvPr>
          <p:cNvSpPr txBox="1"/>
          <p:nvPr/>
        </p:nvSpPr>
        <p:spPr>
          <a:xfrm>
            <a:off x="1538431" y="4499261"/>
            <a:ext cx="3806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52895C"/>
                </a:solidFill>
              </a:rPr>
              <a:t>2 (</a:t>
            </a:r>
            <a:r>
              <a:rPr lang="it-IT" dirty="0" err="1">
                <a:solidFill>
                  <a:srgbClr val="52895C"/>
                </a:solidFill>
              </a:rPr>
              <a:t>Bausan</a:t>
            </a:r>
            <a:r>
              <a:rPr lang="it-IT" dirty="0">
                <a:solidFill>
                  <a:srgbClr val="52895C"/>
                </a:solidFill>
              </a:rPr>
              <a:t> – P.le </a:t>
            </a:r>
            <a:r>
              <a:rPr lang="it-IT" dirty="0" err="1">
                <a:solidFill>
                  <a:srgbClr val="52895C"/>
                </a:solidFill>
              </a:rPr>
              <a:t>Negrelli</a:t>
            </a:r>
            <a:r>
              <a:rPr lang="it-IT" dirty="0">
                <a:solidFill>
                  <a:srgbClr val="52895C"/>
                </a:solidFill>
              </a:rPr>
              <a:t>)</a:t>
            </a:r>
          </a:p>
          <a:p>
            <a:r>
              <a:rPr lang="it-IT" dirty="0">
                <a:solidFill>
                  <a:schemeClr val="accent2"/>
                </a:solidFill>
              </a:rPr>
              <a:t>5 (Centrale – Ospedale M.)</a:t>
            </a:r>
          </a:p>
          <a:p>
            <a:r>
              <a:rPr lang="it-IT" dirty="0">
                <a:solidFill>
                  <a:schemeClr val="accent2"/>
                </a:solidFill>
              </a:rPr>
              <a:t>19 (P.zza Castelli – Cantù)</a:t>
            </a:r>
          </a:p>
          <a:p>
            <a:r>
              <a:rPr lang="it-IT" dirty="0">
                <a:solidFill>
                  <a:schemeClr val="accent2"/>
                </a:solidFill>
              </a:rPr>
              <a:t>92 (bus)</a:t>
            </a:r>
          </a:p>
        </p:txBody>
      </p:sp>
      <p:sp>
        <p:nvSpPr>
          <p:cNvPr id="190" name="Connettore 189">
            <a:extLst>
              <a:ext uri="{FF2B5EF4-FFF2-40B4-BE49-F238E27FC236}">
                <a16:creationId xmlns:a16="http://schemas.microsoft.com/office/drawing/2014/main" id="{F50F1C3D-B4D9-4A9A-808D-16CDA7F714AB}"/>
              </a:ext>
            </a:extLst>
          </p:cNvPr>
          <p:cNvSpPr/>
          <p:nvPr/>
        </p:nvSpPr>
        <p:spPr>
          <a:xfrm>
            <a:off x="7326207" y="504793"/>
            <a:ext cx="181067" cy="190123"/>
          </a:xfrm>
          <a:prstGeom prst="flowChartConnector">
            <a:avLst/>
          </a:prstGeom>
          <a:solidFill>
            <a:srgbClr val="709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1" name="CasellaDiTesto 190">
            <a:extLst>
              <a:ext uri="{FF2B5EF4-FFF2-40B4-BE49-F238E27FC236}">
                <a16:creationId xmlns:a16="http://schemas.microsoft.com/office/drawing/2014/main" id="{03BA8691-4456-4C46-8425-EB8110D5A1D9}"/>
              </a:ext>
            </a:extLst>
          </p:cNvPr>
          <p:cNvSpPr txBox="1"/>
          <p:nvPr/>
        </p:nvSpPr>
        <p:spPr>
          <a:xfrm>
            <a:off x="6515348" y="460972"/>
            <a:ext cx="950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4 Agosto</a:t>
            </a:r>
          </a:p>
        </p:txBody>
      </p:sp>
      <p:pic>
        <p:nvPicPr>
          <p:cNvPr id="192" name="Elemento grafico 191" descr="Autovettura">
            <a:extLst>
              <a:ext uri="{FF2B5EF4-FFF2-40B4-BE49-F238E27FC236}">
                <a16:creationId xmlns:a16="http://schemas.microsoft.com/office/drawing/2014/main" id="{DF1B6D40-3A1F-47B3-B357-FE29A282F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89691" y="368639"/>
            <a:ext cx="383967" cy="369332"/>
          </a:xfrm>
          <a:prstGeom prst="rect">
            <a:avLst/>
          </a:prstGeom>
        </p:spPr>
      </p:pic>
      <p:sp>
        <p:nvSpPr>
          <p:cNvPr id="193" name="CasellaDiTesto 192">
            <a:extLst>
              <a:ext uri="{FF2B5EF4-FFF2-40B4-BE49-F238E27FC236}">
                <a16:creationId xmlns:a16="http://schemas.microsoft.com/office/drawing/2014/main" id="{7CCCF330-E421-43D5-A470-4C0A3ECB9585}"/>
              </a:ext>
            </a:extLst>
          </p:cNvPr>
          <p:cNvSpPr txBox="1"/>
          <p:nvPr/>
        </p:nvSpPr>
        <p:spPr>
          <a:xfrm>
            <a:off x="8059023" y="332492"/>
            <a:ext cx="3741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>
                <a:solidFill>
                  <a:srgbClr val="52895C"/>
                </a:solidFill>
              </a:defRPr>
            </a:lvl1pPr>
          </a:lstStyle>
          <a:p>
            <a:r>
              <a:rPr lang="it-IT" dirty="0"/>
              <a:t>9 (P.ta Lodovica - Centrale)</a:t>
            </a:r>
          </a:p>
          <a:p>
            <a:r>
              <a:rPr lang="it-IT" dirty="0"/>
              <a:t>16 (</a:t>
            </a:r>
            <a:r>
              <a:rPr lang="it-IT" dirty="0" err="1"/>
              <a:t>M.te</a:t>
            </a:r>
            <a:r>
              <a:rPr lang="it-IT" dirty="0"/>
              <a:t> Velino – Axum)</a:t>
            </a:r>
          </a:p>
        </p:txBody>
      </p:sp>
      <p:sp>
        <p:nvSpPr>
          <p:cNvPr id="195" name="Connettore 194">
            <a:extLst>
              <a:ext uri="{FF2B5EF4-FFF2-40B4-BE49-F238E27FC236}">
                <a16:creationId xmlns:a16="http://schemas.microsoft.com/office/drawing/2014/main" id="{28931A18-CDBF-4F4F-B4F7-EB45282C941E}"/>
              </a:ext>
            </a:extLst>
          </p:cNvPr>
          <p:cNvSpPr/>
          <p:nvPr/>
        </p:nvSpPr>
        <p:spPr>
          <a:xfrm>
            <a:off x="7331385" y="1162037"/>
            <a:ext cx="181067" cy="190123"/>
          </a:xfrm>
          <a:prstGeom prst="flowChartConnector">
            <a:avLst/>
          </a:prstGeom>
          <a:solidFill>
            <a:srgbClr val="709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6" name="CasellaDiTesto 195">
            <a:extLst>
              <a:ext uri="{FF2B5EF4-FFF2-40B4-BE49-F238E27FC236}">
                <a16:creationId xmlns:a16="http://schemas.microsoft.com/office/drawing/2014/main" id="{F863DFEB-AF56-4CBC-B3C3-4E58F10CD19E}"/>
              </a:ext>
            </a:extLst>
          </p:cNvPr>
          <p:cNvSpPr txBox="1"/>
          <p:nvPr/>
        </p:nvSpPr>
        <p:spPr>
          <a:xfrm>
            <a:off x="6515348" y="1118600"/>
            <a:ext cx="914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7 Agosto</a:t>
            </a:r>
          </a:p>
        </p:txBody>
      </p:sp>
      <p:pic>
        <p:nvPicPr>
          <p:cNvPr id="197" name="Elemento grafico 196" descr="Autovettura">
            <a:extLst>
              <a:ext uri="{FF2B5EF4-FFF2-40B4-BE49-F238E27FC236}">
                <a16:creationId xmlns:a16="http://schemas.microsoft.com/office/drawing/2014/main" id="{7C5CB51A-561F-4E03-AEF9-7007A13F1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89276" y="1112336"/>
            <a:ext cx="369332" cy="369332"/>
          </a:xfrm>
          <a:prstGeom prst="rect">
            <a:avLst/>
          </a:prstGeom>
        </p:spPr>
      </p:pic>
      <p:sp>
        <p:nvSpPr>
          <p:cNvPr id="199" name="Connettore 198">
            <a:extLst>
              <a:ext uri="{FF2B5EF4-FFF2-40B4-BE49-F238E27FC236}">
                <a16:creationId xmlns:a16="http://schemas.microsoft.com/office/drawing/2014/main" id="{E075DC47-E75B-4DCE-A8C2-CD624D6C868A}"/>
              </a:ext>
            </a:extLst>
          </p:cNvPr>
          <p:cNvSpPr/>
          <p:nvPr/>
        </p:nvSpPr>
        <p:spPr>
          <a:xfrm>
            <a:off x="7331385" y="1852880"/>
            <a:ext cx="181067" cy="190123"/>
          </a:xfrm>
          <a:prstGeom prst="flowChartConnector">
            <a:avLst/>
          </a:prstGeom>
          <a:solidFill>
            <a:srgbClr val="709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0" name="CasellaDiTesto 199">
            <a:extLst>
              <a:ext uri="{FF2B5EF4-FFF2-40B4-BE49-F238E27FC236}">
                <a16:creationId xmlns:a16="http://schemas.microsoft.com/office/drawing/2014/main" id="{20B6BBC6-F60E-4F51-9276-F303033A2455}"/>
              </a:ext>
            </a:extLst>
          </p:cNvPr>
          <p:cNvSpPr txBox="1"/>
          <p:nvPr/>
        </p:nvSpPr>
        <p:spPr>
          <a:xfrm>
            <a:off x="6495706" y="1817335"/>
            <a:ext cx="914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8 Agosto</a:t>
            </a:r>
          </a:p>
        </p:txBody>
      </p:sp>
      <p:pic>
        <p:nvPicPr>
          <p:cNvPr id="201" name="Elemento grafico 200" descr="Autovettura">
            <a:extLst>
              <a:ext uri="{FF2B5EF4-FFF2-40B4-BE49-F238E27FC236}">
                <a16:creationId xmlns:a16="http://schemas.microsoft.com/office/drawing/2014/main" id="{CBE38AA8-A42F-4EA4-A922-2435345BB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89276" y="1820736"/>
            <a:ext cx="369332" cy="369332"/>
          </a:xfrm>
          <a:prstGeom prst="rect">
            <a:avLst/>
          </a:prstGeom>
        </p:spPr>
      </p:pic>
      <p:sp>
        <p:nvSpPr>
          <p:cNvPr id="202" name="CasellaDiTesto 201">
            <a:extLst>
              <a:ext uri="{FF2B5EF4-FFF2-40B4-BE49-F238E27FC236}">
                <a16:creationId xmlns:a16="http://schemas.microsoft.com/office/drawing/2014/main" id="{714475BC-C667-4382-A61E-4643274B47F9}"/>
              </a:ext>
            </a:extLst>
          </p:cNvPr>
          <p:cNvSpPr txBox="1"/>
          <p:nvPr/>
        </p:nvSpPr>
        <p:spPr>
          <a:xfrm>
            <a:off x="8039382" y="1688855"/>
            <a:ext cx="341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>
                <a:solidFill>
                  <a:srgbClr val="52895C"/>
                </a:solidFill>
              </a:defRPr>
            </a:lvl1pPr>
          </a:lstStyle>
          <a:p>
            <a:r>
              <a:rPr lang="it-IT" dirty="0"/>
              <a:t>1 (Roserio – Centrale)</a:t>
            </a:r>
          </a:p>
          <a:p>
            <a:r>
              <a:rPr lang="it-IT" dirty="0"/>
              <a:t>4 (Cairoli – Niguarda Parco Nord)</a:t>
            </a:r>
          </a:p>
        </p:txBody>
      </p:sp>
      <p:sp>
        <p:nvSpPr>
          <p:cNvPr id="203" name="CasellaDiTesto 202">
            <a:extLst>
              <a:ext uri="{FF2B5EF4-FFF2-40B4-BE49-F238E27FC236}">
                <a16:creationId xmlns:a16="http://schemas.microsoft.com/office/drawing/2014/main" id="{2374FB32-6973-402F-9367-DEF0F56CE339}"/>
              </a:ext>
            </a:extLst>
          </p:cNvPr>
          <p:cNvSpPr txBox="1"/>
          <p:nvPr/>
        </p:nvSpPr>
        <p:spPr>
          <a:xfrm>
            <a:off x="6519012" y="2701853"/>
            <a:ext cx="914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11 Agosto</a:t>
            </a:r>
          </a:p>
        </p:txBody>
      </p:sp>
      <p:pic>
        <p:nvPicPr>
          <p:cNvPr id="204" name="Elemento grafico 203" descr="Autovettura">
            <a:extLst>
              <a:ext uri="{FF2B5EF4-FFF2-40B4-BE49-F238E27FC236}">
                <a16:creationId xmlns:a16="http://schemas.microsoft.com/office/drawing/2014/main" id="{6C03C0ED-F8DA-4CFD-81C7-E270D7E58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06164" y="2489891"/>
            <a:ext cx="369332" cy="369332"/>
          </a:xfrm>
          <a:prstGeom prst="rect">
            <a:avLst/>
          </a:prstGeom>
        </p:spPr>
      </p:pic>
      <p:pic>
        <p:nvPicPr>
          <p:cNvPr id="205" name="Immagine 204">
            <a:extLst>
              <a:ext uri="{FF2B5EF4-FFF2-40B4-BE49-F238E27FC236}">
                <a16:creationId xmlns:a16="http://schemas.microsoft.com/office/drawing/2014/main" id="{5CF890AB-C9B6-4337-8231-5FEB90360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3967" y="2875549"/>
            <a:ext cx="267263" cy="360000"/>
          </a:xfrm>
          <a:prstGeom prst="rect">
            <a:avLst/>
          </a:prstGeom>
          <a:solidFill>
            <a:srgbClr val="F1F1F1"/>
          </a:solidFill>
        </p:spPr>
      </p:pic>
      <p:sp>
        <p:nvSpPr>
          <p:cNvPr id="206" name="CasellaDiTesto 205">
            <a:extLst>
              <a:ext uri="{FF2B5EF4-FFF2-40B4-BE49-F238E27FC236}">
                <a16:creationId xmlns:a16="http://schemas.microsoft.com/office/drawing/2014/main" id="{9E68C104-5C8D-491A-A984-D86C7F633BBC}"/>
              </a:ext>
            </a:extLst>
          </p:cNvPr>
          <p:cNvSpPr txBox="1"/>
          <p:nvPr/>
        </p:nvSpPr>
        <p:spPr>
          <a:xfrm>
            <a:off x="8086512" y="2515824"/>
            <a:ext cx="38793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52895C"/>
                </a:solidFill>
              </a:rPr>
              <a:t>14 (Cimitero Maggiore – Lorenteggio)</a:t>
            </a:r>
          </a:p>
          <a:p>
            <a:endParaRPr lang="it-IT" sz="600" dirty="0">
              <a:solidFill>
                <a:schemeClr val="accent2"/>
              </a:solidFill>
            </a:endParaRPr>
          </a:p>
          <a:p>
            <a:r>
              <a:rPr lang="it-IT" dirty="0">
                <a:solidFill>
                  <a:schemeClr val="accent2"/>
                </a:solidFill>
              </a:rPr>
              <a:t>90 -91 (riprendono con preferenziali)</a:t>
            </a:r>
          </a:p>
        </p:txBody>
      </p:sp>
      <p:sp>
        <p:nvSpPr>
          <p:cNvPr id="207" name="Connettore 206">
            <a:extLst>
              <a:ext uri="{FF2B5EF4-FFF2-40B4-BE49-F238E27FC236}">
                <a16:creationId xmlns:a16="http://schemas.microsoft.com/office/drawing/2014/main" id="{FCFCF9DA-DCE4-42F3-8EC5-FB118F83720E}"/>
              </a:ext>
            </a:extLst>
          </p:cNvPr>
          <p:cNvSpPr/>
          <p:nvPr/>
        </p:nvSpPr>
        <p:spPr>
          <a:xfrm>
            <a:off x="7343148" y="2718026"/>
            <a:ext cx="181067" cy="190123"/>
          </a:xfrm>
          <a:prstGeom prst="flowChartConnector">
            <a:avLst/>
          </a:prstGeom>
          <a:solidFill>
            <a:srgbClr val="709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8" name="Connettore 207">
            <a:extLst>
              <a:ext uri="{FF2B5EF4-FFF2-40B4-BE49-F238E27FC236}">
                <a16:creationId xmlns:a16="http://schemas.microsoft.com/office/drawing/2014/main" id="{7C89EE3F-7BB6-40C7-805E-7D3381CFC3A1}"/>
              </a:ext>
            </a:extLst>
          </p:cNvPr>
          <p:cNvSpPr/>
          <p:nvPr/>
        </p:nvSpPr>
        <p:spPr>
          <a:xfrm>
            <a:off x="7339195" y="3508702"/>
            <a:ext cx="181067" cy="190123"/>
          </a:xfrm>
          <a:prstGeom prst="flowChartConnector">
            <a:avLst/>
          </a:prstGeom>
          <a:solidFill>
            <a:srgbClr val="709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9" name="CasellaDiTesto 208">
            <a:extLst>
              <a:ext uri="{FF2B5EF4-FFF2-40B4-BE49-F238E27FC236}">
                <a16:creationId xmlns:a16="http://schemas.microsoft.com/office/drawing/2014/main" id="{C46CDE5F-08D5-4E0D-831A-C451B767E6EE}"/>
              </a:ext>
            </a:extLst>
          </p:cNvPr>
          <p:cNvSpPr txBox="1"/>
          <p:nvPr/>
        </p:nvSpPr>
        <p:spPr>
          <a:xfrm>
            <a:off x="6495706" y="3471217"/>
            <a:ext cx="914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28 Agosto</a:t>
            </a:r>
          </a:p>
        </p:txBody>
      </p:sp>
      <p:sp>
        <p:nvSpPr>
          <p:cNvPr id="211" name="CasellaDiTesto 210">
            <a:extLst>
              <a:ext uri="{FF2B5EF4-FFF2-40B4-BE49-F238E27FC236}">
                <a16:creationId xmlns:a16="http://schemas.microsoft.com/office/drawing/2014/main" id="{D1E15E7D-BE07-41FE-AAF0-10908F6FF18D}"/>
              </a:ext>
            </a:extLst>
          </p:cNvPr>
          <p:cNvSpPr txBox="1"/>
          <p:nvPr/>
        </p:nvSpPr>
        <p:spPr>
          <a:xfrm>
            <a:off x="8059024" y="3364798"/>
            <a:ext cx="2711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52895C"/>
                </a:solidFill>
              </a:rPr>
              <a:t>12 (Roserio – V.le Molise)</a:t>
            </a:r>
          </a:p>
          <a:p>
            <a:endParaRPr lang="it-IT" sz="800" dirty="0">
              <a:solidFill>
                <a:srgbClr val="52895C"/>
              </a:solidFill>
            </a:endParaRPr>
          </a:p>
          <a:p>
            <a:r>
              <a:rPr lang="it-IT" dirty="0">
                <a:solidFill>
                  <a:srgbClr val="52895C"/>
                </a:solidFill>
              </a:rPr>
              <a:t>90 - 91 (P.le Lotto – Lodi)</a:t>
            </a:r>
          </a:p>
        </p:txBody>
      </p:sp>
      <p:sp>
        <p:nvSpPr>
          <p:cNvPr id="212" name="Connettore 211">
            <a:extLst>
              <a:ext uri="{FF2B5EF4-FFF2-40B4-BE49-F238E27FC236}">
                <a16:creationId xmlns:a16="http://schemas.microsoft.com/office/drawing/2014/main" id="{0E9F92AE-3213-4CAD-A000-14F48970FCEB}"/>
              </a:ext>
            </a:extLst>
          </p:cNvPr>
          <p:cNvSpPr/>
          <p:nvPr/>
        </p:nvSpPr>
        <p:spPr>
          <a:xfrm>
            <a:off x="7335401" y="4718618"/>
            <a:ext cx="181067" cy="190123"/>
          </a:xfrm>
          <a:prstGeom prst="flowChartConnector">
            <a:avLst/>
          </a:prstGeom>
          <a:solidFill>
            <a:srgbClr val="709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3" name="CasellaDiTesto 212">
            <a:extLst>
              <a:ext uri="{FF2B5EF4-FFF2-40B4-BE49-F238E27FC236}">
                <a16:creationId xmlns:a16="http://schemas.microsoft.com/office/drawing/2014/main" id="{5AA2E1DC-4EB8-4998-BA37-383D3FE47E66}"/>
              </a:ext>
            </a:extLst>
          </p:cNvPr>
          <p:cNvSpPr txBox="1"/>
          <p:nvPr/>
        </p:nvSpPr>
        <p:spPr>
          <a:xfrm>
            <a:off x="6534000" y="4681568"/>
            <a:ext cx="914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29 Agosto</a:t>
            </a:r>
          </a:p>
        </p:txBody>
      </p:sp>
      <p:pic>
        <p:nvPicPr>
          <p:cNvPr id="214" name="Immagine 213">
            <a:extLst>
              <a:ext uri="{FF2B5EF4-FFF2-40B4-BE49-F238E27FC236}">
                <a16:creationId xmlns:a16="http://schemas.microsoft.com/office/drawing/2014/main" id="{C0D7B6D3-A14E-45CE-B663-23186ADD0F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7966" y="4351980"/>
            <a:ext cx="267263" cy="360000"/>
          </a:xfrm>
          <a:prstGeom prst="rect">
            <a:avLst/>
          </a:prstGeom>
          <a:solidFill>
            <a:srgbClr val="F1F1F1"/>
          </a:solidFill>
        </p:spPr>
      </p:pic>
      <p:sp>
        <p:nvSpPr>
          <p:cNvPr id="215" name="CasellaDiTesto 214">
            <a:extLst>
              <a:ext uri="{FF2B5EF4-FFF2-40B4-BE49-F238E27FC236}">
                <a16:creationId xmlns:a16="http://schemas.microsoft.com/office/drawing/2014/main" id="{E005CEAC-B0A7-416A-81AA-7A4FD7FAE20E}"/>
              </a:ext>
            </a:extLst>
          </p:cNvPr>
          <p:cNvSpPr txBox="1"/>
          <p:nvPr/>
        </p:nvSpPr>
        <p:spPr>
          <a:xfrm>
            <a:off x="8074339" y="4244824"/>
            <a:ext cx="38793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52895C"/>
                </a:solidFill>
              </a:rPr>
              <a:t>5 (Ortica – Ospedale M.)</a:t>
            </a:r>
          </a:p>
          <a:p>
            <a:r>
              <a:rPr lang="it-IT" dirty="0">
                <a:solidFill>
                  <a:srgbClr val="52895C"/>
                </a:solidFill>
              </a:rPr>
              <a:t>19 (P.zza Castelli – Lambrate)</a:t>
            </a:r>
          </a:p>
          <a:p>
            <a:r>
              <a:rPr lang="it-IT" dirty="0">
                <a:solidFill>
                  <a:srgbClr val="52895C"/>
                </a:solidFill>
              </a:rPr>
              <a:t>33 (P.le Lagosta – </a:t>
            </a:r>
            <a:r>
              <a:rPr lang="it-IT" dirty="0" err="1">
                <a:solidFill>
                  <a:srgbClr val="52895C"/>
                </a:solidFill>
              </a:rPr>
              <a:t>Rim</a:t>
            </a:r>
            <a:r>
              <a:rPr lang="it-IT" dirty="0">
                <a:solidFill>
                  <a:srgbClr val="52895C"/>
                </a:solidFill>
              </a:rPr>
              <a:t>. Di Lambrate)</a:t>
            </a:r>
          </a:p>
          <a:p>
            <a:r>
              <a:rPr lang="it-IT" dirty="0">
                <a:solidFill>
                  <a:srgbClr val="52895C"/>
                </a:solidFill>
              </a:rPr>
              <a:t>92 (V.le Isonzo – </a:t>
            </a:r>
            <a:r>
              <a:rPr lang="it-IT" dirty="0" err="1">
                <a:solidFill>
                  <a:srgbClr val="52895C"/>
                </a:solidFill>
              </a:rPr>
              <a:t>Varè</a:t>
            </a:r>
            <a:r>
              <a:rPr lang="it-IT" dirty="0">
                <a:solidFill>
                  <a:srgbClr val="52895C"/>
                </a:solidFill>
              </a:rPr>
              <a:t>/Bovisa)</a:t>
            </a:r>
            <a:endParaRPr lang="it-IT" dirty="0">
              <a:solidFill>
                <a:schemeClr val="accent2"/>
              </a:solidFill>
            </a:endParaRPr>
          </a:p>
          <a:p>
            <a:r>
              <a:rPr lang="it-IT" dirty="0">
                <a:solidFill>
                  <a:srgbClr val="52895C"/>
                </a:solidFill>
              </a:rPr>
              <a:t>93 (V.le Omero – Lambrate)</a:t>
            </a:r>
          </a:p>
        </p:txBody>
      </p:sp>
      <p:pic>
        <p:nvPicPr>
          <p:cNvPr id="217" name="Elemento grafico 216" descr="Autovettura">
            <a:extLst>
              <a:ext uri="{FF2B5EF4-FFF2-40B4-BE49-F238E27FC236}">
                <a16:creationId xmlns:a16="http://schemas.microsoft.com/office/drawing/2014/main" id="{64CF1445-9044-48B1-B1D1-005AD04A4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85991" y="5163524"/>
            <a:ext cx="369332" cy="369332"/>
          </a:xfrm>
          <a:prstGeom prst="rect">
            <a:avLst/>
          </a:prstGeom>
        </p:spPr>
      </p:pic>
      <p:sp>
        <p:nvSpPr>
          <p:cNvPr id="60" name="Connettore 59">
            <a:extLst>
              <a:ext uri="{FF2B5EF4-FFF2-40B4-BE49-F238E27FC236}">
                <a16:creationId xmlns:a16="http://schemas.microsoft.com/office/drawing/2014/main" id="{D203546B-4ECE-4607-9EA8-CA93636317D7}"/>
              </a:ext>
            </a:extLst>
          </p:cNvPr>
          <p:cNvSpPr/>
          <p:nvPr/>
        </p:nvSpPr>
        <p:spPr>
          <a:xfrm>
            <a:off x="810665" y="3332442"/>
            <a:ext cx="181067" cy="190123"/>
          </a:xfrm>
          <a:prstGeom prst="flowChartConnector">
            <a:avLst/>
          </a:prstGeom>
          <a:solidFill>
            <a:srgbClr val="709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26AB29B1-F0FE-43C3-B87A-3E21D7DD3332}"/>
              </a:ext>
            </a:extLst>
          </p:cNvPr>
          <p:cNvSpPr txBox="1"/>
          <p:nvPr/>
        </p:nvSpPr>
        <p:spPr>
          <a:xfrm>
            <a:off x="7158" y="3307333"/>
            <a:ext cx="914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29 Luglio</a:t>
            </a: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AEF5DB96-9314-47D0-B1DF-709989E4A8CE}"/>
              </a:ext>
            </a:extLst>
          </p:cNvPr>
          <p:cNvSpPr txBox="1"/>
          <p:nvPr/>
        </p:nvSpPr>
        <p:spPr>
          <a:xfrm>
            <a:off x="1538431" y="3221358"/>
            <a:ext cx="4669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90 – 91 (ripreso percorso, tratti in controviale)</a:t>
            </a:r>
          </a:p>
        </p:txBody>
      </p:sp>
      <p:pic>
        <p:nvPicPr>
          <p:cNvPr id="64" name="Immagine 63">
            <a:extLst>
              <a:ext uri="{FF2B5EF4-FFF2-40B4-BE49-F238E27FC236}">
                <a16:creationId xmlns:a16="http://schemas.microsoft.com/office/drawing/2014/main" id="{A7803E49-EC28-48D3-8713-99E024A93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7432" y="3203781"/>
            <a:ext cx="267263" cy="360000"/>
          </a:xfrm>
          <a:prstGeom prst="rect">
            <a:avLst/>
          </a:prstGeom>
          <a:solidFill>
            <a:srgbClr val="F1F1F1"/>
          </a:solidFill>
        </p:spPr>
      </p:pic>
      <p:pic>
        <p:nvPicPr>
          <p:cNvPr id="65" name="Elemento grafico 64" descr="Autovettura">
            <a:extLst>
              <a:ext uri="{FF2B5EF4-FFF2-40B4-BE49-F238E27FC236}">
                <a16:creationId xmlns:a16="http://schemas.microsoft.com/office/drawing/2014/main" id="{8FD5176D-2AFE-4DAF-8313-35695274F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08467" y="3381043"/>
            <a:ext cx="369332" cy="369332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58DEA7F1-7194-49E0-B2EE-ED7C25455A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6270" y="3766701"/>
            <a:ext cx="267263" cy="360000"/>
          </a:xfrm>
          <a:prstGeom prst="rect">
            <a:avLst/>
          </a:prstGeom>
          <a:solidFill>
            <a:srgbClr val="F1F1F1"/>
          </a:solidFill>
        </p:spPr>
      </p:pic>
    </p:spTree>
    <p:extLst>
      <p:ext uri="{BB962C8B-B14F-4D97-AF65-F5344CB8AC3E}">
        <p14:creationId xmlns:p14="http://schemas.microsoft.com/office/powerpoint/2010/main" val="3126870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596169" y="313724"/>
            <a:ext cx="10361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80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defRPr>
            </a:lvl1pPr>
          </a:lstStyle>
          <a:p>
            <a:r>
              <a:rPr lang="it-IT" dirty="0"/>
              <a:t>ELEMENTI CHIAVE PER LA GESTIONE DELL’EMERGENZA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8" name="Immagine 17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D931E6B4-3749-4A2C-89ED-EB29465CD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sp>
        <p:nvSpPr>
          <p:cNvPr id="3" name="AutoShape 2" descr="blob:https://web.whatsapp.com/4778b27f-5cb4-4146-a3c9-366d90cba483">
            <a:extLst>
              <a:ext uri="{FF2B5EF4-FFF2-40B4-BE49-F238E27FC236}">
                <a16:creationId xmlns:a16="http://schemas.microsoft.com/office/drawing/2014/main" id="{23481414-53E0-43B9-8089-DB8AFCA8A9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33592A-5D3F-4131-92A4-10BDC2E353C9}"/>
              </a:ext>
            </a:extLst>
          </p:cNvPr>
          <p:cNvSpPr txBox="1"/>
          <p:nvPr/>
        </p:nvSpPr>
        <p:spPr>
          <a:xfrm>
            <a:off x="6384321" y="1790386"/>
            <a:ext cx="5652231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Tempestività delle procedure ATM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Capacità di messa in sicurezza degli impianti garantendo la massima sicurezza dei cittadini e degli stessi lavoratori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Valore del coordinamento con gli altri enti coinvolti nella gestione dell’emergenza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Commitment del personale coinvolto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D8C0934-202F-4948-ABE1-6910A9F91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9" y="1613649"/>
            <a:ext cx="5425151" cy="36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09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aria aperta, pianta, albero, cielo&#10;&#10;Descrizione generata automaticamente">
            <a:extLst>
              <a:ext uri="{FF2B5EF4-FFF2-40B4-BE49-F238E27FC236}">
                <a16:creationId xmlns:a16="http://schemas.microsoft.com/office/drawing/2014/main" id="{57E0B2E6-830E-3142-40A6-43F63E98F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25"/>
          <a:stretch/>
        </p:blipFill>
        <p:spPr>
          <a:xfrm>
            <a:off x="0" y="0"/>
            <a:ext cx="12192000" cy="6939280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984A0DAB-CBF8-ED3F-EE39-243168474BCE}"/>
              </a:ext>
            </a:extLst>
          </p:cNvPr>
          <p:cNvSpPr/>
          <p:nvPr/>
        </p:nvSpPr>
        <p:spPr>
          <a:xfrm>
            <a:off x="0" y="-15240"/>
            <a:ext cx="12192000" cy="3500120"/>
          </a:xfrm>
          <a:prstGeom prst="rect">
            <a:avLst/>
          </a:prstGeom>
          <a:solidFill>
            <a:schemeClr val="accent6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05B4BC1-D70F-763D-B3A5-5E1E6A117FD3}"/>
              </a:ext>
            </a:extLst>
          </p:cNvPr>
          <p:cNvSpPr/>
          <p:nvPr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rgbClr val="52895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3D6E3878-DF5F-BCA7-CCE7-023D757160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55"/>
          <a:stretch/>
        </p:blipFill>
        <p:spPr>
          <a:xfrm>
            <a:off x="3404772" y="2565191"/>
            <a:ext cx="2361948" cy="1727611"/>
          </a:xfrm>
          <a:prstGeom prst="rect">
            <a:avLst/>
          </a:prstGeom>
        </p:spPr>
      </p:pic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D6A49F8C-0531-759E-3B09-18EAE7ABD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281" y="3038149"/>
            <a:ext cx="1588010" cy="78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438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2293</TotalTime>
  <Words>634</Words>
  <Application>Microsoft Office PowerPoint</Application>
  <PresentationFormat>Widescreen</PresentationFormat>
  <Paragraphs>95</Paragraphs>
  <Slides>9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7" baseType="lpstr">
      <vt:lpstr>Yu Gothic UI Semibold</vt:lpstr>
      <vt:lpstr>Arial</vt:lpstr>
      <vt:lpstr>Calibri</vt:lpstr>
      <vt:lpstr>Calibri Light</vt:lpstr>
      <vt:lpstr>Montserrat ExtraBold</vt:lpstr>
      <vt:lpstr>Montserrat Medium</vt:lpstr>
      <vt:lpstr>Montserrat SemiBold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Camilla</dc:creator>
  <cp:lastModifiedBy>Adinolfi Carmen</cp:lastModifiedBy>
  <cp:revision>76</cp:revision>
  <dcterms:created xsi:type="dcterms:W3CDTF">2023-09-14T13:53:29Z</dcterms:created>
  <dcterms:modified xsi:type="dcterms:W3CDTF">2023-09-26T10:01:17Z</dcterms:modified>
</cp:coreProperties>
</file>