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45"/>
  </p:notesMasterIdLst>
  <p:sldIdLst>
    <p:sldId id="415" r:id="rId6"/>
    <p:sldId id="741" r:id="rId7"/>
    <p:sldId id="356" r:id="rId8"/>
    <p:sldId id="736" r:id="rId9"/>
    <p:sldId id="742" r:id="rId10"/>
    <p:sldId id="775" r:id="rId11"/>
    <p:sldId id="776" r:id="rId12"/>
    <p:sldId id="777" r:id="rId13"/>
    <p:sldId id="778" r:id="rId14"/>
    <p:sldId id="779" r:id="rId15"/>
    <p:sldId id="780" r:id="rId16"/>
    <p:sldId id="781" r:id="rId17"/>
    <p:sldId id="782" r:id="rId18"/>
    <p:sldId id="783" r:id="rId19"/>
    <p:sldId id="784" r:id="rId20"/>
    <p:sldId id="785" r:id="rId21"/>
    <p:sldId id="737" r:id="rId22"/>
    <p:sldId id="738" r:id="rId23"/>
    <p:sldId id="739" r:id="rId24"/>
    <p:sldId id="740" r:id="rId25"/>
    <p:sldId id="763" r:id="rId26"/>
    <p:sldId id="765" r:id="rId27"/>
    <p:sldId id="383" r:id="rId28"/>
    <p:sldId id="767" r:id="rId29"/>
    <p:sldId id="379" r:id="rId30"/>
    <p:sldId id="382" r:id="rId31"/>
    <p:sldId id="769" r:id="rId32"/>
    <p:sldId id="298" r:id="rId33"/>
    <p:sldId id="299" r:id="rId34"/>
    <p:sldId id="262" r:id="rId35"/>
    <p:sldId id="789" r:id="rId36"/>
    <p:sldId id="301" r:id="rId37"/>
    <p:sldId id="265" r:id="rId38"/>
    <p:sldId id="774" r:id="rId39"/>
    <p:sldId id="773" r:id="rId40"/>
    <p:sldId id="771" r:id="rId41"/>
    <p:sldId id="772" r:id="rId42"/>
    <p:sldId id="786" r:id="rId43"/>
    <p:sldId id="78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BA7FDB"/>
    <a:srgbClr val="9E0075"/>
    <a:srgbClr val="700053"/>
    <a:srgbClr val="FFAA01"/>
    <a:srgbClr val="FF2F92"/>
    <a:srgbClr val="B00082"/>
    <a:srgbClr val="CC0099"/>
    <a:srgbClr val="FF8AD8"/>
    <a:srgbClr val="6B0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596" autoAdjust="0"/>
  </p:normalViewPr>
  <p:slideViewPr>
    <p:cSldViewPr snapToGrid="0" showGuides="1">
      <p:cViewPr varScale="1">
        <p:scale>
          <a:sx n="79" d="100"/>
          <a:sy n="79" d="100"/>
        </p:scale>
        <p:origin x="1555" y="72"/>
      </p:cViewPr>
      <p:guideLst>
        <p:guide orient="horz" pos="2183"/>
        <p:guide pos="2835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Dati\2025\serie%20storich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Dati\2025\Tutt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s.fs.comune.milano.local\Servizio%20Staff\casadeidiritti\1%20VIOLENZA\Dati\2022\2%20semestre\Tutti.xls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Dati\2022\2%20semestre\Tutti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Dati\2025\Tutt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Case%20Rifugio\Ospitalit&#224;%202025\ANALISI%2020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Case%20Rifugio\Ospitalit&#224;%202025\ANALISI%20202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Case%20Rifugio\Ospitalit&#224;%202025\ANALISI%2020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Case%20Rifugio\Ospitalit&#224;%202025\ANALISI%2020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Dati\grafic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bri\Downloads\Tutti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Dati\2022\2%20semestre\Tutti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a.pietrobelli\Desktop\DATI\CAV\2023\2023%20Tutt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Dati\2024\Copia%20di%20DAti%202024%20tutt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Dati\grafic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a.pietrobelli\Desktop\DATI\CAV\2023\2023%20Tutti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s.fs.comune.milano.local\Servizio%20Staff\casadeidiritti\1%20VIOLENZA\Dati\2024\Copia%20di%20DAti%202024%20tutt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pss.fs.comune.milano.local\Servizio%20Staff\casadeidiritti\1%20VIOLENZA\Dati\2025\Tut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44521886990218E-2"/>
          <c:y val="6.8511867681340752E-2"/>
          <c:w val="0.9214097435681502"/>
          <c:h val="0.79875415573053365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Foglio1!$B$14</c:f>
              <c:strCache>
                <c:ptCount val="1"/>
                <c:pt idx="0">
                  <c:v>Donne seguite dalla Rete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475935828877002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29-4A4B-B29D-9DE40EAE565E}"/>
                </c:ext>
              </c:extLst>
            </c:dLbl>
            <c:dLbl>
              <c:idx val="1"/>
              <c:layout>
                <c:manualLayout>
                  <c:x val="0"/>
                  <c:y val="-4.444444444444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29-4A4B-B29D-9DE40EAE565E}"/>
                </c:ext>
              </c:extLst>
            </c:dLbl>
            <c:dLbl>
              <c:idx val="2"/>
              <c:layout>
                <c:manualLayout>
                  <c:x val="-1.6042780748663103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29-4A4B-B29D-9DE40EAE565E}"/>
                </c:ext>
              </c:extLst>
            </c:dLbl>
            <c:dLbl>
              <c:idx val="4"/>
              <c:layout>
                <c:manualLayout>
                  <c:x val="-1.7825311942959001E-3"/>
                  <c:y val="-4.444444444444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29-4A4B-B29D-9DE40EAE565E}"/>
                </c:ext>
              </c:extLst>
            </c:dLbl>
            <c:dLbl>
              <c:idx val="5"/>
              <c:layout>
                <c:manualLayout>
                  <c:x val="-1.0695187165775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29-4A4B-B29D-9DE40EAE5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Foglio1!$A$15:$A$22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Foglio1!$B$15:$B$22</c:f>
              <c:numCache>
                <c:formatCode>General</c:formatCode>
                <c:ptCount val="8"/>
                <c:pt idx="0">
                  <c:v>1783</c:v>
                </c:pt>
                <c:pt idx="1">
                  <c:v>1905</c:v>
                </c:pt>
                <c:pt idx="2">
                  <c:v>2089</c:v>
                </c:pt>
                <c:pt idx="3">
                  <c:v>1766</c:v>
                </c:pt>
                <c:pt idx="4">
                  <c:v>2147</c:v>
                </c:pt>
                <c:pt idx="5">
                  <c:v>2471</c:v>
                </c:pt>
                <c:pt idx="6">
                  <c:v>3118</c:v>
                </c:pt>
                <c:pt idx="7">
                  <c:v>3864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29-4A4B-B29D-9DE40EAE565E}"/>
            </c:ext>
          </c:extLst>
        </c:ser>
        <c:ser>
          <c:idx val="1"/>
          <c:order val="1"/>
          <c:tx>
            <c:strRef>
              <c:f>Foglio1!$C$14</c:f>
              <c:strCache>
                <c:ptCount val="1"/>
                <c:pt idx="0">
                  <c:v>Donne che si rivolgono al Centro per la prima volta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7.1301247771836003E-3"/>
                  <c:y val="2.777777777777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29-4A4B-B29D-9DE40EAE565E}"/>
                </c:ext>
              </c:extLst>
            </c:dLbl>
            <c:dLbl>
              <c:idx val="2"/>
              <c:layout>
                <c:manualLayout>
                  <c:x val="-1.0695187165775466E-2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29-4A4B-B29D-9DE40EAE565E}"/>
                </c:ext>
              </c:extLst>
            </c:dLbl>
            <c:dLbl>
              <c:idx val="5"/>
              <c:layout>
                <c:manualLayout>
                  <c:x val="1.6042780748663103E-2"/>
                  <c:y val="1.6666666666666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29-4A4B-B29D-9DE40EAE565E}"/>
                </c:ext>
              </c:extLst>
            </c:dLbl>
            <c:dLbl>
              <c:idx val="6"/>
              <c:layout>
                <c:manualLayout>
                  <c:x val="3.5650623885916696E-3"/>
                  <c:y val="3.3333333333333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29-4A4B-B29D-9DE40EAE5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Foglio1!$A$15:$A$22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Foglio1!$C$15:$C$22</c:f>
              <c:numCache>
                <c:formatCode>General</c:formatCode>
                <c:ptCount val="8"/>
                <c:pt idx="0">
                  <c:v>1492</c:v>
                </c:pt>
                <c:pt idx="1">
                  <c:v>1570</c:v>
                </c:pt>
                <c:pt idx="2">
                  <c:v>1632</c:v>
                </c:pt>
                <c:pt idx="3">
                  <c:v>1447</c:v>
                </c:pt>
                <c:pt idx="4">
                  <c:v>1734</c:v>
                </c:pt>
                <c:pt idx="5">
                  <c:v>2238</c:v>
                </c:pt>
                <c:pt idx="6">
                  <c:v>2513</c:v>
                </c:pt>
                <c:pt idx="7">
                  <c:v>2689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229-4A4B-B29D-9DE40EAE565E}"/>
            </c:ext>
          </c:extLst>
        </c:ser>
        <c:ser>
          <c:idx val="2"/>
          <c:order val="2"/>
          <c:tx>
            <c:strRef>
              <c:f>Foglio1!$D$14</c:f>
              <c:strCache>
                <c:ptCount val="1"/>
                <c:pt idx="0">
                  <c:v>Donne già accolte negli anni precedenti</c:v>
                </c:pt>
              </c:strCache>
            </c:strRef>
          </c:tx>
          <c:spPr>
            <a:ln w="28575" cap="rnd">
              <a:solidFill>
                <a:srgbClr val="D883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301247771836168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29-4A4B-B29D-9DE40EAE565E}"/>
                </c:ext>
              </c:extLst>
            </c:dLbl>
            <c:dLbl>
              <c:idx val="1"/>
              <c:layout>
                <c:manualLayout>
                  <c:x val="0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29-4A4B-B29D-9DE40EAE565E}"/>
                </c:ext>
              </c:extLst>
            </c:dLbl>
            <c:dLbl>
              <c:idx val="2"/>
              <c:layout>
                <c:manualLayout>
                  <c:x val="0"/>
                  <c:y val="-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29-4A4B-B29D-9DE40EAE565E}"/>
                </c:ext>
              </c:extLst>
            </c:dLbl>
            <c:dLbl>
              <c:idx val="3"/>
              <c:layout>
                <c:manualLayout>
                  <c:x val="7.1301247771836003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229-4A4B-B29D-9DE40EAE565E}"/>
                </c:ext>
              </c:extLst>
            </c:dLbl>
            <c:dLbl>
              <c:idx val="4"/>
              <c:layout>
                <c:manualLayout>
                  <c:x val="5.3475935828877002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29-4A4B-B29D-9DE40EAE565E}"/>
                </c:ext>
              </c:extLst>
            </c:dLbl>
            <c:dLbl>
              <c:idx val="5"/>
              <c:layout>
                <c:manualLayout>
                  <c:x val="-5.3475935828878312E-3"/>
                  <c:y val="-4.4444444444444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229-4A4B-B29D-9DE40EAE5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Foglio1!$A$15:$A$22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Foglio1!$D$15:$D$22</c:f>
              <c:numCache>
                <c:formatCode>General</c:formatCode>
                <c:ptCount val="8"/>
                <c:pt idx="0">
                  <c:v>291</c:v>
                </c:pt>
                <c:pt idx="1">
                  <c:v>335</c:v>
                </c:pt>
                <c:pt idx="2">
                  <c:v>457</c:v>
                </c:pt>
                <c:pt idx="3">
                  <c:v>319</c:v>
                </c:pt>
                <c:pt idx="4">
                  <c:v>413</c:v>
                </c:pt>
                <c:pt idx="5">
                  <c:v>233</c:v>
                </c:pt>
                <c:pt idx="6">
                  <c:v>555</c:v>
                </c:pt>
                <c:pt idx="7">
                  <c:v>1175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229-4A4B-B29D-9DE40EAE565E}"/>
            </c:ext>
          </c:extLst>
        </c:ser>
        <c:ser>
          <c:idx val="3"/>
          <c:order val="3"/>
          <c:tx>
            <c:strRef>
              <c:f>Foglio1!$E$14</c:f>
              <c:strCache>
                <c:ptCount val="1"/>
                <c:pt idx="0">
                  <c:v>Donne ospitate in casa rifugio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8.9126559714794683E-3"/>
                  <c:y val="-2.77777777777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229-4A4B-B29D-9DE40EAE565E}"/>
                </c:ext>
              </c:extLst>
            </c:dLbl>
            <c:dLbl>
              <c:idx val="2"/>
              <c:layout>
                <c:manualLayout>
                  <c:x val="0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229-4A4B-B29D-9DE40EAE565E}"/>
                </c:ext>
              </c:extLst>
            </c:dLbl>
            <c:dLbl>
              <c:idx val="3"/>
              <c:layout>
                <c:manualLayout>
                  <c:x val="1.2477718360071301E-2"/>
                  <c:y val="-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229-4A4B-B29D-9DE40EAE565E}"/>
                </c:ext>
              </c:extLst>
            </c:dLbl>
            <c:dLbl>
              <c:idx val="4"/>
              <c:layout>
                <c:manualLayout>
                  <c:x val="-3.5650623885918656E-3"/>
                  <c:y val="-2.77777777777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229-4A4B-B29D-9DE40EAE565E}"/>
                </c:ext>
              </c:extLst>
            </c:dLbl>
            <c:dLbl>
              <c:idx val="5"/>
              <c:layout>
                <c:manualLayout>
                  <c:x val="5.2380954999672793E-3"/>
                  <c:y val="-1.973560121809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229-4A4B-B29D-9DE40EAE565E}"/>
                </c:ext>
              </c:extLst>
            </c:dLbl>
            <c:dLbl>
              <c:idx val="6"/>
              <c:layout>
                <c:manualLayout>
                  <c:x val="0"/>
                  <c:y val="-3.055555555555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229-4A4B-B29D-9DE40EAE5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Foglio1!$A$15:$A$22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Foglio1!$E$15:$E$22</c:f>
              <c:numCache>
                <c:formatCode>General</c:formatCode>
                <c:ptCount val="8"/>
                <c:pt idx="0">
                  <c:v>71</c:v>
                </c:pt>
                <c:pt idx="1">
                  <c:v>78</c:v>
                </c:pt>
                <c:pt idx="2">
                  <c:v>74</c:v>
                </c:pt>
                <c:pt idx="3">
                  <c:v>68</c:v>
                </c:pt>
                <c:pt idx="4">
                  <c:v>66</c:v>
                </c:pt>
                <c:pt idx="5">
                  <c:v>78</c:v>
                </c:pt>
                <c:pt idx="6">
                  <c:v>89</c:v>
                </c:pt>
                <c:pt idx="7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229-4A4B-B29D-9DE40EAE5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727952"/>
        <c:axId val="446724592"/>
      </c:lineChart>
      <c:catAx>
        <c:axId val="44672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6724592"/>
        <c:crosses val="autoZero"/>
        <c:auto val="1"/>
        <c:lblAlgn val="ctr"/>
        <c:lblOffset val="100"/>
        <c:noMultiLvlLbl val="0"/>
      </c:catAx>
      <c:valAx>
        <c:axId val="44672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6727952"/>
        <c:crosses val="autoZero"/>
        <c:crossBetween val="between"/>
        <c:majorUnit val="500"/>
        <c:min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16187158451895"/>
          <c:y val="8.8016881340042662E-3"/>
          <c:w val="0.79508541553092571"/>
          <c:h val="0.909679340634522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89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687-4349-BEBB-F0EC287AA49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87-4349-BEBB-F0EC287AA49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687-4349-BEBB-F0EC287AA492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87-4349-BEBB-F0EC287AA492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687-4349-BEBB-F0EC287AA492}"/>
              </c:ext>
            </c:extLst>
          </c:dPt>
          <c:dPt>
            <c:idx val="5"/>
            <c:invertIfNegative val="0"/>
            <c:bubble3D val="0"/>
            <c:spPr>
              <a:solidFill>
                <a:srgbClr val="B889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87-4349-BEBB-F0EC287AA492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687-4349-BEBB-F0EC287AA492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687-4349-BEBB-F0EC287AA492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87-4349-BEBB-F0EC287AA492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687-4349-BEBB-F0EC287AA49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687-4349-BEBB-F0EC287AA492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687-4349-BEBB-F0EC287AA492}"/>
              </c:ext>
            </c:extLst>
          </c:dPt>
          <c:dPt>
            <c:idx val="12"/>
            <c:invertIfNegative val="0"/>
            <c:bubble3D val="0"/>
            <c:spPr>
              <a:solidFill>
                <a:srgbClr val="B889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687-4349-BEBB-F0EC287AA492}"/>
              </c:ext>
            </c:extLst>
          </c:dPt>
          <c:dPt>
            <c:idx val="13"/>
            <c:invertIfNegative val="0"/>
            <c:bubble3D val="0"/>
            <c:spPr>
              <a:solidFill>
                <a:srgbClr val="B889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687-4349-BEBB-F0EC287AA492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687-4349-BEBB-F0EC287AA492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687-4349-BEBB-F0EC287AA492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87-4349-BEBB-F0EC287AA492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87-4349-BEBB-F0EC287AA492}"/>
              </c:ext>
            </c:extLst>
          </c:dPt>
          <c:cat>
            <c:strRef>
              <c:f>'DATI ORDINATI'!$A$130:$A$147</c:f>
              <c:strCache>
                <c:ptCount val="18"/>
                <c:pt idx="0">
                  <c:v>Albania</c:v>
                </c:pt>
                <c:pt idx="1">
                  <c:v>Nigeria</c:v>
                </c:pt>
                <c:pt idx="2">
                  <c:v>Russia</c:v>
                </c:pt>
                <c:pt idx="3">
                  <c:v>Bolivia</c:v>
                </c:pt>
                <c:pt idx="4">
                  <c:v>Colombia</c:v>
                </c:pt>
                <c:pt idx="5">
                  <c:v>Tunisia</c:v>
                </c:pt>
                <c:pt idx="6">
                  <c:v>Bangladesh</c:v>
                </c:pt>
                <c:pt idx="7">
                  <c:v>Cina</c:v>
                </c:pt>
                <c:pt idx="8">
                  <c:v>Brasile</c:v>
                </c:pt>
                <c:pt idx="9">
                  <c:v>El Salvador</c:v>
                </c:pt>
                <c:pt idx="10">
                  <c:v>Egitto</c:v>
                </c:pt>
                <c:pt idx="11">
                  <c:v>Filippine</c:v>
                </c:pt>
                <c:pt idx="12">
                  <c:v>Romania</c:v>
                </c:pt>
                <c:pt idx="13">
                  <c:v>Ucraina</c:v>
                </c:pt>
                <c:pt idx="14">
                  <c:v>Ecuador</c:v>
                </c:pt>
                <c:pt idx="15">
                  <c:v>Sri Lanka</c:v>
                </c:pt>
                <c:pt idx="16">
                  <c:v>Marocco</c:v>
                </c:pt>
                <c:pt idx="17">
                  <c:v>Perù</c:v>
                </c:pt>
              </c:strCache>
            </c:strRef>
          </c:cat>
          <c:val>
            <c:numRef>
              <c:f>'DATI ORDINATI'!$B$130:$B$147</c:f>
              <c:numCache>
                <c:formatCode>General</c:formatCode>
                <c:ptCount val="18"/>
                <c:pt idx="0">
                  <c:v>17</c:v>
                </c:pt>
                <c:pt idx="1">
                  <c:v>17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23</c:v>
                </c:pt>
                <c:pt idx="6">
                  <c:v>31</c:v>
                </c:pt>
                <c:pt idx="7">
                  <c:v>34</c:v>
                </c:pt>
                <c:pt idx="8">
                  <c:v>43</c:v>
                </c:pt>
                <c:pt idx="9">
                  <c:v>46</c:v>
                </c:pt>
                <c:pt idx="10">
                  <c:v>52</c:v>
                </c:pt>
                <c:pt idx="11">
                  <c:v>52</c:v>
                </c:pt>
                <c:pt idx="12">
                  <c:v>55</c:v>
                </c:pt>
                <c:pt idx="13">
                  <c:v>56</c:v>
                </c:pt>
                <c:pt idx="14">
                  <c:v>57</c:v>
                </c:pt>
                <c:pt idx="15">
                  <c:v>59</c:v>
                </c:pt>
                <c:pt idx="16">
                  <c:v>84</c:v>
                </c:pt>
                <c:pt idx="17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7-4349-BEBB-F0EC287AA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1591232"/>
        <c:axId val="2041591712"/>
      </c:barChart>
      <c:catAx>
        <c:axId val="204159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1591712"/>
        <c:crosses val="autoZero"/>
        <c:auto val="1"/>
        <c:lblAlgn val="ctr"/>
        <c:lblOffset val="100"/>
        <c:noMultiLvlLbl val="0"/>
      </c:catAx>
      <c:valAx>
        <c:axId val="20415917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159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95166628975554E-2"/>
          <c:y val="2.6272928560597268E-3"/>
          <c:w val="0.90105891463305987"/>
          <c:h val="0.85005150114618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'DATI ORDINATI'!$H$31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'DATI ORDINATI'!$E$32:$E$40</c:f>
              <c:strCache>
                <c:ptCount val="9"/>
                <c:pt idx="0">
                  <c:v>&lt; 18</c:v>
                </c:pt>
                <c:pt idx="1">
                  <c:v>18-20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&gt;80</c:v>
                </c:pt>
              </c:strCache>
            </c:strRef>
          </c:cat>
          <c:val>
            <c:numRef>
              <c:f>'DATI ORDINATI'!$H$32:$H$40</c:f>
              <c:numCache>
                <c:formatCode>_-* #,##0.0_-;\-* #,##0.0_-;_-* "-"??_-;_-@_-</c:formatCode>
                <c:ptCount val="9"/>
                <c:pt idx="0">
                  <c:v>1.4364640883977902</c:v>
                </c:pt>
                <c:pt idx="1">
                  <c:v>4.8618784530386741</c:v>
                </c:pt>
                <c:pt idx="2">
                  <c:v>24.861878453038674</c:v>
                </c:pt>
                <c:pt idx="3">
                  <c:v>20.497237569060772</c:v>
                </c:pt>
                <c:pt idx="4">
                  <c:v>22.044198895027627</c:v>
                </c:pt>
                <c:pt idx="5">
                  <c:v>16.685082872928177</c:v>
                </c:pt>
                <c:pt idx="6">
                  <c:v>6.2983425414364635</c:v>
                </c:pt>
                <c:pt idx="7">
                  <c:v>1.9889502762430937</c:v>
                </c:pt>
                <c:pt idx="8">
                  <c:v>1.3259668508287292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3-494E-BEF9-DFEFA1CA6748}"/>
            </c:ext>
          </c:extLst>
        </c:ser>
        <c:ser>
          <c:idx val="1"/>
          <c:order val="1"/>
          <c:tx>
            <c:strRef>
              <c:f>'DATI ORDINATI'!$I$31</c:f>
              <c:strCache>
                <c:ptCount val="1"/>
                <c:pt idx="0">
                  <c:v>Straniera</c:v>
                </c:pt>
              </c:strCache>
            </c:strRef>
          </c:tx>
          <c:spPr>
            <a:solidFill>
              <a:srgbClr val="D883FF"/>
            </a:solidFill>
            <a:ln>
              <a:solidFill>
                <a:srgbClr val="BA7FDB"/>
              </a:solidFill>
            </a:ln>
            <a:effectLst/>
          </c:spPr>
          <c:invertIfNegative val="0"/>
          <c:cat>
            <c:strRef>
              <c:f>'DATI ORDINATI'!$E$32:$E$40</c:f>
              <c:strCache>
                <c:ptCount val="9"/>
                <c:pt idx="0">
                  <c:v>&lt; 18</c:v>
                </c:pt>
                <c:pt idx="1">
                  <c:v>18-20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&gt;80</c:v>
                </c:pt>
              </c:strCache>
            </c:strRef>
          </c:cat>
          <c:val>
            <c:numRef>
              <c:f>'DATI ORDINATI'!$I$32:$I$40</c:f>
              <c:numCache>
                <c:formatCode>_-* #,##0.0_-;\-* #,##0.0_-;_-* "-"??_-;_-@_-</c:formatCode>
                <c:ptCount val="9"/>
                <c:pt idx="0">
                  <c:v>1.1372867587327375</c:v>
                </c:pt>
                <c:pt idx="1">
                  <c:v>3.6555645816409426</c:v>
                </c:pt>
                <c:pt idx="2">
                  <c:v>27.213647441104794</c:v>
                </c:pt>
                <c:pt idx="3">
                  <c:v>27.94476035743298</c:v>
                </c:pt>
                <c:pt idx="4">
                  <c:v>26.076360682372059</c:v>
                </c:pt>
                <c:pt idx="5">
                  <c:v>10.966693744922827</c:v>
                </c:pt>
                <c:pt idx="6">
                  <c:v>2.5995125913891144</c:v>
                </c:pt>
                <c:pt idx="7">
                  <c:v>0.40617384240454912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93-494E-BEF9-DFEFA1CA6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998164976"/>
        <c:axId val="1998165936"/>
      </c:barChart>
      <c:catAx>
        <c:axId val="199816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8165936"/>
        <c:crossesAt val="0"/>
        <c:auto val="1"/>
        <c:lblAlgn val="ctr"/>
        <c:lblOffset val="100"/>
        <c:noMultiLvlLbl val="0"/>
      </c:catAx>
      <c:valAx>
        <c:axId val="199816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816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36AFCE">
                  <a:lumMod val="60000"/>
                  <a:lumOff val="4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D42-40E6-AF1E-01EC4E21F5C6}"/>
              </c:ext>
            </c:extLst>
          </c:dPt>
          <c:dPt>
            <c:idx val="2"/>
            <c:invertIfNegative val="0"/>
            <c:bubble3D val="0"/>
            <c:spPr>
              <a:solidFill>
                <a:srgbClr val="1D6FA9">
                  <a:lumMod val="75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5D42-40E6-AF1E-01EC4E21F5C6}"/>
              </c:ext>
            </c:extLst>
          </c:dPt>
          <c:dPt>
            <c:idx val="3"/>
            <c:invertIfNegative val="0"/>
            <c:bubble3D val="0"/>
            <c:spPr>
              <a:solidFill>
                <a:srgbClr val="36AFCE">
                  <a:lumMod val="75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D42-40E6-AF1E-01EC4E21F5C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5D42-40E6-AF1E-01EC4E21F5C6}"/>
              </c:ext>
            </c:extLst>
          </c:dPt>
          <c:dPt>
            <c:idx val="5"/>
            <c:invertIfNegative val="0"/>
            <c:bubble3D val="0"/>
            <c:spPr>
              <a:solidFill>
                <a:srgbClr val="36AFCE">
                  <a:lumMod val="5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D42-40E6-AF1E-01EC4E21F5C6}"/>
              </c:ext>
            </c:extLst>
          </c:dPt>
          <c:dPt>
            <c:idx val="6"/>
            <c:invertIfNegative val="0"/>
            <c:bubble3D val="0"/>
            <c:spPr>
              <a:solidFill>
                <a:srgbClr val="1D6FA9">
                  <a:lumMod val="60000"/>
                  <a:lumOff val="4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5D42-40E6-AF1E-01EC4E21F5C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D42-40E6-AF1E-01EC4E21F5C6}"/>
              </c:ext>
            </c:extLst>
          </c:dPt>
          <c:dPt>
            <c:idx val="8"/>
            <c:invertIfNegative val="0"/>
            <c:bubble3D val="0"/>
            <c:spPr>
              <a:solidFill>
                <a:srgbClr val="B889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5D42-40E6-AF1E-01EC4E21F5C6}"/>
              </c:ext>
            </c:extLst>
          </c:dPt>
          <c:dPt>
            <c:idx val="9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D42-40E6-AF1E-01EC4E21F5C6}"/>
              </c:ext>
            </c:extLst>
          </c:dPt>
          <c:dPt>
            <c:idx val="10"/>
            <c:invertIfNegative val="0"/>
            <c:bubble3D val="0"/>
            <c:spPr>
              <a:solidFill>
                <a:srgbClr val="B74919">
                  <a:lumMod val="75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5D42-40E6-AF1E-01EC4E21F5C6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D42-40E6-AF1E-01EC4E21F5C6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5D42-40E6-AF1E-01EC4E21F5C6}"/>
              </c:ext>
            </c:extLst>
          </c:dPt>
          <c:dPt>
            <c:idx val="13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5D42-40E6-AF1E-01EC4E21F5C6}"/>
              </c:ext>
            </c:extLst>
          </c:dPt>
          <c:cat>
            <c:strRef>
              <c:f>'DATI ORDINATI'!$A$112:$A$125</c:f>
              <c:strCache>
                <c:ptCount val="14"/>
                <c:pt idx="0">
                  <c:v>Marito/convivente</c:v>
                </c:pt>
                <c:pt idx="1">
                  <c:v>Ex </c:v>
                </c:pt>
                <c:pt idx="2">
                  <c:v>Fidanzato</c:v>
                </c:pt>
                <c:pt idx="3">
                  <c:v>Padre</c:v>
                </c:pt>
                <c:pt idx="4">
                  <c:v>Partner genitore</c:v>
                </c:pt>
                <c:pt idx="5">
                  <c:v>Fglio/a</c:v>
                </c:pt>
                <c:pt idx="6">
                  <c:v>Altri familiari</c:v>
                </c:pt>
                <c:pt idx="7">
                  <c:v>Amico/ amico di famiglia</c:v>
                </c:pt>
                <c:pt idx="8">
                  <c:v>Collega - Datore</c:v>
                </c:pt>
                <c:pt idx="9">
                  <c:v>Partner occasionale</c:v>
                </c:pt>
                <c:pt idx="10">
                  <c:v>Conoscente</c:v>
                </c:pt>
                <c:pt idx="11">
                  <c:v>Gruppo</c:v>
                </c:pt>
                <c:pt idx="12">
                  <c:v>Sconosciuto</c:v>
                </c:pt>
                <c:pt idx="13">
                  <c:v>Altro</c:v>
                </c:pt>
              </c:strCache>
            </c:strRef>
          </c:cat>
          <c:val>
            <c:numRef>
              <c:f>'DATI ORDINATI'!$B$112:$B$125</c:f>
              <c:numCache>
                <c:formatCode>0%</c:formatCode>
                <c:ptCount val="14"/>
                <c:pt idx="0">
                  <c:v>0.38949671772428884</c:v>
                </c:pt>
                <c:pt idx="1">
                  <c:v>0.28999999999999998</c:v>
                </c:pt>
                <c:pt idx="2">
                  <c:v>6.6010211524434717E-2</c:v>
                </c:pt>
                <c:pt idx="3">
                  <c:v>4.3763676148796497E-2</c:v>
                </c:pt>
                <c:pt idx="4">
                  <c:v>8.3880379285193284E-3</c:v>
                </c:pt>
                <c:pt idx="5">
                  <c:v>1.787016776075857E-2</c:v>
                </c:pt>
                <c:pt idx="6">
                  <c:v>4.923413566739606E-2</c:v>
                </c:pt>
                <c:pt idx="7">
                  <c:v>3.6105032822757115E-2</c:v>
                </c:pt>
                <c:pt idx="8">
                  <c:v>0.02</c:v>
                </c:pt>
                <c:pt idx="9">
                  <c:v>1.2764405543398978E-2</c:v>
                </c:pt>
                <c:pt idx="10">
                  <c:v>7.5492341356673959E-2</c:v>
                </c:pt>
                <c:pt idx="11">
                  <c:v>1.2035010940919038E-2</c:v>
                </c:pt>
                <c:pt idx="12">
                  <c:v>5.2881108679795771E-2</c:v>
                </c:pt>
                <c:pt idx="13">
                  <c:v>1.0211524434719184E-2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2-40E6-AF1E-01EC4E21F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3526672"/>
        <c:axId val="923541552"/>
        <c:axId val="0"/>
      </c:bar3DChart>
      <c:catAx>
        <c:axId val="92352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3541552"/>
        <c:crosses val="autoZero"/>
        <c:auto val="1"/>
        <c:lblAlgn val="ctr"/>
        <c:lblOffset val="100"/>
        <c:noMultiLvlLbl val="0"/>
      </c:catAx>
      <c:valAx>
        <c:axId val="92354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352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Grafici!$A$124</c:f>
              <c:strCache>
                <c:ptCount val="1"/>
                <c:pt idx="0">
                  <c:v>Marito/convivente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34644194756554297"/>
                  <c:y val="-3.0248033877797943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18940609951847"/>
                      <c:h val="8.29098608590441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55C-450B-AA52-B46E6D254E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Grafici!$B$124</c:f>
              <c:numCache>
                <c:formatCode>0%</c:formatCode>
                <c:ptCount val="1"/>
                <c:pt idx="0">
                  <c:v>0.34585492227979275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5C-450B-AA52-B46E6D254EDA}"/>
            </c:ext>
          </c:extLst>
        </c:ser>
        <c:ser>
          <c:idx val="1"/>
          <c:order val="1"/>
          <c:tx>
            <c:strRef>
              <c:f>Grafici!$A$125</c:f>
              <c:strCache>
                <c:ptCount val="1"/>
                <c:pt idx="0">
                  <c:v>Ex </c:v>
                </c:pt>
              </c:strCache>
            </c:strRef>
          </c:tx>
          <c:spPr>
            <a:solidFill>
              <a:srgbClr val="D883FF"/>
            </a:solidFill>
          </c:spPr>
          <c:invertIfNegative val="0"/>
          <c:dLbls>
            <c:dLbl>
              <c:idx val="0"/>
              <c:layout>
                <c:manualLayout>
                  <c:x val="0.3347535739977886"/>
                  <c:y val="2.896425193594524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33493846976994"/>
                      <c:h val="4.5992254597939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55C-450B-AA52-B46E6D254E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Grafici!$B$125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5C-450B-AA52-B46E6D254EDA}"/>
            </c:ext>
          </c:extLst>
        </c:ser>
        <c:ser>
          <c:idx val="2"/>
          <c:order val="2"/>
          <c:tx>
            <c:strRef>
              <c:f>Grafici!$A$126</c:f>
              <c:strCache>
                <c:ptCount val="1"/>
                <c:pt idx="0">
                  <c:v>Fidanzato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29695024077046561"/>
                  <c:y val="3.932244404113732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5C-450B-AA52-B46E6D254E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Grafici!$B$126</c:f>
              <c:numCache>
                <c:formatCode>0%</c:formatCode>
                <c:ptCount val="1"/>
                <c:pt idx="0">
                  <c:v>5.86139896373057E-2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5C-450B-AA52-B46E6D254EDA}"/>
            </c:ext>
          </c:extLst>
        </c:ser>
        <c:ser>
          <c:idx val="3"/>
          <c:order val="3"/>
          <c:tx>
            <c:strRef>
              <c:f>Grafici!$A$127</c:f>
              <c:strCache>
                <c:ptCount val="1"/>
                <c:pt idx="0">
                  <c:v>Padre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28892455858747984"/>
                  <c:y val="-2.117362371445856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5C-450B-AA52-B46E6D254E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Grafici!$B$127</c:f>
              <c:numCache>
                <c:formatCode>0%</c:formatCode>
                <c:ptCount val="1"/>
                <c:pt idx="0">
                  <c:v>3.8860103626943004E-2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5C-450B-AA52-B46E6D254EDA}"/>
            </c:ext>
          </c:extLst>
        </c:ser>
        <c:ser>
          <c:idx val="4"/>
          <c:order val="4"/>
          <c:tx>
            <c:strRef>
              <c:f>Grafici!$A$128</c:f>
              <c:strCache>
                <c:ptCount val="1"/>
                <c:pt idx="0">
                  <c:v>Partner genitore</c:v>
                </c:pt>
              </c:strCache>
            </c:strRef>
          </c:tx>
          <c:invertIfNegative val="0"/>
          <c:val>
            <c:numRef>
              <c:f>Grafici!$B$128</c:f>
              <c:numCache>
                <c:formatCode>0%</c:formatCode>
                <c:ptCount val="1"/>
                <c:pt idx="0">
                  <c:v>7.4481865284974089E-3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5C-450B-AA52-B46E6D254EDA}"/>
            </c:ext>
          </c:extLst>
        </c:ser>
        <c:ser>
          <c:idx val="5"/>
          <c:order val="5"/>
          <c:tx>
            <c:strRef>
              <c:f>Grafici!$A$129</c:f>
              <c:strCache>
                <c:ptCount val="1"/>
                <c:pt idx="0">
                  <c:v>Figlio/a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8357410379882297"/>
                  <c:y val="-5.747126436781609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5C-450B-AA52-B46E6D254E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Grafici!$B$129</c:f>
              <c:numCache>
                <c:formatCode>0%</c:formatCode>
                <c:ptCount val="1"/>
                <c:pt idx="0">
                  <c:v>1.5867875647668395E-2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5C-450B-AA52-B46E6D254EDA}"/>
            </c:ext>
          </c:extLst>
        </c:ser>
        <c:ser>
          <c:idx val="6"/>
          <c:order val="6"/>
          <c:tx>
            <c:strRef>
              <c:f>Grafici!$A$130</c:f>
              <c:strCache>
                <c:ptCount val="1"/>
                <c:pt idx="0">
                  <c:v>Altri familiari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31835205992509363"/>
                  <c:y val="-0.1149425287356321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84376672017122"/>
                      <c:h val="8.29098608590441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55C-450B-AA52-B46E6D254E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Grafici!$B$130</c:f>
              <c:numCache>
                <c:formatCode>0%</c:formatCode>
                <c:ptCount val="1"/>
                <c:pt idx="0">
                  <c:v>4.3717616580310883E-2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5C-450B-AA52-B46E6D254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61070672"/>
        <c:axId val="1"/>
        <c:axId val="0"/>
      </c:bar3DChart>
      <c:catAx>
        <c:axId val="20610706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61070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rgbClr val="BA7FDB"/>
          </a:solidFill>
        </a:ln>
        <a:effectLst/>
        <a:sp3d>
          <a:contourClr>
            <a:srgbClr val="BA7FDB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738202602288881E-2"/>
          <c:y val="2.7447392497712716E-2"/>
          <c:w val="0.85384104585206189"/>
          <c:h val="0.91171400921636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Grafici!$A$132</c:f>
              <c:strCache>
                <c:ptCount val="1"/>
                <c:pt idx="0">
                  <c:v>Amico/ amico di famiglia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Grafici!$B$132</c:f>
              <c:numCache>
                <c:formatCode>0%</c:formatCode>
                <c:ptCount val="1"/>
                <c:pt idx="0">
                  <c:v>3.2059585492227982E-2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4-4612-8C7E-DA38F1A83C06}"/>
            </c:ext>
          </c:extLst>
        </c:ser>
        <c:ser>
          <c:idx val="1"/>
          <c:order val="1"/>
          <c:tx>
            <c:strRef>
              <c:f>Grafici!$A$133</c:f>
              <c:strCache>
                <c:ptCount val="1"/>
                <c:pt idx="0">
                  <c:v>Collega - Datore di lavoro/superiore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Grafici!$B$133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4-4612-8C7E-DA38F1A83C06}"/>
            </c:ext>
          </c:extLst>
        </c:ser>
        <c:ser>
          <c:idx val="2"/>
          <c:order val="2"/>
          <c:tx>
            <c:strRef>
              <c:f>Grafici!$A$134</c:f>
              <c:strCache>
                <c:ptCount val="1"/>
                <c:pt idx="0">
                  <c:v>Partner occasionale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Grafici!$B$134</c:f>
              <c:numCache>
                <c:formatCode>0%</c:formatCode>
                <c:ptCount val="1"/>
                <c:pt idx="0">
                  <c:v>1.133419689119171E-2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64-4612-8C7E-DA38F1A83C06}"/>
            </c:ext>
          </c:extLst>
        </c:ser>
        <c:ser>
          <c:idx val="3"/>
          <c:order val="3"/>
          <c:tx>
            <c:strRef>
              <c:f>Grafici!$A$135</c:f>
              <c:strCache>
                <c:ptCount val="1"/>
                <c:pt idx="0">
                  <c:v>Conoscente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Grafici!$B$135</c:f>
              <c:numCache>
                <c:formatCode>0%</c:formatCode>
                <c:ptCount val="1"/>
                <c:pt idx="0">
                  <c:v>6.7033678756476686E-2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64-4612-8C7E-DA38F1A83C06}"/>
            </c:ext>
          </c:extLst>
        </c:ser>
        <c:ser>
          <c:idx val="4"/>
          <c:order val="4"/>
          <c:tx>
            <c:strRef>
              <c:f>Grafici!$A$136</c:f>
              <c:strCache>
                <c:ptCount val="1"/>
                <c:pt idx="0">
                  <c:v>Gruppo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Grafici!$B$136</c:f>
              <c:numCache>
                <c:formatCode>0%</c:formatCode>
                <c:ptCount val="1"/>
                <c:pt idx="0">
                  <c:v>1.0686528497409326E-2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64-4612-8C7E-DA38F1A83C06}"/>
            </c:ext>
          </c:extLst>
        </c:ser>
        <c:ser>
          <c:idx val="5"/>
          <c:order val="5"/>
          <c:tx>
            <c:strRef>
              <c:f>Grafici!$A$137</c:f>
              <c:strCache>
                <c:ptCount val="1"/>
                <c:pt idx="0">
                  <c:v>Sconosciuto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val>
            <c:numRef>
              <c:f>Grafici!$B$137</c:f>
              <c:numCache>
                <c:formatCode>0%</c:formatCode>
                <c:ptCount val="1"/>
                <c:pt idx="0">
                  <c:v>4.6955958549222798E-2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64-4612-8C7E-DA38F1A83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0986000"/>
        <c:axId val="330997040"/>
        <c:axId val="0"/>
      </c:bar3DChart>
      <c:catAx>
        <c:axId val="330986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0997040"/>
        <c:crosses val="autoZero"/>
        <c:auto val="1"/>
        <c:lblAlgn val="ctr"/>
        <c:lblOffset val="100"/>
        <c:noMultiLvlLbl val="0"/>
      </c:catAx>
      <c:valAx>
        <c:axId val="330997040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098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1532579754892"/>
          <c:y val="7.860520179716779E-2"/>
          <c:w val="0.78376290463692033"/>
          <c:h val="0.27790592964534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20970951933141E-2"/>
          <c:y val="3.2471459469818567E-2"/>
          <c:w val="0.92555987506812143"/>
          <c:h val="0.876747302356432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22-4075-89AB-F61486F222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D22-4075-89AB-F61486F22259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22-4075-89AB-F61486F22259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22-4075-89AB-F61486F2225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D22-4075-89AB-F61486F2225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22-4075-89AB-F61486F22259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22-4075-89AB-F61486F22259}"/>
              </c:ext>
            </c:extLst>
          </c:dPt>
          <c:dPt>
            <c:idx val="8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D22-4075-89AB-F61486F22259}"/>
              </c:ext>
            </c:extLst>
          </c:dPt>
          <c:cat>
            <c:strRef>
              <c:f>'DATI ORDINATI'!$A$80:$A$89</c:f>
              <c:strCache>
                <c:ptCount val="10"/>
                <c:pt idx="0">
                  <c:v>Fisica</c:v>
                </c:pt>
                <c:pt idx="1">
                  <c:v>Psicologica</c:v>
                </c:pt>
                <c:pt idx="2">
                  <c:v>Sessuale</c:v>
                </c:pt>
                <c:pt idx="3">
                  <c:v>Economica</c:v>
                </c:pt>
                <c:pt idx="4">
                  <c:v>Stalking</c:v>
                </c:pt>
                <c:pt idx="5">
                  <c:v>Assisitita</c:v>
                </c:pt>
                <c:pt idx="6">
                  <c:v>Digitale</c:v>
                </c:pt>
                <c:pt idx="7">
                  <c:v>Molestie</c:v>
                </c:pt>
                <c:pt idx="8">
                  <c:v>Revenge porn</c:v>
                </c:pt>
                <c:pt idx="9">
                  <c:v>Pratiche lesive</c:v>
                </c:pt>
              </c:strCache>
            </c:strRef>
          </c:cat>
          <c:val>
            <c:numRef>
              <c:f>'DATI ORDINATI'!$C$80:$C$89</c:f>
              <c:numCache>
                <c:formatCode>0%</c:formatCode>
                <c:ptCount val="10"/>
                <c:pt idx="0">
                  <c:v>0.5651074589127687</c:v>
                </c:pt>
                <c:pt idx="1">
                  <c:v>0.81005056890012639</c:v>
                </c:pt>
                <c:pt idx="2">
                  <c:v>0.27054361567635904</c:v>
                </c:pt>
                <c:pt idx="3">
                  <c:v>0.2781289506953224</c:v>
                </c:pt>
                <c:pt idx="4">
                  <c:v>0.1498103666245259</c:v>
                </c:pt>
                <c:pt idx="5">
                  <c:v>0.83773928896991801</c:v>
                </c:pt>
                <c:pt idx="6">
                  <c:v>3.065739570164349E-2</c:v>
                </c:pt>
                <c:pt idx="7">
                  <c:v>8.5335018963337544E-3</c:v>
                </c:pt>
                <c:pt idx="8">
                  <c:v>2.6548672566371681E-2</c:v>
                </c:pt>
                <c:pt idx="9">
                  <c:v>8.5335018963337544E-3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22-4075-89AB-F61486F22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21"/>
        <c:axId val="1995266480"/>
        <c:axId val="1995260720"/>
      </c:barChart>
      <c:catAx>
        <c:axId val="199526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5260720"/>
        <c:crosses val="autoZero"/>
        <c:auto val="1"/>
        <c:lblAlgn val="ctr"/>
        <c:lblOffset val="100"/>
        <c:noMultiLvlLbl val="0"/>
      </c:catAx>
      <c:valAx>
        <c:axId val="199526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526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E0075"/>
              </a:solidFill>
              <a:ln w="25400">
                <a:noFill/>
              </a:ln>
              <a:effectLst/>
              <a:sp3d>
                <a:contourClr>
                  <a:schemeClr val="accent5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0C-4B8F-9BFC-8365B676553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>
                <a:contourClr>
                  <a:schemeClr val="accent6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0C-4B8F-9BFC-8365B676553E}"/>
              </c:ext>
            </c:extLst>
          </c:dPt>
          <c:dLbls>
            <c:dLbl>
              <c:idx val="0"/>
              <c:layout>
                <c:manualLayout>
                  <c:x val="2.4511525148040846E-2"/>
                  <c:y val="-8.76800705651858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0C-4B8F-9BFC-8365B676553E}"/>
                </c:ext>
              </c:extLst>
            </c:dLbl>
            <c:dLbl>
              <c:idx val="1"/>
              <c:layout>
                <c:manualLayout>
                  <c:x val="2.076324714291776E-2"/>
                  <c:y val="-4.53881721326885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C-4B8F-9BFC-8365B6765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ANALISI!$A$2:$A$3</c:f>
              <c:strCache>
                <c:ptCount val="2"/>
                <c:pt idx="0">
                  <c:v>Donne sole ospitate</c:v>
                </c:pt>
                <c:pt idx="1">
                  <c:v>Nuclei ospitati</c:v>
                </c:pt>
              </c:strCache>
            </c:strRef>
          </c:cat>
          <c:val>
            <c:numRef>
              <c:f>ANALISI!$B$2:$B$3</c:f>
              <c:numCache>
                <c:formatCode>General</c:formatCode>
                <c:ptCount val="2"/>
                <c:pt idx="0">
                  <c:v>56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0C-4B8F-9BFC-8365B676553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ANALISI!$L$73</c:f>
              <c:strCache>
                <c:ptCount val="1"/>
                <c:pt idx="0">
                  <c:v>Donne sole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ANALISI!$K$74:$K$75</c:f>
              <c:strCache>
                <c:ptCount val="2"/>
                <c:pt idx="0">
                  <c:v>Italiana </c:v>
                </c:pt>
                <c:pt idx="1">
                  <c:v>Straniera</c:v>
                </c:pt>
              </c:strCache>
            </c:strRef>
          </c:cat>
          <c:val>
            <c:numRef>
              <c:f>ANALISI!$L$74:$L$75</c:f>
              <c:numCache>
                <c:formatCode>0</c:formatCode>
                <c:ptCount val="2"/>
                <c:pt idx="0">
                  <c:v>12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9-4A3B-9330-DDE63C2BBDFB}"/>
            </c:ext>
          </c:extLst>
        </c:ser>
        <c:ser>
          <c:idx val="1"/>
          <c:order val="1"/>
          <c:tx>
            <c:strRef>
              <c:f>ANALISI!$M$73</c:f>
              <c:strCache>
                <c:ptCount val="1"/>
                <c:pt idx="0">
                  <c:v>Nuclei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strRef>
              <c:f>ANALISI!$K$74:$K$75</c:f>
              <c:strCache>
                <c:ptCount val="2"/>
                <c:pt idx="0">
                  <c:v>Italiana </c:v>
                </c:pt>
                <c:pt idx="1">
                  <c:v>Straniera</c:v>
                </c:pt>
              </c:strCache>
            </c:strRef>
          </c:cat>
          <c:val>
            <c:numRef>
              <c:f>ANALISI!$M$74:$M$75</c:f>
              <c:numCache>
                <c:formatCode>0</c:formatCode>
                <c:ptCount val="2"/>
                <c:pt idx="0">
                  <c:v>3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9-4A3B-9330-DDE63C2BB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091040"/>
        <c:axId val="360083824"/>
      </c:barChart>
      <c:catAx>
        <c:axId val="36009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0083824"/>
        <c:crosses val="autoZero"/>
        <c:auto val="1"/>
        <c:lblAlgn val="ctr"/>
        <c:lblOffset val="100"/>
        <c:noMultiLvlLbl val="0"/>
      </c:catAx>
      <c:valAx>
        <c:axId val="36008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009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p3d contourW="25400">
                <a:contourClr>
                  <a:srgbClr val="FFC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C1-4DE5-8536-BF878950B8CB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sp3d contourW="25400"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C1-4DE5-8536-BF878950B8CB}"/>
              </c:ext>
            </c:extLst>
          </c:dPt>
          <c:dLbls>
            <c:dLbl>
              <c:idx val="0"/>
              <c:layout>
                <c:manualLayout>
                  <c:x val="1.2671478565179353E-2"/>
                  <c:y val="7.9906678331875185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C1-4DE5-8536-BF878950B8CB}"/>
                </c:ext>
              </c:extLst>
            </c:dLbl>
            <c:dLbl>
              <c:idx val="1"/>
              <c:layout>
                <c:manualLayout>
                  <c:x val="0.22462237532808399"/>
                  <c:y val="-0.241162875473899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C1-4DE5-8536-BF878950B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ANALISI!$K$74:$K$75</c:f>
              <c:strCache>
                <c:ptCount val="2"/>
                <c:pt idx="0">
                  <c:v>Italiana </c:v>
                </c:pt>
                <c:pt idx="1">
                  <c:v>Straniera</c:v>
                </c:pt>
              </c:strCache>
            </c:strRef>
          </c:cat>
          <c:val>
            <c:numRef>
              <c:f>ANALISI!$O$74:$O$75</c:f>
              <c:numCache>
                <c:formatCode>0%</c:formatCode>
                <c:ptCount val="2"/>
                <c:pt idx="0">
                  <c:v>0.189873417721519</c:v>
                </c:pt>
                <c:pt idx="1">
                  <c:v>0.810126582278481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C1-4DE5-8536-BF878950B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ANALISI!$B$88</c:f>
              <c:strCache>
                <c:ptCount val="1"/>
                <c:pt idx="0">
                  <c:v>Donna sola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ANALISI!$A$89:$A$114</c:f>
              <c:strCache>
                <c:ptCount val="26"/>
                <c:pt idx="0">
                  <c:v>Argentina</c:v>
                </c:pt>
                <c:pt idx="1">
                  <c:v>Bangladesh</c:v>
                </c:pt>
                <c:pt idx="2">
                  <c:v>Capo Verde</c:v>
                </c:pt>
                <c:pt idx="3">
                  <c:v>Cile</c:v>
                </c:pt>
                <c:pt idx="4">
                  <c:v>Colombia</c:v>
                </c:pt>
                <c:pt idx="5">
                  <c:v>Costa d'Avorio</c:v>
                </c:pt>
                <c:pt idx="6">
                  <c:v>Cuba</c:v>
                </c:pt>
                <c:pt idx="7">
                  <c:v>Ecuador</c:v>
                </c:pt>
                <c:pt idx="8">
                  <c:v>Egitto</c:v>
                </c:pt>
                <c:pt idx="9">
                  <c:v>El Slavador</c:v>
                </c:pt>
                <c:pt idx="10">
                  <c:v>Eritrea</c:v>
                </c:pt>
                <c:pt idx="11">
                  <c:v>Francia</c:v>
                </c:pt>
                <c:pt idx="12">
                  <c:v>Kenia</c:v>
                </c:pt>
                <c:pt idx="13">
                  <c:v>Macedonia</c:v>
                </c:pt>
                <c:pt idx="14">
                  <c:v>Marocco</c:v>
                </c:pt>
                <c:pt idx="15">
                  <c:v>Nigeria</c:v>
                </c:pt>
                <c:pt idx="16">
                  <c:v>Pakistan</c:v>
                </c:pt>
                <c:pt idx="17">
                  <c:v>Perù</c:v>
                </c:pt>
                <c:pt idx="18">
                  <c:v>Romania</c:v>
                </c:pt>
                <c:pt idx="19">
                  <c:v>Senegal</c:v>
                </c:pt>
                <c:pt idx="20">
                  <c:v>Serbia</c:v>
                </c:pt>
                <c:pt idx="21">
                  <c:v>Siria</c:v>
                </c:pt>
                <c:pt idx="22">
                  <c:v>Somalia</c:v>
                </c:pt>
                <c:pt idx="23">
                  <c:v>Sri Lanka</c:v>
                </c:pt>
                <c:pt idx="24">
                  <c:v>Tunisia</c:v>
                </c:pt>
                <c:pt idx="25">
                  <c:v>Ucraina</c:v>
                </c:pt>
              </c:strCache>
            </c:strRef>
          </c:cat>
          <c:val>
            <c:numRef>
              <c:f>ANALISI!$B$89:$B$114</c:f>
              <c:numCache>
                <c:formatCode>General</c:formatCode>
                <c:ptCount val="26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6</c:v>
                </c:pt>
                <c:pt idx="18">
                  <c:v>3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2-4629-B5EB-BD613458250B}"/>
            </c:ext>
          </c:extLst>
        </c:ser>
        <c:ser>
          <c:idx val="1"/>
          <c:order val="1"/>
          <c:tx>
            <c:strRef>
              <c:f>ANALISI!$C$88</c:f>
              <c:strCache>
                <c:ptCount val="1"/>
                <c:pt idx="0">
                  <c:v>Nuclei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strRef>
              <c:f>ANALISI!$A$89:$A$114</c:f>
              <c:strCache>
                <c:ptCount val="26"/>
                <c:pt idx="0">
                  <c:v>Argentina</c:v>
                </c:pt>
                <c:pt idx="1">
                  <c:v>Bangladesh</c:v>
                </c:pt>
                <c:pt idx="2">
                  <c:v>Capo Verde</c:v>
                </c:pt>
                <c:pt idx="3">
                  <c:v>Cile</c:v>
                </c:pt>
                <c:pt idx="4">
                  <c:v>Colombia</c:v>
                </c:pt>
                <c:pt idx="5">
                  <c:v>Costa d'Avorio</c:v>
                </c:pt>
                <c:pt idx="6">
                  <c:v>Cuba</c:v>
                </c:pt>
                <c:pt idx="7">
                  <c:v>Ecuador</c:v>
                </c:pt>
                <c:pt idx="8">
                  <c:v>Egitto</c:v>
                </c:pt>
                <c:pt idx="9">
                  <c:v>El Slavador</c:v>
                </c:pt>
                <c:pt idx="10">
                  <c:v>Eritrea</c:v>
                </c:pt>
                <c:pt idx="11">
                  <c:v>Francia</c:v>
                </c:pt>
                <c:pt idx="12">
                  <c:v>Kenia</c:v>
                </c:pt>
                <c:pt idx="13">
                  <c:v>Macedonia</c:v>
                </c:pt>
                <c:pt idx="14">
                  <c:v>Marocco</c:v>
                </c:pt>
                <c:pt idx="15">
                  <c:v>Nigeria</c:v>
                </c:pt>
                <c:pt idx="16">
                  <c:v>Pakistan</c:v>
                </c:pt>
                <c:pt idx="17">
                  <c:v>Perù</c:v>
                </c:pt>
                <c:pt idx="18">
                  <c:v>Romania</c:v>
                </c:pt>
                <c:pt idx="19">
                  <c:v>Senegal</c:v>
                </c:pt>
                <c:pt idx="20">
                  <c:v>Serbia</c:v>
                </c:pt>
                <c:pt idx="21">
                  <c:v>Siria</c:v>
                </c:pt>
                <c:pt idx="22">
                  <c:v>Somalia</c:v>
                </c:pt>
                <c:pt idx="23">
                  <c:v>Sri Lanka</c:v>
                </c:pt>
                <c:pt idx="24">
                  <c:v>Tunisia</c:v>
                </c:pt>
                <c:pt idx="25">
                  <c:v>Ucraina</c:v>
                </c:pt>
              </c:strCache>
            </c:strRef>
          </c:cat>
          <c:val>
            <c:numRef>
              <c:f>ANALISI!$C$89:$C$114</c:f>
              <c:numCache>
                <c:formatCode>General</c:formatCode>
                <c:ptCount val="26"/>
                <c:pt idx="1">
                  <c:v>2</c:v>
                </c:pt>
                <c:pt idx="5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6">
                  <c:v>1</c:v>
                </c:pt>
                <c:pt idx="17">
                  <c:v>4</c:v>
                </c:pt>
                <c:pt idx="19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2-4629-B5EB-BD6134582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5630248"/>
        <c:axId val="465630576"/>
      </c:barChart>
      <c:catAx>
        <c:axId val="46563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5630576"/>
        <c:crosses val="autoZero"/>
        <c:auto val="1"/>
        <c:lblAlgn val="ctr"/>
        <c:lblOffset val="100"/>
        <c:noMultiLvlLbl val="0"/>
      </c:catAx>
      <c:valAx>
        <c:axId val="46563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563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rgbClr val="BA7FDB"/>
              </a:solidFill>
            </a:ln>
          </c:spPr>
          <c:dPt>
            <c:idx val="0"/>
            <c:bubble3D val="0"/>
            <c:spPr>
              <a:solidFill>
                <a:srgbClr val="D883FF"/>
              </a:solidFill>
              <a:ln w="25400">
                <a:solidFill>
                  <a:srgbClr val="D883FF"/>
                </a:solidFill>
              </a:ln>
              <a:effectLst/>
              <a:sp3d contourW="25400">
                <a:contourClr>
                  <a:srgbClr val="D883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9E-45D8-902C-6E8764F95D3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  <a:sp3d contourW="25400">
                <a:contourClr>
                  <a:srgbClr val="92D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9E-45D8-902C-6E8764F95D3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p3d contourW="25400"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D9E-45D8-902C-6E8764F95D3C}"/>
              </c:ext>
            </c:extLst>
          </c:dPt>
          <c:dLbls>
            <c:dLbl>
              <c:idx val="0"/>
              <c:layout>
                <c:manualLayout>
                  <c:x val="-0.18141216433036922"/>
                  <c:y val="4.6802036952152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588431864143824E-2"/>
                      <c:h val="7.6496048708035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D9E-45D8-902C-6E8764F95D3C}"/>
                </c:ext>
              </c:extLst>
            </c:dLbl>
            <c:dLbl>
              <c:idx val="1"/>
              <c:layout>
                <c:manualLayout>
                  <c:x val="0.16709476664727446"/>
                  <c:y val="-0.231693993939030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9E-45D8-902C-6E8764F95D3C}"/>
                </c:ext>
              </c:extLst>
            </c:dLbl>
            <c:dLbl>
              <c:idx val="2"/>
              <c:layout>
                <c:manualLayout>
                  <c:x val="0.1385808117710613"/>
                  <c:y val="6.7801829628777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9E-45D8-902C-6E8764F95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'Nuovi Grafici'!$A$93:$A$95</c:f>
              <c:strCache>
                <c:ptCount val="3"/>
                <c:pt idx="0">
                  <c:v>Completamente Autonoma</c:v>
                </c:pt>
                <c:pt idx="1">
                  <c:v>Non autonoma</c:v>
                </c:pt>
                <c:pt idx="2">
                  <c:v>Parzialmente Autonoma</c:v>
                </c:pt>
              </c:strCache>
            </c:strRef>
          </c:cat>
          <c:val>
            <c:numRef>
              <c:f>'Nuovi Grafici'!$B$93:$B$95</c:f>
              <c:numCache>
                <c:formatCode>General</c:formatCode>
                <c:ptCount val="3"/>
                <c:pt idx="0">
                  <c:v>1129</c:v>
                </c:pt>
                <c:pt idx="1">
                  <c:v>1026</c:v>
                </c:pt>
                <c:pt idx="2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9E-45D8-902C-6E8764F95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590778550387384E-2"/>
          <c:y val="0.82901732952480434"/>
          <c:w val="0.50380514077808869"/>
          <c:h val="0.15388736481920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034779397822429E-2"/>
          <c:y val="0.10795454545454551"/>
          <c:w val="0.81923335628673788"/>
          <c:h val="0.7916666666666665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6C9-4017-B72E-FE2B4294D8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6C9-4017-B72E-FE2B4294D8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6C9-4017-B72E-FE2B4294D8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6C9-4017-B72E-FE2B4294D8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8AE-43B8-BA0C-E5796C310C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98AE-43B8-BA0C-E5796C310CDC}"/>
              </c:ext>
            </c:extLst>
          </c:dPt>
          <c:dLbls>
            <c:dLbl>
              <c:idx val="1"/>
              <c:layout>
                <c:manualLayout>
                  <c:x val="1.0529764797682009E-2"/>
                  <c:y val="-5.996020620114373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C9-4017-B72E-FE2B4294D8E4}"/>
                </c:ext>
              </c:extLst>
            </c:dLbl>
            <c:dLbl>
              <c:idx val="3"/>
              <c:layout>
                <c:manualLayout>
                  <c:x val="4.8087184167757639E-2"/>
                  <c:y val="-6.57408326988225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C9-4017-B72E-FE2B4294D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'[serie storiche.xlsx]Foglio1'!$A$4:$A$9</c:f>
              <c:strCache>
                <c:ptCount val="6"/>
                <c:pt idx="0">
                  <c:v>Estero</c:v>
                </c:pt>
                <c:pt idx="1">
                  <c:v>Fuori Regione</c:v>
                </c:pt>
                <c:pt idx="2">
                  <c:v>Milano </c:v>
                </c:pt>
                <c:pt idx="3">
                  <c:v>Provincia</c:v>
                </c:pt>
                <c:pt idx="4">
                  <c:v>Regione</c:v>
                </c:pt>
                <c:pt idx="5">
                  <c:v>Senza dimora</c:v>
                </c:pt>
              </c:strCache>
            </c:strRef>
          </c:cat>
          <c:val>
            <c:numRef>
              <c:f>'[serie storiche.xlsx]Foglio1'!$C$4:$C$9</c:f>
              <c:numCache>
                <c:formatCode>0.0%</c:formatCode>
                <c:ptCount val="6"/>
                <c:pt idx="0">
                  <c:v>2.2208121827411169E-3</c:v>
                </c:pt>
                <c:pt idx="1">
                  <c:v>4.9175126903553301E-2</c:v>
                </c:pt>
                <c:pt idx="2">
                  <c:v>0.73381979695431476</c:v>
                </c:pt>
                <c:pt idx="3">
                  <c:v>0.14467005076142131</c:v>
                </c:pt>
                <c:pt idx="4">
                  <c:v>6.8210659898477161E-2</c:v>
                </c:pt>
                <c:pt idx="5">
                  <c:v>1.9035532994923859E-3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C9-4017-B72E-FE2B4294D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822742474916389"/>
          <c:w val="1"/>
          <c:h val="0.6047576696589583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accent6">
                    <a:lumMod val="50000"/>
                  </a:schemeClr>
                </a:solidFill>
              </a:ln>
              <a:effectLst/>
              <a:sp3d contourW="25400">
                <a:contourClr>
                  <a:schemeClr val="accent6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5E-4A6B-B40F-5092F5F70FD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5E-4A6B-B40F-5092F5F70FD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5E-4A6B-B40F-5092F5F70FD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sp3d contourW="25400"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D5E-4A6B-B40F-5092F5F70FD5}"/>
              </c:ext>
            </c:extLst>
          </c:dPt>
          <c:dPt>
            <c:idx val="4"/>
            <c:bubble3D val="0"/>
            <c:spPr>
              <a:solidFill>
                <a:srgbClr val="D883FF"/>
              </a:solidFill>
              <a:ln w="25400">
                <a:solidFill>
                  <a:srgbClr val="D883FF"/>
                </a:solidFill>
              </a:ln>
              <a:effectLst/>
              <a:sp3d contourW="25400">
                <a:contourClr>
                  <a:srgbClr val="D883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D5E-4A6B-B40F-5092F5F70FD5}"/>
              </c:ext>
            </c:extLst>
          </c:dPt>
          <c:dPt>
            <c:idx val="5"/>
            <c:bubble3D val="0"/>
            <c:spPr>
              <a:solidFill>
                <a:srgbClr val="9E0075"/>
              </a:solidFill>
              <a:ln w="25400">
                <a:solidFill>
                  <a:srgbClr val="700053"/>
                </a:solidFill>
              </a:ln>
              <a:effectLst/>
              <a:sp3d contourW="25400">
                <a:contourClr>
                  <a:srgbClr val="70005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D5E-4A6B-B40F-5092F5F70FD5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  <a:sp3d contourW="25400">
                <a:contourClr>
                  <a:srgbClr val="92D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D5E-4A6B-B40F-5092F5F70FD5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D5E-4A6B-B40F-5092F5F70FD5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D5E-4A6B-B40F-5092F5F70FD5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D5E-4A6B-B40F-5092F5F70FD5}"/>
              </c:ext>
            </c:extLst>
          </c:dPt>
          <c:dPt>
            <c:idx val="10"/>
            <c:bubble3D val="0"/>
            <c:spPr>
              <a:solidFill>
                <a:schemeClr val="bg2">
                  <a:lumMod val="25000"/>
                </a:schemeClr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  <a:sp3d contourW="25400">
                <a:contourClr>
                  <a:schemeClr val="bg2">
                    <a:lumMod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D5E-4A6B-B40F-5092F5F70FD5}"/>
              </c:ext>
            </c:extLst>
          </c:dPt>
          <c:dPt>
            <c:idx val="1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  <a:sp3d contourW="25400">
                <a:contourClr>
                  <a:schemeClr val="bg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D5E-4A6B-B40F-5092F5F70FD5}"/>
              </c:ext>
            </c:extLst>
          </c:dPt>
          <c:dLbls>
            <c:dLbl>
              <c:idx val="3"/>
              <c:layout>
                <c:manualLayout>
                  <c:x val="7.2751774211602213E-2"/>
                  <c:y val="5.33595642000984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5E-4A6B-B40F-5092F5F70FD5}"/>
                </c:ext>
              </c:extLst>
            </c:dLbl>
            <c:dLbl>
              <c:idx val="4"/>
              <c:layout>
                <c:manualLayout>
                  <c:x val="0.10328459736074104"/>
                  <c:y val="-8.60761806525363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5E-4A6B-B40F-5092F5F70FD5}"/>
                </c:ext>
              </c:extLst>
            </c:dLbl>
            <c:dLbl>
              <c:idx val="6"/>
              <c:layout>
                <c:manualLayout>
                  <c:x val="1.1237767804492481E-3"/>
                  <c:y val="-0.216790969169101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5E-4A6B-B40F-5092F5F70FD5}"/>
                </c:ext>
              </c:extLst>
            </c:dLbl>
            <c:dLbl>
              <c:idx val="7"/>
              <c:layout>
                <c:manualLayout>
                  <c:x val="-8.6945404496482859E-2"/>
                  <c:y val="-8.55815213720528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5E-4A6B-B40F-5092F5F70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'Nuovi Grafici'!$A$42:$A$53</c:f>
              <c:strCache>
                <c:ptCount val="12"/>
                <c:pt idx="0">
                  <c:v>Africa centro meridionale</c:v>
                </c:pt>
                <c:pt idx="1">
                  <c:v>Africa occidentale</c:v>
                </c:pt>
                <c:pt idx="2">
                  <c:v>Africa orientale</c:v>
                </c:pt>
                <c:pt idx="3">
                  <c:v>Asia orientale</c:v>
                </c:pt>
                <c:pt idx="4">
                  <c:v>Centro Sud America</c:v>
                </c:pt>
                <c:pt idx="5">
                  <c:v>Europa</c:v>
                </c:pt>
                <c:pt idx="6">
                  <c:v>Europa centro orientale</c:v>
                </c:pt>
                <c:pt idx="7">
                  <c:v>Nord Africa</c:v>
                </c:pt>
                <c:pt idx="8">
                  <c:v>Nord America</c:v>
                </c:pt>
                <c:pt idx="9">
                  <c:v>Oceania</c:v>
                </c:pt>
                <c:pt idx="10">
                  <c:v>Asia occidentale</c:v>
                </c:pt>
                <c:pt idx="11">
                  <c:v>Altri paesi europei</c:v>
                </c:pt>
              </c:strCache>
            </c:strRef>
          </c:cat>
          <c:val>
            <c:numRef>
              <c:f>'Nuovi Grafici'!$B$42:$B$53</c:f>
              <c:numCache>
                <c:formatCode>General</c:formatCode>
                <c:ptCount val="12"/>
                <c:pt idx="0">
                  <c:v>16</c:v>
                </c:pt>
                <c:pt idx="1">
                  <c:v>48</c:v>
                </c:pt>
                <c:pt idx="2">
                  <c:v>17</c:v>
                </c:pt>
                <c:pt idx="3">
                  <c:v>209</c:v>
                </c:pt>
                <c:pt idx="4">
                  <c:v>484</c:v>
                </c:pt>
                <c:pt idx="5">
                  <c:v>57</c:v>
                </c:pt>
                <c:pt idx="6">
                  <c:v>196</c:v>
                </c:pt>
                <c:pt idx="7">
                  <c:v>174</c:v>
                </c:pt>
                <c:pt idx="8">
                  <c:v>10</c:v>
                </c:pt>
                <c:pt idx="9">
                  <c:v>3</c:v>
                </c:pt>
                <c:pt idx="10">
                  <c:v>35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D5E-4A6B-B40F-5092F5F70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580928"/>
        <c:axId val="141586816"/>
        <c:axId val="0"/>
      </c:bar3DChart>
      <c:catAx>
        <c:axId val="141580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1586816"/>
        <c:crosses val="autoZero"/>
        <c:auto val="1"/>
        <c:lblAlgn val="ctr"/>
        <c:lblOffset val="100"/>
        <c:noMultiLvlLbl val="0"/>
      </c:catAx>
      <c:valAx>
        <c:axId val="1415868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15809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32-4D54-9ACC-B7980CB6003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C32-4D54-9ACC-B7980CB6003F}"/>
              </c:ext>
            </c:extLst>
          </c:dPt>
          <c:dPt>
            <c:idx val="2"/>
            <c:invertIfNegative val="0"/>
            <c:bubble3D val="0"/>
            <c:spPr>
              <a:solidFill>
                <a:srgbClr val="B889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C32-4D54-9ACC-B7980CB6003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32-4D54-9ACC-B7980CB6003F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32-4D54-9ACC-B7980CB6003F}"/>
              </c:ext>
            </c:extLst>
          </c:dPt>
          <c:dPt>
            <c:idx val="5"/>
            <c:invertIfNegative val="0"/>
            <c:bubble3D val="0"/>
            <c:spPr>
              <a:solidFill>
                <a:srgbClr val="B889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32-4D54-9ACC-B7980CB6003F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32-4D54-9ACC-B7980CB6003F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32-4D54-9ACC-B7980CB6003F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C32-4D54-9ACC-B7980CB6003F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32-4D54-9ACC-B7980CB6003F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32-4D54-9ACC-B7980CB6003F}"/>
              </c:ext>
            </c:extLst>
          </c:dPt>
          <c:dPt>
            <c:idx val="11"/>
            <c:invertIfNegative val="0"/>
            <c:bubble3D val="0"/>
            <c:spPr>
              <a:solidFill>
                <a:srgbClr val="B889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C32-4D54-9ACC-B7980CB6003F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C32-4D54-9ACC-B7980CB6003F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32-4D54-9ACC-B7980CB6003F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C32-4D54-9ACC-B7980CB6003F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32-4D54-9ACC-B7980CB6003F}"/>
              </c:ext>
            </c:extLst>
          </c:dPt>
          <c:cat>
            <c:strRef>
              <c:f>'Nuovi Grafici'!$A$56:$A$71</c:f>
              <c:strCache>
                <c:ptCount val="16"/>
                <c:pt idx="0">
                  <c:v>Perù</c:v>
                </c:pt>
                <c:pt idx="1">
                  <c:v>Marocco</c:v>
                </c:pt>
                <c:pt idx="2">
                  <c:v>Romania</c:v>
                </c:pt>
                <c:pt idx="3">
                  <c:v>Egitto</c:v>
                </c:pt>
                <c:pt idx="4">
                  <c:v>Brasile</c:v>
                </c:pt>
                <c:pt idx="5">
                  <c:v>Ucraina</c:v>
                </c:pt>
                <c:pt idx="6">
                  <c:v>El Salvador</c:v>
                </c:pt>
                <c:pt idx="7">
                  <c:v>Ecuador</c:v>
                </c:pt>
                <c:pt idx="8">
                  <c:v>Sri Lanka</c:v>
                </c:pt>
                <c:pt idx="9">
                  <c:v>Filippine</c:v>
                </c:pt>
                <c:pt idx="10">
                  <c:v>Colombia</c:v>
                </c:pt>
                <c:pt idx="11">
                  <c:v>Albania</c:v>
                </c:pt>
                <c:pt idx="12">
                  <c:v>Russia</c:v>
                </c:pt>
                <c:pt idx="13">
                  <c:v>Cina</c:v>
                </c:pt>
                <c:pt idx="14">
                  <c:v>Bangladesh</c:v>
                </c:pt>
                <c:pt idx="15">
                  <c:v>Tunisia</c:v>
                </c:pt>
              </c:strCache>
            </c:strRef>
          </c:cat>
          <c:val>
            <c:numRef>
              <c:f>'Nuovi Grafici'!$B$56:$B$71</c:f>
              <c:numCache>
                <c:formatCode>General</c:formatCode>
                <c:ptCount val="16"/>
                <c:pt idx="0">
                  <c:v>169</c:v>
                </c:pt>
                <c:pt idx="1">
                  <c:v>70</c:v>
                </c:pt>
                <c:pt idx="2">
                  <c:v>60</c:v>
                </c:pt>
                <c:pt idx="3">
                  <c:v>55</c:v>
                </c:pt>
                <c:pt idx="4">
                  <c:v>54</c:v>
                </c:pt>
                <c:pt idx="5">
                  <c:v>48</c:v>
                </c:pt>
                <c:pt idx="6">
                  <c:v>47</c:v>
                </c:pt>
                <c:pt idx="7">
                  <c:v>45</c:v>
                </c:pt>
                <c:pt idx="8">
                  <c:v>44</c:v>
                </c:pt>
                <c:pt idx="9">
                  <c:v>32</c:v>
                </c:pt>
                <c:pt idx="10">
                  <c:v>31</c:v>
                </c:pt>
                <c:pt idx="11">
                  <c:v>29</c:v>
                </c:pt>
                <c:pt idx="12">
                  <c:v>25</c:v>
                </c:pt>
                <c:pt idx="13">
                  <c:v>23</c:v>
                </c:pt>
                <c:pt idx="14">
                  <c:v>21</c:v>
                </c:pt>
                <c:pt idx="1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2-4D54-9ACC-B7980CB60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7201471"/>
        <c:axId val="1347204831"/>
      </c:barChart>
      <c:catAx>
        <c:axId val="13472014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7204831"/>
        <c:crosses val="autoZero"/>
        <c:auto val="1"/>
        <c:lblAlgn val="ctr"/>
        <c:lblOffset val="100"/>
        <c:noMultiLvlLbl val="0"/>
      </c:catAx>
      <c:valAx>
        <c:axId val="1347204831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7201471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'DATI ORDINATI'!$A$92:$A$99</cx:f>
        <cx:lvl ptCount="8">
          <cx:pt idx="0">Ascolto telefonico</cx:pt>
          <cx:pt idx="1">Accoglienza in presenza</cx:pt>
          <cx:pt idx="2">Valutazione del rischio</cx:pt>
          <cx:pt idx="3">Percorso Psicologico</cx:pt>
          <cx:pt idx="4">Gruppo Auto-Mutuo Aiuto</cx:pt>
          <cx:pt idx="5">Percorso Legale</cx:pt>
          <cx:pt idx="6">Med Linguistica</cx:pt>
          <cx:pt idx="7">Pratiche Permessi</cx:pt>
        </cx:lvl>
      </cx:strDim>
      <cx:numDim type="size">
        <cx:f>'DATI ORDINATI'!$B$92:$B$99</cx:f>
        <cx:lvl ptCount="8" formatCode="Standard">
          <cx:pt idx="0">2703</cx:pt>
          <cx:pt idx="1">2480</cx:pt>
          <cx:pt idx="2">1740</cx:pt>
          <cx:pt idx="3">718</cx:pt>
          <cx:pt idx="4">96</cx:pt>
          <cx:pt idx="5">1317</cx:pt>
          <cx:pt idx="6">128</cx:pt>
          <cx:pt idx="7">135</cx:pt>
        </cx:lvl>
      </cx:numDim>
    </cx:data>
  </cx:chartData>
  <cx:chart>
    <cx:plotArea>
      <cx:plotAreaRegion>
        <cx:series layoutId="treemap" uniqueId="{B053E84A-C16F-4CA9-8700-10469D13A025}">
          <cx:dataPt idx="0">
            <cx:spPr>
              <a:solidFill>
                <a:srgbClr val="B889DB"/>
              </a:solidFill>
            </cx:spPr>
          </cx:dataPt>
          <cx:dataPt idx="1">
            <cx:spPr>
              <a:solidFill>
                <a:srgbClr val="FF3399"/>
              </a:solidFill>
            </cx:spPr>
          </cx:dataPt>
          <cx:dataPt idx="3">
            <cx:spPr>
              <a:solidFill>
                <a:srgbClr val="FFC000"/>
              </a:solidFill>
            </cx:spPr>
          </cx:dataPt>
          <cx:dataPt idx="5">
            <cx:spPr>
              <a:solidFill>
                <a:srgbClr val="0070C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 b="1"/>
                </a:pPr>
                <a:endParaRPr lang="it-IT" sz="2000" b="1" i="0" u="none" strike="noStrike" baseline="0">
                  <a:solidFill>
                    <a:srgbClr val="FFFFFF"/>
                  </a:solidFill>
                  <a:latin typeface="Arial"/>
                  <a:cs typeface="Arial"/>
                </a:endParaRPr>
              </a:p>
            </cx:txPr>
            <cx:visibility seriesName="0" categoryName="1" value="0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just" rtl="0">
                    <a:defRPr sz="2800"/>
                  </a:pPr>
                  <a:r>
                    <a:rPr lang="it-IT" sz="2800" b="1" i="0" u="none" strike="noStrike" baseline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Ascolto telefonico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800"/>
                  </a:pPr>
                  <a:r>
                    <a:rPr lang="it-IT" sz="2800" b="1" i="0" u="none" strike="noStrike" baseline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Accoglienza in presenza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it-IT" sz="900" b="1" i="0" u="none" strike="noStrike" baseline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Gruppo Auto-Mutuo Aiuto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it-IT" sz="900" b="1" i="0" u="none" strike="noStrike" baseline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Med Linguistica</a:t>
                  </a:r>
                </a:p>
              </cx:txPr>
              <cx:visibility seriesName="0" categoryName="1" value="0"/>
              <cx:separator>, 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it-IT" sz="800" b="1" i="0" u="none" strike="noStrike" baseline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Pratiche Permessi</a:t>
                  </a:r>
                </a:p>
              </cx:txPr>
              <cx:visibility seriesName="0" categoryName="1" value="0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F1A47-1240-49CF-BDFD-F485BDD4DADD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47764-C5EC-457C-8F77-CF7D2FF78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1D855-C832-44C2-A953-1974A6970DA4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51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9562" cy="4043362"/>
          </a:xfrm>
          <a:ln/>
        </p:spPr>
      </p:sp>
      <p:sp>
        <p:nvSpPr>
          <p:cNvPr id="51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1876" y="4722100"/>
            <a:ext cx="4651009" cy="380911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879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1D855-C832-44C2-A953-1974A6970DA4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51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9562" cy="4043362"/>
          </a:xfrm>
          <a:ln/>
        </p:spPr>
      </p:sp>
      <p:sp>
        <p:nvSpPr>
          <p:cNvPr id="51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1876" y="4722100"/>
            <a:ext cx="4651009" cy="380911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700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1D855-C832-44C2-A953-1974A6970DA4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51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9562" cy="4043362"/>
          </a:xfrm>
          <a:ln/>
        </p:spPr>
      </p:sp>
      <p:sp>
        <p:nvSpPr>
          <p:cNvPr id="51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1876" y="4722100"/>
            <a:ext cx="4651009" cy="380911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851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2023 sotto i 29 anni 28%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CBAD2-A483-4FAE-984B-652856A75753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22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29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36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1F1ED-E932-5391-C9C3-5CDCE6AF9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BE396D-F631-43E8-46EC-26B86A4DD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91E035-27F1-8FC6-8FA6-3512C649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76B891-ABF9-C7D2-7714-761C50B4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73B4F3-CCC4-2A3A-E389-B0BF74D9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81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62F72-D563-7DB0-38FD-9A56F706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89AFC5-40AB-EAF5-D284-309CAA023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EDE17F-065E-D54E-873F-540604C2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26E493-06A6-F9C7-7FA7-C667CAA4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35BD11-D4CB-F625-9ABD-67C33805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81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85807-EC86-EC8B-27B3-75EE2C8D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FF30E9-6C84-0D62-46E9-E73178365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08D689-6071-DD5E-23D5-0EF69C5D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02B1A8-5B0F-E35B-822A-D06EEDD7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BFECA1-0BEA-5137-BC44-61643074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32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A06DD6-F660-BDCA-8DFC-396648BE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053830-20D3-C4F4-0AF1-BAB1915D1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58B5F9-3DBD-3EEC-5A1A-CA0597DE6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76F40E-8A7E-E05E-80D6-56868939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5AB99F-5DAC-2705-B7D2-46E32666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8C3CA5-AF6B-5F6A-A8F4-8DF8FA5E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7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4D7BF-625C-0E03-F873-DED85DA3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017167-F72B-C94F-1C38-A1F46C596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32143C-EB3A-83B7-3598-37D809C7E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29EC4B-2846-06D7-D5F5-19ECEBCC3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150FC5A-A577-96C1-B267-C4241CA6D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759E3FC-1625-569D-3F4C-E598D167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4B04D29-74BC-FAAF-66A4-D1820FB9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907034-077D-3859-8C99-DB1F084B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572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62E422-6A48-855C-68BC-F06F7A27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38A4317-096B-612E-DEC8-199CB83B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E55E6B-186D-4252-F76E-4CDED00F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DDAB14-A531-4CB7-FC17-011315D3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882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852807-C6C7-0007-C377-8DE43BE4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7D86F3-C425-A095-E53F-5703E2A6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EA624A-8D8C-6D3D-FA28-574725BB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793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8358B-5422-1142-935D-38679D4E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76ABB6-9F6B-21E7-6916-B93DADA8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883667-1881-AAC0-F0CF-81AE506CF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0A1DD1-DEF7-E466-90B8-D0B95E89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8EE488-036B-B0CD-8E99-E3F77323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6F9A00-E83C-FE7F-1E18-B08BAF0E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5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95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72445C-330E-0A80-B284-0860A020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2C797C-0D5A-C7FB-71F9-04A49834D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9C6611-298B-E3A5-518F-5F31799A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3CD630-5026-B4C4-6634-572BA06C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F00346-2BF4-A263-13ED-5A32BFB8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CCDE39-C59C-BEEB-D0A7-D7DB09F6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740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7FBC3-37DB-D23F-DB19-FBC2B965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F56309-6E33-CB26-0B33-3F661EB5B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105E22-9A50-74E9-6BC6-1EDD4E37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EC2E2E-8722-5B74-44B3-526407F7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CB0C1C-1FE3-13AC-D2ED-7E926875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40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698B6F-3B2F-00ED-B134-E03F1B3C6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86ACAA-C599-49C5-2EB5-0342E0589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1AC266-E044-EFA9-197F-DFEE78D0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EFAD8C-B277-48F5-FB02-6D221555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C704F2-7094-DF7A-7BB9-133DC2F1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1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73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09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9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41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05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9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5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40570-99FF-4FF1-8F56-4984A1193D04}" type="datetimeFigureOut">
              <a:rPr lang="it-IT" smtClean="0"/>
              <a:pPr/>
              <a:t>20/04/2026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F5DD-AA68-4AF7-A980-3C117FE2C4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5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A263A9-85B1-85FB-C771-749E4D7B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4D2C6F-138B-19D9-FD68-52F470018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49CA6C-5FCE-3B31-7940-D4D00AAD1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F353B4-3113-49E3-BE86-AE5987B0F536}" type="datetimeFigureOut">
              <a:rPr lang="it-IT" smtClean="0"/>
              <a:t>20/04/2026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7445DD-B4C1-FB6C-B2AB-DF54FBB0C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755E43-A513-22F1-EBD7-6F91DCF88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E57CBE-D4F3-43AC-9744-A3BE557BD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0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reteantiviolenza@comune.milano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2FD1043D-6C1F-8C6B-42FF-472D3750E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7099"/>
          <a:stretch/>
        </p:blipFill>
        <p:spPr bwMode="auto">
          <a:xfrm>
            <a:off x="207954" y="4346222"/>
            <a:ext cx="1643974" cy="21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79C88-C149-884C-B41C-BD992CAB609B}"/>
              </a:ext>
            </a:extLst>
          </p:cNvPr>
          <p:cNvSpPr txBox="1"/>
          <p:nvPr/>
        </p:nvSpPr>
        <p:spPr>
          <a:xfrm>
            <a:off x="398845" y="851871"/>
            <a:ext cx="43640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it-IT" sz="3200" b="1" dirty="0">
                <a:solidFill>
                  <a:srgbClr val="7B0754"/>
                </a:solidFill>
              </a:rPr>
              <a:t>La Rete antiviolenza </a:t>
            </a:r>
          </a:p>
          <a:p>
            <a:pPr algn="ctr">
              <a:spcBef>
                <a:spcPts val="600"/>
              </a:spcBef>
              <a:defRPr/>
            </a:pPr>
            <a:r>
              <a:rPr lang="it-IT" sz="3200" b="1" dirty="0">
                <a:solidFill>
                  <a:srgbClr val="7B0754"/>
                </a:solidFill>
              </a:rPr>
              <a:t>del Comune di Milano</a:t>
            </a:r>
            <a:endParaRPr lang="it-IT" sz="3200" b="1" dirty="0">
              <a:solidFill>
                <a:srgbClr val="7B0754"/>
              </a:solidFill>
              <a:latin typeface="+mn-lt"/>
            </a:endParaRPr>
          </a:p>
        </p:txBody>
      </p:sp>
      <p:pic>
        <p:nvPicPr>
          <p:cNvPr id="4" name="Immagine 3" descr="Immagine che contiene simbolo, emblema, logo, Elementi grafici&#10;&#10;Descrizione generata automaticamente">
            <a:extLst>
              <a:ext uri="{FF2B5EF4-FFF2-40B4-BE49-F238E27FC236}">
                <a16:creationId xmlns:a16="http://schemas.microsoft.com/office/drawing/2014/main" id="{4CA9ACDA-6C25-187F-929F-A0FF556E6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03" y="5947134"/>
            <a:ext cx="1340871" cy="660041"/>
          </a:xfrm>
          <a:prstGeom prst="rect">
            <a:avLst/>
          </a:prstGeom>
        </p:spPr>
      </p:pic>
      <p:pic>
        <p:nvPicPr>
          <p:cNvPr id="8" name="Picture 2" descr="La casa dei diritti di Milano | partecipazione ed eventi a Milano e sua  area metropolitana: cittadini e amministratori assieme per una citta'  partecipata - e-participation">
            <a:extLst>
              <a:ext uri="{FF2B5EF4-FFF2-40B4-BE49-F238E27FC236}">
                <a16:creationId xmlns:a16="http://schemas.microsoft.com/office/drawing/2014/main" id="{20E97496-7832-DFF4-AA24-EA458E4CF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3" r="14014"/>
          <a:stretch/>
        </p:blipFill>
        <p:spPr bwMode="auto">
          <a:xfrm>
            <a:off x="5064890" y="42251"/>
            <a:ext cx="3979147" cy="479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378765" y="5679368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90000"/>
              </a:lnSpc>
              <a:defRPr/>
            </a:pP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Direzione Welfare e Salute - Area </a:t>
            </a:r>
          </a:p>
          <a:p>
            <a:pPr algn="ctr" defTabSz="914400">
              <a:lnSpc>
                <a:spcPct val="90000"/>
              </a:lnSpc>
              <a:defRPr/>
            </a:pP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Unità Grave Emarginazione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298FFC7-C487-34F8-7D81-92690F5A0BEE}"/>
              </a:ext>
            </a:extLst>
          </p:cNvPr>
          <p:cNvSpPr/>
          <p:nvPr/>
        </p:nvSpPr>
        <p:spPr>
          <a:xfrm>
            <a:off x="294868" y="3761619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90000"/>
              </a:lnSpc>
              <a:defRPr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Miriam Pasqui</a:t>
            </a:r>
          </a:p>
          <a:p>
            <a:pPr algn="ctr" defTabSz="914400">
              <a:lnSpc>
                <a:spcPct val="90000"/>
              </a:lnSpc>
              <a:defRPr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>
              <a:lnSpc>
                <a:spcPct val="90000"/>
              </a:lnSpc>
              <a:defRPr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Sabrina Ortelli – Marta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Pietrobelli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– Donatella Galloni</a:t>
            </a:r>
          </a:p>
        </p:txBody>
      </p:sp>
    </p:spTree>
    <p:extLst>
      <p:ext uri="{BB962C8B-B14F-4D97-AF65-F5344CB8AC3E}">
        <p14:creationId xmlns:p14="http://schemas.microsoft.com/office/powerpoint/2010/main" val="352816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25" y="388357"/>
            <a:ext cx="1991808" cy="283832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41" y="389737"/>
            <a:ext cx="1992955" cy="283694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885" y="3592150"/>
            <a:ext cx="2139954" cy="301866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199" y="3592150"/>
            <a:ext cx="2112304" cy="3018661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6361472" y="1170004"/>
            <a:ext cx="2418734" cy="9340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rgbClr val="7B0754"/>
                </a:solidFill>
                <a:ea typeface="+mj-ea"/>
                <a:cs typeface="+mj-cs"/>
              </a:rPr>
              <a:t>Cartolina Centri Antiviolenza Multilingua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621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039" y="272582"/>
            <a:ext cx="4729315" cy="3158876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55570" y="1760462"/>
            <a:ext cx="1837471" cy="717268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7B0754"/>
                </a:solidFill>
                <a:ea typeface="+mj-ea"/>
                <a:cs typeface="+mj-cs"/>
              </a:rPr>
              <a:t>Brochure FFOO</a:t>
            </a:r>
          </a:p>
          <a:p>
            <a:pPr marL="0" indent="0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7B0754"/>
                </a:solidFill>
                <a:ea typeface="+mj-ea"/>
                <a:cs typeface="+mj-cs"/>
              </a:rPr>
              <a:t>Multilingua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914" y="2932872"/>
            <a:ext cx="5122173" cy="360557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735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010" y="275192"/>
            <a:ext cx="4487984" cy="6391079"/>
          </a:xfrm>
          <a:prstGeom prst="rect">
            <a:avLst/>
          </a:prstGeom>
        </p:spPr>
      </p:pic>
      <p:sp>
        <p:nvSpPr>
          <p:cNvPr id="3" name="Segnaposto contenuto 2"/>
          <p:cNvSpPr txBox="1">
            <a:spLocks/>
          </p:cNvSpPr>
          <p:nvPr/>
        </p:nvSpPr>
        <p:spPr>
          <a:xfrm>
            <a:off x="145359" y="3102309"/>
            <a:ext cx="2009416" cy="484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7B0754"/>
                </a:solidFill>
                <a:ea typeface="+mj-ea"/>
                <a:cs typeface="+mj-cs"/>
              </a:rPr>
              <a:t>Locandina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881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234473" y="418102"/>
            <a:ext cx="2009416" cy="1017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7B0754"/>
                </a:solidFill>
                <a:ea typeface="+mj-ea"/>
                <a:cs typeface="+mj-cs"/>
              </a:rPr>
              <a:t>Brochure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7B0754"/>
                </a:solidFill>
                <a:ea typeface="+mj-ea"/>
                <a:cs typeface="+mj-cs"/>
              </a:rPr>
              <a:t>Multilingua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63" y="123134"/>
            <a:ext cx="2465764" cy="33011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78" y="1329936"/>
            <a:ext cx="4502293" cy="32030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022" y="3274884"/>
            <a:ext cx="4955562" cy="34286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000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5405616" y="585250"/>
            <a:ext cx="2009416" cy="948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7B0754"/>
                </a:solidFill>
                <a:ea typeface="+mj-ea"/>
                <a:cs typeface="+mj-cs"/>
              </a:rPr>
              <a:t>Cartolina Rete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7B0754"/>
                </a:solidFill>
                <a:ea typeface="+mj-ea"/>
                <a:cs typeface="+mj-cs"/>
              </a:rPr>
              <a:t>Italiano e Inglese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2" y="158450"/>
            <a:ext cx="2344685" cy="33103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548" y="2221046"/>
            <a:ext cx="6073666" cy="424470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001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573283" y="95148"/>
            <a:ext cx="4165865" cy="484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7B0754"/>
                </a:solidFill>
                <a:ea typeface="+mj-ea"/>
                <a:cs typeface="+mj-cs"/>
              </a:rPr>
              <a:t>Campagna ATM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84" y="694621"/>
            <a:ext cx="5865160" cy="29039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365" y="3713123"/>
            <a:ext cx="5627061" cy="282573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2172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78" y="679033"/>
            <a:ext cx="5853203" cy="29329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27" y="3710913"/>
            <a:ext cx="5932473" cy="294359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140485" y="1297547"/>
            <a:ext cx="30035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dirty="0">
                <a:solidFill>
                  <a:srgbClr val="7B0754"/>
                </a:solidFill>
                <a:ea typeface="+mj-ea"/>
                <a:cs typeface="+mj-cs"/>
              </a:rPr>
              <a:t>Landing page:</a:t>
            </a:r>
          </a:p>
          <a:p>
            <a:r>
              <a:rPr lang="it-IT" sz="1500" b="1" dirty="0">
                <a:solidFill>
                  <a:srgbClr val="7B0754"/>
                </a:solidFill>
                <a:ea typeface="+mj-ea"/>
                <a:cs typeface="+mj-cs"/>
              </a:rPr>
              <a:t>https://insiemecontrolaviolenza.it/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573283" y="95148"/>
            <a:ext cx="4165865" cy="484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7B0754"/>
                </a:solidFill>
                <a:ea typeface="+mj-ea"/>
                <a:cs typeface="+mj-cs"/>
              </a:rPr>
              <a:t>Campagna ATM</a:t>
            </a:r>
          </a:p>
        </p:txBody>
      </p:sp>
    </p:spTree>
    <p:extLst>
      <p:ext uri="{BB962C8B-B14F-4D97-AF65-F5344CB8AC3E}">
        <p14:creationId xmlns:p14="http://schemas.microsoft.com/office/powerpoint/2010/main" val="74143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23729" y="2412958"/>
            <a:ext cx="7156173" cy="1200329"/>
          </a:xfrm>
          <a:prstGeom prst="rect">
            <a:avLst/>
          </a:prstGeom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Elementi di forza ed elementi di criticità nell'attuazione concreta del Protocollo </a:t>
            </a:r>
          </a:p>
          <a:p>
            <a:pPr algn="ctr"/>
            <a:r>
              <a:rPr lang="it-IT" sz="2400" b="1" dirty="0"/>
              <a:t>anche alla luce della Convenzione di Istanbul</a:t>
            </a:r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19" y="6166340"/>
            <a:ext cx="1021080" cy="50228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9227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91070" y="4815202"/>
            <a:ext cx="5625547" cy="1124988"/>
          </a:xfrm>
          <a:prstGeom prst="rect">
            <a:avLst/>
          </a:prstGeom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700" dirty="0"/>
              <a:t>Articolo 6 – Politiche sensibili al genere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700" dirty="0"/>
              <a:t>Articolo 7 – Politiche globali e coordinate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700" dirty="0"/>
              <a:t>Articolo 9 – Organizzazioni non governative e società civile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77685" y="1170946"/>
            <a:ext cx="8338932" cy="1477328"/>
          </a:xfrm>
          <a:prstGeom prst="rect">
            <a:avLst/>
          </a:prstGeom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</a:rPr>
              <a:t>Obiettivi della Convenzione </a:t>
            </a:r>
          </a:p>
          <a:p>
            <a:r>
              <a:rPr lang="it-IT" dirty="0">
                <a:solidFill>
                  <a:srgbClr val="000000"/>
                </a:solidFill>
              </a:rPr>
              <a:t>Art. 1, </a:t>
            </a:r>
            <a:r>
              <a:rPr lang="it-IT" dirty="0" err="1">
                <a:solidFill>
                  <a:srgbClr val="000000"/>
                </a:solidFill>
              </a:rPr>
              <a:t>lett</a:t>
            </a:r>
            <a:r>
              <a:rPr lang="it-IT" dirty="0">
                <a:solidFill>
                  <a:srgbClr val="000000"/>
                </a:solidFill>
              </a:rPr>
              <a:t>. e) sostenere e assistere le organizzazioni e autorità incaricate dell’applicazione della legge in modo che possano collaborare efficacemente, al fine di adottare un </a:t>
            </a:r>
            <a:r>
              <a:rPr lang="it-IT" b="1" dirty="0">
                <a:solidFill>
                  <a:srgbClr val="000000"/>
                </a:solidFill>
              </a:rPr>
              <a:t>approccio integrato </a:t>
            </a:r>
            <a:r>
              <a:rPr lang="it-IT" dirty="0">
                <a:solidFill>
                  <a:srgbClr val="000000"/>
                </a:solidFill>
              </a:rPr>
              <a:t>per l'eliminazione della violenza contro le donne e la violenza domestica.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77685" y="221423"/>
            <a:ext cx="8338932" cy="738664"/>
          </a:xfrm>
          <a:prstGeom prst="rect">
            <a:avLst/>
          </a:prstGeom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700053"/>
                </a:solidFill>
              </a:rPr>
              <a:t>Politiche integrate</a:t>
            </a:r>
          </a:p>
          <a:p>
            <a:r>
              <a:rPr lang="it-IT" b="1" dirty="0">
                <a:solidFill>
                  <a:srgbClr val="700053"/>
                </a:solidFill>
              </a:rPr>
              <a:t>Le 4 P della Convenzione di Istanbul</a:t>
            </a:r>
          </a:p>
        </p:txBody>
      </p:sp>
      <p:sp>
        <p:nvSpPr>
          <p:cNvPr id="7" name="Ovale 6"/>
          <p:cNvSpPr/>
          <p:nvPr/>
        </p:nvSpPr>
        <p:spPr>
          <a:xfrm>
            <a:off x="357805" y="3567418"/>
            <a:ext cx="2743200" cy="605909"/>
          </a:xfrm>
          <a:prstGeom prst="ellipse">
            <a:avLst/>
          </a:prstGeom>
          <a:solidFill>
            <a:schemeClr val="bg1"/>
          </a:solidFill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/>
              <a:t>Lavoro di Rete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4174433" y="3547208"/>
            <a:ext cx="4572000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700053"/>
            </a:solidFill>
          </a:ln>
        </p:spPr>
        <p:txBody>
          <a:bodyPr>
            <a:spAutoFit/>
          </a:bodyPr>
          <a:lstStyle/>
          <a:p>
            <a:r>
              <a:rPr lang="it-IT" b="1" dirty="0"/>
              <a:t>Ruolo centrale di Centri antiviolenza e Case rifugio come scelta politica</a:t>
            </a:r>
          </a:p>
        </p:txBody>
      </p:sp>
      <p:sp>
        <p:nvSpPr>
          <p:cNvPr id="10" name="Freccia a destra con strisce 9"/>
          <p:cNvSpPr/>
          <p:nvPr/>
        </p:nvSpPr>
        <p:spPr>
          <a:xfrm>
            <a:off x="3220274" y="3662028"/>
            <a:ext cx="884583" cy="470666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19" y="6166340"/>
            <a:ext cx="1021080" cy="50228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28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30827" y="5111694"/>
            <a:ext cx="5625547" cy="754822"/>
          </a:xfrm>
          <a:prstGeom prst="rect">
            <a:avLst/>
          </a:prstGeom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700" dirty="0"/>
              <a:t>Articolo 13 – Sensibilizzazione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700" dirty="0"/>
              <a:t>Articolo 15 – Formazione delle figure professionali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665918" y="1606389"/>
            <a:ext cx="5237925" cy="995422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 lavoro di sensibilizzazione e formazione</a:t>
            </a:r>
            <a:endParaRPr lang="it-IT" sz="2000" b="1" dirty="0"/>
          </a:p>
        </p:txBody>
      </p:sp>
      <p:sp>
        <p:nvSpPr>
          <p:cNvPr id="8" name="Ovale 7"/>
          <p:cNvSpPr/>
          <p:nvPr/>
        </p:nvSpPr>
        <p:spPr>
          <a:xfrm>
            <a:off x="665918" y="3126844"/>
            <a:ext cx="5237925" cy="1056013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Gemmazione di altre attività di formazione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77685" y="221423"/>
            <a:ext cx="8338932" cy="738664"/>
          </a:xfrm>
          <a:prstGeom prst="rect">
            <a:avLst/>
          </a:prstGeom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700053"/>
                </a:solidFill>
              </a:rPr>
              <a:t>Prevenzione</a:t>
            </a:r>
          </a:p>
          <a:p>
            <a:r>
              <a:rPr lang="it-IT" b="1" dirty="0">
                <a:solidFill>
                  <a:srgbClr val="700053"/>
                </a:solidFill>
              </a:rPr>
              <a:t>Le 4 P della Convenzione di Istanbul</a:t>
            </a:r>
          </a:p>
        </p:txBody>
      </p:sp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19" y="6166340"/>
            <a:ext cx="1021080" cy="50228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e 12"/>
          <p:cNvSpPr/>
          <p:nvPr/>
        </p:nvSpPr>
        <p:spPr>
          <a:xfrm>
            <a:off x="665918" y="1616329"/>
            <a:ext cx="5237925" cy="995422"/>
          </a:xfrm>
          <a:prstGeom prst="ellipse">
            <a:avLst/>
          </a:prstGeom>
          <a:solidFill>
            <a:schemeClr val="bg1"/>
          </a:solidFill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 lavoro di sensibilizzazione e formazione</a:t>
            </a:r>
            <a:endParaRPr lang="it-IT" sz="2000" b="1" dirty="0"/>
          </a:p>
        </p:txBody>
      </p:sp>
      <p:sp>
        <p:nvSpPr>
          <p:cNvPr id="14" name="Ovale 13"/>
          <p:cNvSpPr/>
          <p:nvPr/>
        </p:nvSpPr>
        <p:spPr>
          <a:xfrm>
            <a:off x="665918" y="3136784"/>
            <a:ext cx="5237925" cy="1056013"/>
          </a:xfrm>
          <a:prstGeom prst="ellipse">
            <a:avLst/>
          </a:prstGeom>
          <a:solidFill>
            <a:schemeClr val="bg1"/>
          </a:solidFill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Gemmazione di attività di formazione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6102626" y="1878984"/>
            <a:ext cx="2882350" cy="1804749"/>
          </a:xfrm>
          <a:prstGeom prst="roundRect">
            <a:avLst/>
          </a:prstGeom>
          <a:solidFill>
            <a:schemeClr val="bg1"/>
          </a:solidFill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/>
              <a:t>Linguaggio comune</a:t>
            </a:r>
          </a:p>
          <a:p>
            <a:pPr marL="357188" algn="just"/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Sradicare pregiudizi e stereotipi</a:t>
            </a:r>
          </a:p>
        </p:txBody>
      </p:sp>
    </p:spTree>
    <p:extLst>
      <p:ext uri="{BB962C8B-B14F-4D97-AF65-F5344CB8AC3E}">
        <p14:creationId xmlns:p14="http://schemas.microsoft.com/office/powerpoint/2010/main" val="204613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itolo 1"/>
          <p:cNvSpPr>
            <a:spLocks noGrp="1"/>
          </p:cNvSpPr>
          <p:nvPr>
            <p:ph type="title"/>
          </p:nvPr>
        </p:nvSpPr>
        <p:spPr>
          <a:xfrm>
            <a:off x="0" y="144966"/>
            <a:ext cx="9121697" cy="5406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solidFill>
                  <a:srgbClr val="700053"/>
                </a:solidFill>
                <a:latin typeface="+mn-lt"/>
              </a:rPr>
              <a:t>Il Protocollo della Rete Antiviolenza</a:t>
            </a:r>
          </a:p>
        </p:txBody>
      </p:sp>
      <p:sp>
        <p:nvSpPr>
          <p:cNvPr id="62" name="CasellaDiTesto 19"/>
          <p:cNvSpPr txBox="1"/>
          <p:nvPr/>
        </p:nvSpPr>
        <p:spPr>
          <a:xfrm>
            <a:off x="5971849" y="6637747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926692" y="2914374"/>
            <a:ext cx="7639665" cy="3539430"/>
          </a:xfrm>
          <a:prstGeom prst="rect">
            <a:avLst/>
          </a:prstGeom>
          <a:ln>
            <a:solidFill>
              <a:srgbClr val="9E0075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Riconoscere </a:t>
            </a:r>
            <a:r>
              <a:rPr lang="it-IT" sz="1600" b="1" dirty="0"/>
              <a:t>un approccio di genere, intersezionale, olistico e multi-attoriale alla violenza maschile contro le donne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Riconoscere e condividere </a:t>
            </a:r>
            <a:r>
              <a:rPr lang="it-IT" sz="1600" b="1" dirty="0"/>
              <a:t>le radici socio-culturali e strutturali della violenza </a:t>
            </a:r>
            <a:r>
              <a:rPr lang="it-IT" sz="1600" dirty="0"/>
              <a:t>maschile contro le donne ed una </a:t>
            </a:r>
            <a:r>
              <a:rPr lang="it-IT" sz="1600" b="1" dirty="0"/>
              <a:t>violazione dei diritti umani (Convezione di Istanbul)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ea typeface="Calibri" panose="020F0502020204030204" pitchFamily="34" charset="0"/>
              </a:rPr>
              <a:t>Condividere un </a:t>
            </a:r>
            <a:r>
              <a:rPr lang="it-IT" sz="1600" b="1" dirty="0">
                <a:ea typeface="Calibri" panose="020F0502020204030204" pitchFamily="34" charset="0"/>
              </a:rPr>
              <a:t>linguaggio comune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sz="1600" dirty="0"/>
              <a:t>Riconoscere e creare alleanze con </a:t>
            </a:r>
            <a:r>
              <a:rPr lang="it-IT" altLang="it-IT" sz="1600" b="1" dirty="0"/>
              <a:t>i Centri Antiviolenza e le Case Rifugio </a:t>
            </a:r>
            <a:r>
              <a:rPr lang="it-IT" altLang="it-IT" sz="1600" dirty="0"/>
              <a:t>quali </a:t>
            </a:r>
            <a:r>
              <a:rPr lang="it-IT" altLang="it-IT" sz="1600" b="1" dirty="0"/>
              <a:t>spazi politici, di elaborazione di pensiero, di realizzazione di pratiche, spazi specialistici e competenti </a:t>
            </a:r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Condividere </a:t>
            </a:r>
            <a:r>
              <a:rPr lang="it-IT" sz="1600" b="1" dirty="0"/>
              <a:t>una visione politica della donna</a:t>
            </a:r>
            <a:r>
              <a:rPr lang="it-IT" sz="1600" dirty="0"/>
              <a:t>: i suoi bisogni e desideri sono al centro - le donne hanno risorse, potenzialità e capacità - metodologia della relazione tra donne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/>
              <a:t>Non utilizzare lo strumento della mediazione famigliare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/>
              <a:t>Sospendere il giudizio </a:t>
            </a:r>
            <a:r>
              <a:rPr lang="it-IT" sz="1600" dirty="0"/>
              <a:t>nella relazione con la donna che subisce o che ha subito violenza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/>
              <a:t>Non sottovalutare i rischi</a:t>
            </a:r>
            <a:r>
              <a:rPr lang="it-IT" sz="1600" dirty="0"/>
              <a:t> che una situazione di violenza può comportare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26691" y="2176071"/>
            <a:ext cx="7639665" cy="646331"/>
          </a:xfrm>
          <a:prstGeom prst="rect">
            <a:avLst/>
          </a:prstGeom>
          <a:ln>
            <a:solidFill>
              <a:srgbClr val="9E007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Non solo definire procedure operative e rafforzare la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</a:rPr>
              <a:t>governance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 ai vari livelli, ma soprattutto </a:t>
            </a:r>
            <a:r>
              <a:rPr lang="it-IT" b="1" dirty="0">
                <a:solidFill>
                  <a:srgbClr val="70005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condividere principi comuni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it-IT" dirty="0"/>
          </a:p>
        </p:txBody>
      </p:sp>
      <p:sp>
        <p:nvSpPr>
          <p:cNvPr id="9" name="Estrazione 8"/>
          <p:cNvSpPr/>
          <p:nvPr/>
        </p:nvSpPr>
        <p:spPr>
          <a:xfrm rot="16200000">
            <a:off x="4598247" y="-3612094"/>
            <a:ext cx="95162" cy="8962849"/>
          </a:xfrm>
          <a:prstGeom prst="flowChartExtract">
            <a:avLst/>
          </a:prstGeom>
          <a:solidFill>
            <a:srgbClr val="9E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0053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D65620F-108A-AD5B-0760-A5F44FFAEE5A}"/>
              </a:ext>
            </a:extLst>
          </p:cNvPr>
          <p:cNvSpPr/>
          <p:nvPr/>
        </p:nvSpPr>
        <p:spPr>
          <a:xfrm>
            <a:off x="926691" y="1144657"/>
            <a:ext cx="7639665" cy="923330"/>
          </a:xfrm>
          <a:prstGeom prst="rect">
            <a:avLst/>
          </a:prstGeom>
          <a:ln>
            <a:solidFill>
              <a:srgbClr val="9E007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Il Comune di Milano, in data 23 novembre 2023, ha sottoscritto il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Protocollo d’intesa,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“MILANO PER LA PREVENZIONE E IL CONTRASTO ALLA VIOLENZA MASCHILE CONTRO LE DONNE”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8040288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19" y="6166340"/>
            <a:ext cx="1021080" cy="50228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377685" y="221423"/>
            <a:ext cx="8338932" cy="738664"/>
          </a:xfrm>
          <a:prstGeom prst="rect">
            <a:avLst/>
          </a:prstGeom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700053"/>
                </a:solidFill>
              </a:rPr>
              <a:t>Protezione, Sostegno e Persecuzione dei reati</a:t>
            </a:r>
          </a:p>
          <a:p>
            <a:r>
              <a:rPr lang="it-IT" b="1" dirty="0">
                <a:solidFill>
                  <a:srgbClr val="700053"/>
                </a:solidFill>
              </a:rPr>
              <a:t>Le 4 P della Convenzione di Istanbul</a:t>
            </a:r>
          </a:p>
        </p:txBody>
      </p:sp>
      <p:sp>
        <p:nvSpPr>
          <p:cNvPr id="9" name="Rettangolo 8"/>
          <p:cNvSpPr/>
          <p:nvPr/>
        </p:nvSpPr>
        <p:spPr>
          <a:xfrm>
            <a:off x="3104652" y="4942196"/>
            <a:ext cx="5625547" cy="1034770"/>
          </a:xfrm>
          <a:prstGeom prst="rect">
            <a:avLst/>
          </a:prstGeom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700" dirty="0"/>
              <a:t> Articolo 22 – Servizi di supporto specializzati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700" dirty="0"/>
              <a:t>Articolo 48 – Divieto di metodi alternativi di risoluzione dei conflitti o di misure alternative alle pene obbligatorie</a:t>
            </a:r>
          </a:p>
        </p:txBody>
      </p:sp>
      <p:sp>
        <p:nvSpPr>
          <p:cNvPr id="10" name="Ovale 9"/>
          <p:cNvSpPr/>
          <p:nvPr/>
        </p:nvSpPr>
        <p:spPr>
          <a:xfrm>
            <a:off x="665918" y="1616329"/>
            <a:ext cx="4502430" cy="1428214"/>
          </a:xfrm>
          <a:prstGeom prst="ellipse">
            <a:avLst/>
          </a:prstGeom>
          <a:solidFill>
            <a:schemeClr val="bg1"/>
          </a:solidFill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Valutazione della Genitorialità e gestione del rapporto padre-minori</a:t>
            </a:r>
            <a:endParaRPr lang="it-IT" sz="2000" b="1" dirty="0"/>
          </a:p>
        </p:txBody>
      </p:sp>
      <p:sp>
        <p:nvSpPr>
          <p:cNvPr id="11" name="Ovale 10"/>
          <p:cNvSpPr/>
          <p:nvPr/>
        </p:nvSpPr>
        <p:spPr>
          <a:xfrm>
            <a:off x="665918" y="3185413"/>
            <a:ext cx="4502430" cy="1056013"/>
          </a:xfrm>
          <a:prstGeom prst="ellipse">
            <a:avLst/>
          </a:prstGeom>
          <a:solidFill>
            <a:schemeClr val="bg1"/>
          </a:solidFill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gestione dell’emergenza: collocamento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5456580" y="2109099"/>
            <a:ext cx="2882350" cy="442674"/>
          </a:xfrm>
          <a:prstGeom prst="roundRect">
            <a:avLst/>
          </a:prstGeom>
          <a:solidFill>
            <a:schemeClr val="bg1"/>
          </a:solidFill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Ruolo di CAV e CR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5456580" y="3189007"/>
            <a:ext cx="2882350" cy="1123712"/>
          </a:xfrm>
          <a:prstGeom prst="roundRect">
            <a:avLst/>
          </a:prstGeom>
          <a:solidFill>
            <a:schemeClr val="bg1"/>
          </a:solidFill>
          <a:ln>
            <a:solidFill>
              <a:srgbClr val="700053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/>
              <a:t>Cambio di paradigma: tensione fra protezione e autonomia</a:t>
            </a:r>
          </a:p>
        </p:txBody>
      </p:sp>
    </p:spTree>
    <p:extLst>
      <p:ext uri="{BB962C8B-B14F-4D97-AF65-F5344CB8AC3E}">
        <p14:creationId xmlns:p14="http://schemas.microsoft.com/office/powerpoint/2010/main" val="1062615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4850" y="1305964"/>
            <a:ext cx="7886700" cy="3755924"/>
          </a:xfrm>
          <a:ln>
            <a:solidFill>
              <a:srgbClr val="700053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Continuare il lavoro di </a:t>
            </a:r>
            <a:r>
              <a:rPr lang="it-IT" sz="2400" b="1" dirty="0"/>
              <a:t>consolidamento della Rete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Organizzare </a:t>
            </a:r>
            <a:r>
              <a:rPr lang="it-IT" sz="2400" b="1" dirty="0"/>
              <a:t>focus tematici di confronto </a:t>
            </a:r>
            <a:r>
              <a:rPr lang="it-IT" sz="2400" dirty="0"/>
              <a:t>tra i soggetti della Rete </a:t>
            </a:r>
            <a:r>
              <a:rPr lang="it-IT" sz="2400" dirty="0" err="1"/>
              <a:t>interistituzionale</a:t>
            </a:r>
            <a:r>
              <a:rPr lang="it-IT" sz="2400" dirty="0"/>
              <a:t> (prevenzione, giovani donne, donne anziane, violenza istituzionale e vittimizzazione secondaria, violenza assistita)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Continuare a far emergere il </a:t>
            </a:r>
            <a:r>
              <a:rPr lang="it-IT" sz="2400" b="1" dirty="0"/>
              <a:t>lavoro politico della Rete, dei Centri antiviolenza e delle Case rifugio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Focalizzarsi sui temi dell’</a:t>
            </a:r>
            <a:r>
              <a:rPr lang="it-IT" sz="2400" b="1" dirty="0"/>
              <a:t>autonomia lavorativa e abitativa </a:t>
            </a:r>
            <a:r>
              <a:rPr lang="it-IT" sz="2400" dirty="0"/>
              <a:t>(Protocollo lavoro e alloggi per l’autonomia)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Promuovere </a:t>
            </a:r>
            <a:r>
              <a:rPr lang="it-IT" sz="2400" b="1" dirty="0"/>
              <a:t>formazione e interconnessioni </a:t>
            </a:r>
            <a:r>
              <a:rPr lang="it-IT" sz="2400" dirty="0"/>
              <a:t>all’interno e all’esterno della Rete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Continuare nel lavoro di </a:t>
            </a:r>
            <a:r>
              <a:rPr lang="it-IT" sz="2400" b="1" dirty="0"/>
              <a:t>prevenzione, sensibilizzazione e comunicazione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/>
              <a:t>Promuove la trasversalità delle politiche antiviolenza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144966"/>
            <a:ext cx="9121697" cy="540648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solidFill>
                  <a:srgbClr val="700053"/>
                </a:solidFill>
                <a:latin typeface="+mn-lt"/>
              </a:rPr>
              <a:t>Obiettivi della Rete</a:t>
            </a:r>
          </a:p>
        </p:txBody>
      </p:sp>
      <p:sp>
        <p:nvSpPr>
          <p:cNvPr id="5" name="Estrazione 4"/>
          <p:cNvSpPr/>
          <p:nvPr/>
        </p:nvSpPr>
        <p:spPr>
          <a:xfrm rot="16200000">
            <a:off x="4598247" y="-3612094"/>
            <a:ext cx="95162" cy="8962849"/>
          </a:xfrm>
          <a:prstGeom prst="flowChartExtract">
            <a:avLst/>
          </a:prstGeom>
          <a:solidFill>
            <a:srgbClr val="9E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0053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704850" y="5555228"/>
            <a:ext cx="7886699" cy="363792"/>
          </a:xfrm>
          <a:prstGeom prst="rect">
            <a:avLst/>
          </a:prstGeom>
          <a:ln>
            <a:solidFill>
              <a:srgbClr val="700053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/>
              <a:t>Stesura e approvazione del Piano antiviolenza del Comune di Milano</a:t>
            </a:r>
          </a:p>
        </p:txBody>
      </p:sp>
    </p:spTree>
    <p:extLst>
      <p:ext uri="{BB962C8B-B14F-4D97-AF65-F5344CB8AC3E}">
        <p14:creationId xmlns:p14="http://schemas.microsoft.com/office/powerpoint/2010/main" val="1422548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177624"/>
            <a:ext cx="9121697" cy="5406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solidFill>
                  <a:srgbClr val="7B0754"/>
                </a:solidFill>
                <a:latin typeface="+mn-lt"/>
              </a:rPr>
              <a:t>La Rete Antiviolenza del Comune di Milano: il trend dal 2018 al 2025</a:t>
            </a:r>
          </a:p>
        </p:txBody>
      </p:sp>
      <p:sp>
        <p:nvSpPr>
          <p:cNvPr id="5" name="Estrazione 4"/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19"/>
          <p:cNvSpPr txBox="1"/>
          <p:nvPr/>
        </p:nvSpPr>
        <p:spPr>
          <a:xfrm>
            <a:off x="5971849" y="6637747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  <p:sp>
        <p:nvSpPr>
          <p:cNvPr id="8" name="Rettangolo 7"/>
          <p:cNvSpPr/>
          <p:nvPr/>
        </p:nvSpPr>
        <p:spPr>
          <a:xfrm>
            <a:off x="7354164" y="4129298"/>
            <a:ext cx="1640384" cy="749070"/>
          </a:xfrm>
          <a:prstGeom prst="rect">
            <a:avLst/>
          </a:prstGeom>
          <a:solidFill>
            <a:srgbClr val="B889DB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chemeClr val="tx1"/>
                </a:solidFill>
              </a:rPr>
              <a:t>Donne già seguite da un Centro prima del 2025</a:t>
            </a:r>
          </a:p>
        </p:txBody>
      </p:sp>
      <p:sp>
        <p:nvSpPr>
          <p:cNvPr id="9" name="Rettangolo 8"/>
          <p:cNvSpPr/>
          <p:nvPr/>
        </p:nvSpPr>
        <p:spPr>
          <a:xfrm>
            <a:off x="7354164" y="5222046"/>
            <a:ext cx="1624661" cy="54664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Donne Ospitate in Casa Rifugio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372506" y="2444993"/>
            <a:ext cx="1614181" cy="9013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chemeClr val="tx1"/>
                </a:solidFill>
              </a:rPr>
              <a:t>Donne che si rivolgono al Centro per la 1° volta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372506" y="1349039"/>
            <a:ext cx="1614181" cy="400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solidFill>
                  <a:schemeClr val="tx1"/>
                </a:solidFill>
              </a:rPr>
              <a:t>Donne seguite dalla Rete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F7B65645-C1B5-4360-B96B-16353A291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013390"/>
              </p:ext>
            </p:extLst>
          </p:nvPr>
        </p:nvGraphicFramePr>
        <p:xfrm>
          <a:off x="149452" y="937582"/>
          <a:ext cx="7273636" cy="514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405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16CA0-6AD1-63DF-8B72-DFBFBB6E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36" y="190954"/>
            <a:ext cx="7886700" cy="2883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solidFill>
                  <a:srgbClr val="7B0754"/>
                </a:solidFill>
                <a:latin typeface="+mn-lt"/>
              </a:rPr>
              <a:t>Gli interventi dei Centri Antiviolenza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co 3">
                <a:extLst>
                  <a:ext uri="{FF2B5EF4-FFF2-40B4-BE49-F238E27FC236}">
                    <a16:creationId xmlns:a16="http://schemas.microsoft.com/office/drawing/2014/main" id="{BFEA6E16-AE96-4094-4A02-A0B1AF4B1E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51279119"/>
                  </p:ext>
                </p:extLst>
              </p:nvPr>
            </p:nvGraphicFramePr>
            <p:xfrm>
              <a:off x="66675" y="1211718"/>
              <a:ext cx="9010650" cy="46992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co 3">
                <a:extLst>
                  <a:ext uri="{FF2B5EF4-FFF2-40B4-BE49-F238E27FC236}">
                    <a16:creationId xmlns:a16="http://schemas.microsoft.com/office/drawing/2014/main" id="{BFEA6E16-AE96-4094-4A02-A0B1AF4B1E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75" y="1211718"/>
                <a:ext cx="9010650" cy="469922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Estrazione 2">
            <a:extLst>
              <a:ext uri="{FF2B5EF4-FFF2-40B4-BE49-F238E27FC236}">
                <a16:creationId xmlns:a16="http://schemas.microsoft.com/office/drawing/2014/main" id="{BDDCE59F-6CCF-35CE-B6B2-E0802E827CD3}"/>
              </a:ext>
            </a:extLst>
          </p:cNvPr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19">
            <a:extLst>
              <a:ext uri="{FF2B5EF4-FFF2-40B4-BE49-F238E27FC236}">
                <a16:creationId xmlns:a16="http://schemas.microsoft.com/office/drawing/2014/main" id="{4F107851-D187-3082-4C51-BB6AAE3C2AF5}"/>
              </a:ext>
            </a:extLst>
          </p:cNvPr>
          <p:cNvSpPr txBox="1"/>
          <p:nvPr/>
        </p:nvSpPr>
        <p:spPr>
          <a:xfrm>
            <a:off x="5971846" y="6566222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674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10F18D-53F3-7154-D058-C3D68DA5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3" y="208540"/>
            <a:ext cx="6578395" cy="447067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7B0754"/>
                </a:solidFill>
                <a:latin typeface="+mn-lt"/>
              </a:rPr>
              <a:t>L’autonomia economica delle donne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CCD10E8-0F23-4BDA-86E5-0098312B9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366071"/>
              </p:ext>
            </p:extLst>
          </p:nvPr>
        </p:nvGraphicFramePr>
        <p:xfrm>
          <a:off x="457200" y="1304340"/>
          <a:ext cx="8136082" cy="489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trazione 3"/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19"/>
          <p:cNvSpPr txBox="1"/>
          <p:nvPr/>
        </p:nvSpPr>
        <p:spPr>
          <a:xfrm>
            <a:off x="5971846" y="6566222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</p:spTree>
    <p:extLst>
      <p:ext uri="{BB962C8B-B14F-4D97-AF65-F5344CB8AC3E}">
        <p14:creationId xmlns:p14="http://schemas.microsoft.com/office/powerpoint/2010/main" val="19601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73871-E555-E6C8-B9D2-F3BE1C94F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2B1D3-6183-57DA-3E9D-EC5F9EF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83966"/>
            <a:ext cx="9023230" cy="5938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solidFill>
                  <a:srgbClr val="7B0754"/>
                </a:solidFill>
                <a:latin typeface="+mn-lt"/>
              </a:rPr>
              <a:t>Dove vivono le donne che si rivolgono ai Centri Antiviolenza?</a:t>
            </a:r>
          </a:p>
        </p:txBody>
      </p:sp>
      <p:sp>
        <p:nvSpPr>
          <p:cNvPr id="7" name="Estrazione 6">
            <a:extLst>
              <a:ext uri="{FF2B5EF4-FFF2-40B4-BE49-F238E27FC236}">
                <a16:creationId xmlns:a16="http://schemas.microsoft.com/office/drawing/2014/main" id="{8BD04792-D55D-36A5-1384-5F6D23527658}"/>
              </a:ext>
            </a:extLst>
          </p:cNvPr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839F889-577F-0B12-F6A9-BAA50B8D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9" y="5670384"/>
            <a:ext cx="950123" cy="118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35598AEE-9D25-B066-769B-3A194FD93D65}"/>
              </a:ext>
            </a:extLst>
          </p:cNvPr>
          <p:cNvGraphicFramePr/>
          <p:nvPr/>
        </p:nvGraphicFramePr>
        <p:xfrm>
          <a:off x="927963" y="1813185"/>
          <a:ext cx="7288074" cy="474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6A76BD45-A180-951F-53FA-605D4A1DE8E5}"/>
              </a:ext>
            </a:extLst>
          </p:cNvPr>
          <p:cNvGraphicFramePr>
            <a:graphicFrameLocks/>
          </p:cNvGraphicFramePr>
          <p:nvPr/>
        </p:nvGraphicFramePr>
        <p:xfrm>
          <a:off x="2470263" y="1319404"/>
          <a:ext cx="6438605" cy="494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4807634B-4284-5162-043B-E1515A5B203F}"/>
              </a:ext>
            </a:extLst>
          </p:cNvPr>
          <p:cNvGraphicFramePr>
            <a:graphicFrameLocks/>
          </p:cNvGraphicFramePr>
          <p:nvPr/>
        </p:nvGraphicFramePr>
        <p:xfrm>
          <a:off x="2014812" y="1438161"/>
          <a:ext cx="7106193" cy="487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0E4E56E-61D5-011F-8FAA-DA520709D54B}"/>
              </a:ext>
            </a:extLst>
          </p:cNvPr>
          <p:cNvGraphicFramePr>
            <a:graphicFrameLocks/>
          </p:cNvGraphicFramePr>
          <p:nvPr/>
        </p:nvGraphicFramePr>
        <p:xfrm>
          <a:off x="1025236" y="1365236"/>
          <a:ext cx="7536873" cy="471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CasellaDiTesto 19">
            <a:extLst>
              <a:ext uri="{FF2B5EF4-FFF2-40B4-BE49-F238E27FC236}">
                <a16:creationId xmlns:a16="http://schemas.microsoft.com/office/drawing/2014/main" id="{FB407D4F-04AC-4A9C-AFB5-EBC33D67FE13}"/>
              </a:ext>
            </a:extLst>
          </p:cNvPr>
          <p:cNvSpPr txBox="1"/>
          <p:nvPr/>
        </p:nvSpPr>
        <p:spPr>
          <a:xfrm>
            <a:off x="5971846" y="6566222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</p:spTree>
    <p:extLst>
      <p:ext uri="{BB962C8B-B14F-4D97-AF65-F5344CB8AC3E}">
        <p14:creationId xmlns:p14="http://schemas.microsoft.com/office/powerpoint/2010/main" val="3918695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99BBB-BDD0-EE83-70AD-EA7C714F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93" y="208603"/>
            <a:ext cx="7886700" cy="985209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7B0754"/>
                </a:solidFill>
                <a:latin typeface="+mn-lt"/>
              </a:rPr>
              <a:t>Da dove provengono le donne che si rivolgono ai Centri Antiviolenza?</a:t>
            </a:r>
            <a:endParaRPr lang="it-IT" sz="3600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354B6C5-BE36-A8DC-7902-C51AC0EED8FE}"/>
              </a:ext>
            </a:extLst>
          </p:cNvPr>
          <p:cNvSpPr/>
          <p:nvPr/>
        </p:nvSpPr>
        <p:spPr>
          <a:xfrm>
            <a:off x="3913284" y="3977361"/>
            <a:ext cx="1339703" cy="7853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Extra Europa:  33%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BA93814-D0E5-6735-F341-F5724E7FE583}"/>
              </a:ext>
            </a:extLst>
          </p:cNvPr>
          <p:cNvSpPr/>
          <p:nvPr/>
        </p:nvSpPr>
        <p:spPr>
          <a:xfrm>
            <a:off x="922389" y="2949617"/>
            <a:ext cx="1832844" cy="465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 Italia:  66%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F9AAC01-3A11-E25A-EA02-E34B65D9218E}"/>
              </a:ext>
            </a:extLst>
          </p:cNvPr>
          <p:cNvSpPr/>
          <p:nvPr/>
        </p:nvSpPr>
        <p:spPr>
          <a:xfrm>
            <a:off x="6611883" y="5792903"/>
            <a:ext cx="1509823" cy="4655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Europa: 10%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865F478-EF51-BDFD-A665-EEC1EABE09FE}"/>
              </a:ext>
            </a:extLst>
          </p:cNvPr>
          <p:cNvSpPr/>
          <p:nvPr/>
        </p:nvSpPr>
        <p:spPr>
          <a:xfrm>
            <a:off x="3548742" y="5792903"/>
            <a:ext cx="2138439" cy="465554"/>
          </a:xfrm>
          <a:prstGeom prst="roundRect">
            <a:avLst/>
          </a:prstGeom>
          <a:solidFill>
            <a:srgbClr val="D88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Extra Europa:  20%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62142B0-F1BC-6284-44B4-4731FA491FEA}"/>
              </a:ext>
            </a:extLst>
          </p:cNvPr>
          <p:cNvSpPr/>
          <p:nvPr/>
        </p:nvSpPr>
        <p:spPr>
          <a:xfrm>
            <a:off x="901631" y="5792903"/>
            <a:ext cx="1509823" cy="46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Italia:  70%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02E3CB2-AFAE-A5DC-EA04-84B1A484C7CB}"/>
              </a:ext>
            </a:extLst>
          </p:cNvPr>
          <p:cNvSpPr/>
          <p:nvPr/>
        </p:nvSpPr>
        <p:spPr>
          <a:xfrm>
            <a:off x="6780972" y="5138124"/>
            <a:ext cx="922404" cy="308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 Europa: 8%</a:t>
            </a:r>
          </a:p>
        </p:txBody>
      </p:sp>
      <p:sp>
        <p:nvSpPr>
          <p:cNvPr id="3" name="Disco magnetico 2">
            <a:extLst>
              <a:ext uri="{FF2B5EF4-FFF2-40B4-BE49-F238E27FC236}">
                <a16:creationId xmlns:a16="http://schemas.microsoft.com/office/drawing/2014/main" id="{DE121E5F-4FF2-EE94-8800-4529CE55BD10}"/>
              </a:ext>
            </a:extLst>
          </p:cNvPr>
          <p:cNvSpPr/>
          <p:nvPr/>
        </p:nvSpPr>
        <p:spPr>
          <a:xfrm>
            <a:off x="583362" y="2271764"/>
            <a:ext cx="2138439" cy="3172921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Italia 60%</a:t>
            </a:r>
          </a:p>
        </p:txBody>
      </p:sp>
      <p:sp>
        <p:nvSpPr>
          <p:cNvPr id="4" name="Disco magnetico 3">
            <a:extLst>
              <a:ext uri="{FF2B5EF4-FFF2-40B4-BE49-F238E27FC236}">
                <a16:creationId xmlns:a16="http://schemas.microsoft.com/office/drawing/2014/main" id="{E3693916-80E5-B77B-7EE0-16E7AB4B3D36}"/>
              </a:ext>
            </a:extLst>
          </p:cNvPr>
          <p:cNvSpPr/>
          <p:nvPr/>
        </p:nvSpPr>
        <p:spPr>
          <a:xfrm>
            <a:off x="3502780" y="3788556"/>
            <a:ext cx="2138439" cy="1561419"/>
          </a:xfrm>
          <a:prstGeom prst="flowChartMagneticDisk">
            <a:avLst/>
          </a:prstGeom>
          <a:solidFill>
            <a:srgbClr val="9E00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Extra Europa 30%</a:t>
            </a:r>
          </a:p>
        </p:txBody>
      </p:sp>
      <p:sp>
        <p:nvSpPr>
          <p:cNvPr id="7" name="Disco magnetico 6">
            <a:extLst>
              <a:ext uri="{FF2B5EF4-FFF2-40B4-BE49-F238E27FC236}">
                <a16:creationId xmlns:a16="http://schemas.microsoft.com/office/drawing/2014/main" id="{2C6C349F-AADF-7310-AFBB-CEED67FE2914}"/>
              </a:ext>
            </a:extLst>
          </p:cNvPr>
          <p:cNvSpPr/>
          <p:nvPr/>
        </p:nvSpPr>
        <p:spPr>
          <a:xfrm>
            <a:off x="6422198" y="4773845"/>
            <a:ext cx="1889195" cy="67084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Europa 8%</a:t>
            </a:r>
          </a:p>
        </p:txBody>
      </p:sp>
      <p:sp>
        <p:nvSpPr>
          <p:cNvPr id="16" name="CasellaDiTesto 19">
            <a:extLst>
              <a:ext uri="{FF2B5EF4-FFF2-40B4-BE49-F238E27FC236}">
                <a16:creationId xmlns:a16="http://schemas.microsoft.com/office/drawing/2014/main" id="{C741254B-AE05-8EEE-3B7E-95DBE4E3E30C}"/>
              </a:ext>
            </a:extLst>
          </p:cNvPr>
          <p:cNvSpPr txBox="1"/>
          <p:nvPr/>
        </p:nvSpPr>
        <p:spPr>
          <a:xfrm>
            <a:off x="5971846" y="6566222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</p:spTree>
    <p:extLst>
      <p:ext uri="{BB962C8B-B14F-4D97-AF65-F5344CB8AC3E}">
        <p14:creationId xmlns:p14="http://schemas.microsoft.com/office/powerpoint/2010/main" val="3811423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E0079-05AC-D1D4-DC0F-6907BB05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3" y="104885"/>
            <a:ext cx="8314430" cy="7155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2400" b="1" dirty="0">
                <a:solidFill>
                  <a:srgbClr val="7B0754"/>
                </a:solidFill>
                <a:latin typeface="+mn-lt"/>
              </a:rPr>
              <a:t>Da dove provengono le donne che si rivolgono ai Centri Antiviolenza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B52C28D-35FF-465D-8826-C0E82F126697}"/>
              </a:ext>
            </a:extLst>
          </p:cNvPr>
          <p:cNvGraphicFramePr>
            <a:graphicFrameLocks/>
          </p:cNvGraphicFramePr>
          <p:nvPr/>
        </p:nvGraphicFramePr>
        <p:xfrm>
          <a:off x="181153" y="1267690"/>
          <a:ext cx="8643325" cy="522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e 3">
            <a:extLst>
              <a:ext uri="{FF2B5EF4-FFF2-40B4-BE49-F238E27FC236}">
                <a16:creationId xmlns:a16="http://schemas.microsoft.com/office/drawing/2014/main" id="{2CB9D30F-1E99-12B9-E04A-CEBDEC769B75}"/>
              </a:ext>
            </a:extLst>
          </p:cNvPr>
          <p:cNvSpPr/>
          <p:nvPr/>
        </p:nvSpPr>
        <p:spPr>
          <a:xfrm>
            <a:off x="7467571" y="969506"/>
            <a:ext cx="1189759" cy="11585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00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60%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ITALIA </a:t>
            </a:r>
          </a:p>
        </p:txBody>
      </p:sp>
      <p:sp>
        <p:nvSpPr>
          <p:cNvPr id="5" name="Estrazione 4"/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19"/>
          <p:cNvSpPr txBox="1"/>
          <p:nvPr/>
        </p:nvSpPr>
        <p:spPr>
          <a:xfrm>
            <a:off x="5971849" y="6637747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</p:spTree>
    <p:extLst>
      <p:ext uri="{BB962C8B-B14F-4D97-AF65-F5344CB8AC3E}">
        <p14:creationId xmlns:p14="http://schemas.microsoft.com/office/powerpoint/2010/main" val="2357359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60385" y="83966"/>
            <a:ext cx="9023230" cy="5938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solidFill>
                  <a:srgbClr val="7B0754"/>
                </a:solidFill>
                <a:latin typeface="+mn-lt"/>
              </a:rPr>
              <a:t>Le Nazioni più rappresentate</a:t>
            </a:r>
          </a:p>
        </p:txBody>
      </p:sp>
      <p:sp>
        <p:nvSpPr>
          <p:cNvPr id="4" name="Estrazione 3"/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842975" y="3616202"/>
            <a:ext cx="1115873" cy="2810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Centro Sud America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7842975" y="4008931"/>
            <a:ext cx="1115873" cy="2810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Asia</a:t>
            </a:r>
          </a:p>
        </p:txBody>
      </p:sp>
      <p:sp>
        <p:nvSpPr>
          <p:cNvPr id="9" name="Rettangolo 8"/>
          <p:cNvSpPr/>
          <p:nvPr/>
        </p:nvSpPr>
        <p:spPr>
          <a:xfrm>
            <a:off x="7842975" y="4427402"/>
            <a:ext cx="1115873" cy="281084"/>
          </a:xfrm>
          <a:prstGeom prst="rect">
            <a:avLst/>
          </a:prstGeom>
          <a:solidFill>
            <a:srgbClr val="B889DB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Europa Est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842975" y="4845874"/>
            <a:ext cx="1115873" cy="2810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Africa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842975" y="5329450"/>
            <a:ext cx="1115873" cy="281084"/>
          </a:xfrm>
          <a:prstGeom prst="rect">
            <a:avLst/>
          </a:prstGeom>
          <a:solidFill>
            <a:srgbClr val="FF781D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bg1"/>
                </a:solidFill>
              </a:rPr>
              <a:t>Unione Europea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9" y="5670384"/>
            <a:ext cx="950123" cy="118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sellaDiTesto 18"/>
          <p:cNvSpPr txBox="1"/>
          <p:nvPr/>
        </p:nvSpPr>
        <p:spPr>
          <a:xfrm>
            <a:off x="5971846" y="1022824"/>
            <a:ext cx="144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2025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977057" y="1014634"/>
            <a:ext cx="739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2024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21F148A1-A632-7F4D-861F-FD2EEB094B48}"/>
              </a:ext>
            </a:extLst>
          </p:cNvPr>
          <p:cNvGraphicFramePr>
            <a:graphicFrameLocks/>
          </p:cNvGraphicFramePr>
          <p:nvPr/>
        </p:nvGraphicFramePr>
        <p:xfrm>
          <a:off x="5650587" y="1393770"/>
          <a:ext cx="3614956" cy="489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8DAEB5D-3EF8-FD3A-A1AA-3E90F568B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735859"/>
              </p:ext>
            </p:extLst>
          </p:nvPr>
        </p:nvGraphicFramePr>
        <p:xfrm>
          <a:off x="181153" y="1322411"/>
          <a:ext cx="4001464" cy="480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64248EF-9AD1-8FD8-337C-B397BB056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465069"/>
              </p:ext>
            </p:extLst>
          </p:nvPr>
        </p:nvGraphicFramePr>
        <p:xfrm>
          <a:off x="4266610" y="1492974"/>
          <a:ext cx="4692238" cy="480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asellaDiTesto 19">
            <a:extLst>
              <a:ext uri="{FF2B5EF4-FFF2-40B4-BE49-F238E27FC236}">
                <a16:creationId xmlns:a16="http://schemas.microsoft.com/office/drawing/2014/main" id="{AE69A6A6-97A7-8F81-B182-5B72D6CBDD4D}"/>
              </a:ext>
            </a:extLst>
          </p:cNvPr>
          <p:cNvSpPr txBox="1"/>
          <p:nvPr/>
        </p:nvSpPr>
        <p:spPr>
          <a:xfrm>
            <a:off x="5971846" y="6566222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0381" y="152978"/>
            <a:ext cx="9023230" cy="593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7B0754"/>
                </a:solidFill>
              </a:rPr>
              <a:t>L’età delle donne </a:t>
            </a:r>
          </a:p>
        </p:txBody>
      </p:sp>
      <p:sp>
        <p:nvSpPr>
          <p:cNvPr id="7" name="Estrazione 6"/>
          <p:cNvSpPr/>
          <p:nvPr/>
        </p:nvSpPr>
        <p:spPr>
          <a:xfrm rot="16200000">
            <a:off x="4614993" y="-3709224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269" y="5670384"/>
            <a:ext cx="950123" cy="118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9">
            <a:extLst>
              <a:ext uri="{FF2B5EF4-FFF2-40B4-BE49-F238E27FC236}">
                <a16:creationId xmlns:a16="http://schemas.microsoft.com/office/drawing/2014/main" id="{B8172477-8B9A-3AF0-C377-56B1CA283422}"/>
              </a:ext>
            </a:extLst>
          </p:cNvPr>
          <p:cNvSpPr txBox="1"/>
          <p:nvPr/>
        </p:nvSpPr>
        <p:spPr>
          <a:xfrm>
            <a:off x="5971846" y="6566222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F2ECF70-CCA3-60BB-E441-5AF879B8B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586929"/>
              </p:ext>
            </p:extLst>
          </p:nvPr>
        </p:nvGraphicFramePr>
        <p:xfrm>
          <a:off x="461529" y="1120313"/>
          <a:ext cx="8220941" cy="501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553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0" y="144966"/>
            <a:ext cx="9121697" cy="54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B00082"/>
                </a:solidFill>
                <a:latin typeface="+mn-lt"/>
              </a:rPr>
              <a:t>I sottoscrittori del Protocollo</a:t>
            </a:r>
          </a:p>
        </p:txBody>
      </p:sp>
      <p:sp>
        <p:nvSpPr>
          <p:cNvPr id="17" name="Estrazione 16">
            <a:extLst>
              <a:ext uri="{FF2B5EF4-FFF2-40B4-BE49-F238E27FC236}">
                <a16:creationId xmlns:a16="http://schemas.microsoft.com/office/drawing/2014/main" id="{DB082573-5244-404A-1FFE-4FD9C6F7E19B}"/>
              </a:ext>
            </a:extLst>
          </p:cNvPr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B00082"/>
          </a:solidFill>
          <a:ln>
            <a:solidFill>
              <a:srgbClr val="B0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B00082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1" y="6224093"/>
            <a:ext cx="461191" cy="57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e 3"/>
          <p:cNvSpPr/>
          <p:nvPr/>
        </p:nvSpPr>
        <p:spPr>
          <a:xfrm>
            <a:off x="3349486" y="2613994"/>
            <a:ext cx="2474844" cy="218660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636508" y="2891089"/>
            <a:ext cx="1948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/>
              <a:t>Comune di Milano</a:t>
            </a:r>
          </a:p>
          <a:p>
            <a:pPr algn="ctr"/>
            <a:r>
              <a:rPr lang="it-IT" sz="1500" dirty="0"/>
              <a:t>Ente capofila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331603" y="3701980"/>
            <a:ext cx="2588922" cy="779026"/>
          </a:xfrm>
          <a:prstGeom prst="ellipse">
            <a:avLst/>
          </a:prstGeom>
          <a:solidFill>
            <a:srgbClr val="FF5DD5"/>
          </a:solidFill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/>
              <a:t>8 Centri Antiviolenza </a:t>
            </a:r>
          </a:p>
          <a:p>
            <a:pPr algn="ctr"/>
            <a:r>
              <a:rPr lang="it-IT" sz="1500" b="1" dirty="0"/>
              <a:t>9 Case Rifugio</a:t>
            </a:r>
          </a:p>
        </p:txBody>
      </p:sp>
      <p:sp>
        <p:nvSpPr>
          <p:cNvPr id="9" name="Ovale 8"/>
          <p:cNvSpPr/>
          <p:nvPr/>
        </p:nvSpPr>
        <p:spPr>
          <a:xfrm>
            <a:off x="2076065" y="1500789"/>
            <a:ext cx="4969566" cy="4509648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D2D8A8D7-716F-2CA4-1CBF-A7EBB4C354D6}"/>
              </a:ext>
            </a:extLst>
          </p:cNvPr>
          <p:cNvSpPr/>
          <p:nvPr/>
        </p:nvSpPr>
        <p:spPr>
          <a:xfrm>
            <a:off x="4051731" y="5771961"/>
            <a:ext cx="1521901" cy="432792"/>
          </a:xfrm>
          <a:prstGeom prst="ellipse">
            <a:avLst/>
          </a:prstGeom>
          <a:solidFill>
            <a:srgbClr val="CC0097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/>
              <a:t>Università</a:t>
            </a:r>
            <a:endParaRPr lang="it-IT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D2D8A8D7-716F-2CA4-1CBF-A7EBB4C354D6}"/>
              </a:ext>
            </a:extLst>
          </p:cNvPr>
          <p:cNvSpPr/>
          <p:nvPr/>
        </p:nvSpPr>
        <p:spPr>
          <a:xfrm>
            <a:off x="779164" y="3978312"/>
            <a:ext cx="2226353" cy="4327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/>
              <a:t>FFOO</a:t>
            </a: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D2D8A8D7-716F-2CA4-1CBF-A7EBB4C354D6}"/>
              </a:ext>
            </a:extLst>
          </p:cNvPr>
          <p:cNvSpPr/>
          <p:nvPr/>
        </p:nvSpPr>
        <p:spPr>
          <a:xfrm>
            <a:off x="824948" y="2529745"/>
            <a:ext cx="2026045" cy="103870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/>
              <a:t>Magistratura (Ordinaria e per i Minorenni)</a:t>
            </a: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D2D8A8D7-716F-2CA4-1CBF-A7EBB4C354D6}"/>
              </a:ext>
            </a:extLst>
          </p:cNvPr>
          <p:cNvSpPr/>
          <p:nvPr/>
        </p:nvSpPr>
        <p:spPr>
          <a:xfrm>
            <a:off x="5469269" y="1240039"/>
            <a:ext cx="2235094" cy="1038701"/>
          </a:xfrm>
          <a:prstGeom prst="ellipse">
            <a:avLst/>
          </a:prstGeom>
          <a:solidFill>
            <a:srgbClr val="F240E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/>
              <a:t>Nucleo Tutela Donne e Minori Polizia Locale</a:t>
            </a: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D2D8A8D7-716F-2CA4-1CBF-A7EBB4C354D6}"/>
              </a:ext>
            </a:extLst>
          </p:cNvPr>
          <p:cNvSpPr/>
          <p:nvPr/>
        </p:nvSpPr>
        <p:spPr>
          <a:xfrm>
            <a:off x="3767090" y="1083758"/>
            <a:ext cx="1521901" cy="735747"/>
          </a:xfrm>
          <a:prstGeom prst="ellipse">
            <a:avLst/>
          </a:prstGeom>
          <a:solidFill>
            <a:srgbClr val="F240E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/>
              <a:t>Servizi sociali</a:t>
            </a:r>
            <a:endParaRPr lang="it-IT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D2D8A8D7-716F-2CA4-1CBF-A7EBB4C354D6}"/>
              </a:ext>
            </a:extLst>
          </p:cNvPr>
          <p:cNvSpPr/>
          <p:nvPr/>
        </p:nvSpPr>
        <p:spPr>
          <a:xfrm>
            <a:off x="6149573" y="2702766"/>
            <a:ext cx="2169479" cy="103870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/>
              <a:t>Sistema socio-sanitario </a:t>
            </a:r>
          </a:p>
          <a:p>
            <a:pPr algn="ctr"/>
            <a:r>
              <a:rPr lang="it-IT" sz="1400" b="1" dirty="0"/>
              <a:t>(ATS e ASST)</a:t>
            </a: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D2D8A8D7-716F-2CA4-1CBF-A7EBB4C354D6}"/>
              </a:ext>
            </a:extLst>
          </p:cNvPr>
          <p:cNvSpPr/>
          <p:nvPr/>
        </p:nvSpPr>
        <p:spPr>
          <a:xfrm>
            <a:off x="1747377" y="1699486"/>
            <a:ext cx="1728597" cy="432792"/>
          </a:xfrm>
          <a:prstGeom prst="ellipse">
            <a:avLst/>
          </a:prstGeom>
          <a:solidFill>
            <a:srgbClr val="F240E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/>
              <a:t>9</a:t>
            </a:r>
            <a:r>
              <a:rPr lang="it-IT" sz="1400" dirty="0"/>
              <a:t> </a:t>
            </a:r>
            <a:r>
              <a:rPr lang="it-IT" sz="1400" b="1" dirty="0"/>
              <a:t>Municipi</a:t>
            </a:r>
            <a:endParaRPr lang="it-IT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D2D8A8D7-716F-2CA4-1CBF-A7EBB4C354D6}"/>
              </a:ext>
            </a:extLst>
          </p:cNvPr>
          <p:cNvSpPr/>
          <p:nvPr/>
        </p:nvSpPr>
        <p:spPr>
          <a:xfrm>
            <a:off x="6243713" y="4148780"/>
            <a:ext cx="2075339" cy="432792"/>
          </a:xfrm>
          <a:prstGeom prst="ellipse">
            <a:avLst/>
          </a:prstGeom>
          <a:solidFill>
            <a:srgbClr val="B889DB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/>
              <a:t>CIPM</a:t>
            </a: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D2D8A8D7-716F-2CA4-1CBF-A7EBB4C354D6}"/>
              </a:ext>
            </a:extLst>
          </p:cNvPr>
          <p:cNvSpPr/>
          <p:nvPr/>
        </p:nvSpPr>
        <p:spPr>
          <a:xfrm>
            <a:off x="5634804" y="5042479"/>
            <a:ext cx="2540852" cy="735747"/>
          </a:xfrm>
          <a:prstGeom prst="ellipse">
            <a:avLst/>
          </a:prstGeom>
          <a:solidFill>
            <a:srgbClr val="CC0097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/>
              <a:t>Ufficio scolastico territoriale</a:t>
            </a:r>
            <a:endParaRPr lang="it-IT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D2D8A8D7-716F-2CA4-1CBF-A7EBB4C354D6}"/>
              </a:ext>
            </a:extLst>
          </p:cNvPr>
          <p:cNvSpPr/>
          <p:nvPr/>
        </p:nvSpPr>
        <p:spPr>
          <a:xfrm>
            <a:off x="1069557" y="4971180"/>
            <a:ext cx="2706704" cy="103870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dirty="0"/>
              <a:t>Commissione per la Protezione Internazionale</a:t>
            </a:r>
            <a:endParaRPr lang="it-IT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3124255" y="2225938"/>
            <a:ext cx="642835" cy="547079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H="1">
            <a:off x="4553108" y="1904743"/>
            <a:ext cx="1901" cy="60441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H="1">
            <a:off x="5405410" y="2254676"/>
            <a:ext cx="363060" cy="51049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H="1">
            <a:off x="5832259" y="3306274"/>
            <a:ext cx="223894" cy="8859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H="1" flipV="1">
            <a:off x="5768470" y="4144890"/>
            <a:ext cx="394569" cy="19173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H="1" flipV="1">
            <a:off x="5288991" y="4719350"/>
            <a:ext cx="445166" cy="37801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 flipV="1">
            <a:off x="4771748" y="4926524"/>
            <a:ext cx="40933" cy="72516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V="1">
            <a:off x="3467231" y="4698769"/>
            <a:ext cx="377504" cy="34416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V="1">
            <a:off x="3086191" y="4051137"/>
            <a:ext cx="255366" cy="7738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2907700" y="3157491"/>
            <a:ext cx="406091" cy="14362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7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153" y="114959"/>
            <a:ext cx="7886700" cy="5406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solidFill>
                  <a:srgbClr val="7B0754"/>
                </a:solidFill>
                <a:latin typeface="+mn-lt"/>
              </a:rPr>
              <a:t>Chi è il maltrattante</a:t>
            </a:r>
          </a:p>
        </p:txBody>
      </p:sp>
      <p:sp>
        <p:nvSpPr>
          <p:cNvPr id="6" name="Estrazione 5"/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70384"/>
            <a:ext cx="950123" cy="118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EFC6FC9-40C3-EE2C-FD42-FDF120E2D5D9}"/>
              </a:ext>
            </a:extLst>
          </p:cNvPr>
          <p:cNvGraphicFramePr>
            <a:graphicFrameLocks/>
          </p:cNvGraphicFramePr>
          <p:nvPr/>
        </p:nvGraphicFramePr>
        <p:xfrm>
          <a:off x="99505" y="764807"/>
          <a:ext cx="8944990" cy="562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19">
            <a:extLst>
              <a:ext uri="{FF2B5EF4-FFF2-40B4-BE49-F238E27FC236}">
                <a16:creationId xmlns:a16="http://schemas.microsoft.com/office/drawing/2014/main" id="{6C93D5A8-35C2-8648-4170-882545C7B81A}"/>
              </a:ext>
            </a:extLst>
          </p:cNvPr>
          <p:cNvSpPr txBox="1"/>
          <p:nvPr/>
        </p:nvSpPr>
        <p:spPr>
          <a:xfrm>
            <a:off x="5971846" y="6566222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</p:spTree>
    <p:extLst>
      <p:ext uri="{BB962C8B-B14F-4D97-AF65-F5344CB8AC3E}">
        <p14:creationId xmlns:p14="http://schemas.microsoft.com/office/powerpoint/2010/main" val="995109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69231484-0E5A-6193-CDA3-A578C2F71A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669706"/>
              </p:ext>
            </p:extLst>
          </p:nvPr>
        </p:nvGraphicFramePr>
        <p:xfrm>
          <a:off x="280555" y="1122218"/>
          <a:ext cx="3743497" cy="518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843C0C2A-4AEC-CEDD-9FC4-69510ADB5E6D}"/>
              </a:ext>
            </a:extLst>
          </p:cNvPr>
          <p:cNvSpPr txBox="1">
            <a:spLocks/>
          </p:cNvSpPr>
          <p:nvPr/>
        </p:nvSpPr>
        <p:spPr>
          <a:xfrm>
            <a:off x="181153" y="114959"/>
            <a:ext cx="7886700" cy="54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rgbClr val="7B0754"/>
                </a:solidFill>
                <a:latin typeface="+mn-lt"/>
              </a:rPr>
              <a:t>Chi è il maltrattante</a:t>
            </a:r>
            <a:endParaRPr lang="it-IT" sz="2400" b="1" dirty="0">
              <a:solidFill>
                <a:srgbClr val="7B0754"/>
              </a:solidFill>
              <a:latin typeface="+mn-lt"/>
            </a:endParaRPr>
          </a:p>
        </p:txBody>
      </p:sp>
      <p:sp>
        <p:nvSpPr>
          <p:cNvPr id="7" name="Estrazione 6">
            <a:extLst>
              <a:ext uri="{FF2B5EF4-FFF2-40B4-BE49-F238E27FC236}">
                <a16:creationId xmlns:a16="http://schemas.microsoft.com/office/drawing/2014/main" id="{AF545DA6-4F03-0D09-0F11-F63095AD2982}"/>
              </a:ext>
            </a:extLst>
          </p:cNvPr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3911106-086C-E899-7A26-E7D4B3BAAE52}"/>
              </a:ext>
            </a:extLst>
          </p:cNvPr>
          <p:cNvSpPr/>
          <p:nvPr/>
        </p:nvSpPr>
        <p:spPr>
          <a:xfrm>
            <a:off x="921072" y="5942074"/>
            <a:ext cx="2119746" cy="322118"/>
          </a:xfrm>
          <a:prstGeom prst="rect">
            <a:avLst/>
          </a:prstGeom>
          <a:solidFill>
            <a:srgbClr val="D883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Familiari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B6A977F-A34D-284B-8DFE-444D73111A2E}"/>
              </a:ext>
            </a:extLst>
          </p:cNvPr>
          <p:cNvSpPr/>
          <p:nvPr/>
        </p:nvSpPr>
        <p:spPr>
          <a:xfrm>
            <a:off x="5011713" y="5932030"/>
            <a:ext cx="2119746" cy="322118"/>
          </a:xfrm>
          <a:prstGeom prst="rect">
            <a:avLst/>
          </a:prstGeom>
          <a:solidFill>
            <a:srgbClr val="D883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Non familiari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A464B6D5-C75F-CE3A-6B73-8224C6531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828373"/>
              </p:ext>
            </p:extLst>
          </p:nvPr>
        </p:nvGraphicFramePr>
        <p:xfrm>
          <a:off x="4470174" y="1632585"/>
          <a:ext cx="4268581" cy="430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">
            <a:extLst>
              <a:ext uri="{FF2B5EF4-FFF2-40B4-BE49-F238E27FC236}">
                <a16:creationId xmlns:a16="http://schemas.microsoft.com/office/drawing/2014/main" id="{39836B89-CC1F-71F1-5960-96609D0A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70384"/>
            <a:ext cx="950123" cy="118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9">
            <a:extLst>
              <a:ext uri="{FF2B5EF4-FFF2-40B4-BE49-F238E27FC236}">
                <a16:creationId xmlns:a16="http://schemas.microsoft.com/office/drawing/2014/main" id="{08A2E8D5-63B4-4D1B-F130-49AFB1100863}"/>
              </a:ext>
            </a:extLst>
          </p:cNvPr>
          <p:cNvSpPr txBox="1"/>
          <p:nvPr/>
        </p:nvSpPr>
        <p:spPr>
          <a:xfrm>
            <a:off x="5971846" y="6566222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</p:spTree>
    <p:extLst>
      <p:ext uri="{BB962C8B-B14F-4D97-AF65-F5344CB8AC3E}">
        <p14:creationId xmlns:p14="http://schemas.microsoft.com/office/powerpoint/2010/main" val="2858965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9723"/>
            <a:ext cx="7886700" cy="4198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solidFill>
                  <a:srgbClr val="7B0754"/>
                </a:solidFill>
                <a:latin typeface="+mn-lt"/>
              </a:rPr>
              <a:t>Quali violenze?</a:t>
            </a:r>
          </a:p>
        </p:txBody>
      </p:sp>
      <p:sp>
        <p:nvSpPr>
          <p:cNvPr id="5" name="Estrazione 4"/>
          <p:cNvSpPr/>
          <p:nvPr/>
        </p:nvSpPr>
        <p:spPr>
          <a:xfrm rot="16200000">
            <a:off x="4614993" y="-3709224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9" y="5670384"/>
            <a:ext cx="950123" cy="118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34C70E9-0048-0457-ED93-CD5B4742568D}"/>
              </a:ext>
            </a:extLst>
          </p:cNvPr>
          <p:cNvSpPr/>
          <p:nvPr/>
        </p:nvSpPr>
        <p:spPr>
          <a:xfrm>
            <a:off x="5467159" y="1086223"/>
            <a:ext cx="1307805" cy="81392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Oltre l’84% di chi ha figli minori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FDD1D02-8294-C196-75F3-BCAACE42A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088385"/>
              </p:ext>
            </p:extLst>
          </p:nvPr>
        </p:nvGraphicFramePr>
        <p:xfrm>
          <a:off x="642330" y="1202096"/>
          <a:ext cx="7971064" cy="536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19">
            <a:extLst>
              <a:ext uri="{FF2B5EF4-FFF2-40B4-BE49-F238E27FC236}">
                <a16:creationId xmlns:a16="http://schemas.microsoft.com/office/drawing/2014/main" id="{792960AC-2754-D4A7-31C4-46D73264BDEC}"/>
              </a:ext>
            </a:extLst>
          </p:cNvPr>
          <p:cNvSpPr txBox="1"/>
          <p:nvPr/>
        </p:nvSpPr>
        <p:spPr>
          <a:xfrm>
            <a:off x="5971846" y="6566222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</p:spTree>
    <p:extLst>
      <p:ext uri="{BB962C8B-B14F-4D97-AF65-F5344CB8AC3E}">
        <p14:creationId xmlns:p14="http://schemas.microsoft.com/office/powerpoint/2010/main" val="3100213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9D49196-6B00-C981-1936-AA3421D1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" y="0"/>
            <a:ext cx="8962847" cy="7781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800" b="1" dirty="0">
                <a:solidFill>
                  <a:srgbClr val="7B0754"/>
                </a:solidFill>
                <a:latin typeface="+mn-lt"/>
              </a:rPr>
              <a:t>Le donne ospitate dalle Case Rifugio della Rete nel 2025: 79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667898"/>
              </p:ext>
            </p:extLst>
          </p:nvPr>
        </p:nvGraphicFramePr>
        <p:xfrm>
          <a:off x="533399" y="1219199"/>
          <a:ext cx="7805057" cy="477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trazione 1">
            <a:extLst>
              <a:ext uri="{FF2B5EF4-FFF2-40B4-BE49-F238E27FC236}">
                <a16:creationId xmlns:a16="http://schemas.microsoft.com/office/drawing/2014/main" id="{99AE6CFD-4ECC-DEA1-1783-1EF6357B8008}"/>
              </a:ext>
            </a:extLst>
          </p:cNvPr>
          <p:cNvSpPr/>
          <p:nvPr/>
        </p:nvSpPr>
        <p:spPr>
          <a:xfrm rot="16200000">
            <a:off x="4614996" y="-365166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0428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C7F3CF-2116-6455-A396-8D354F99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01" y="189473"/>
            <a:ext cx="8572500" cy="66777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914400"/>
            <a:r>
              <a:rPr lang="it-IT" sz="2400" b="1" dirty="0">
                <a:solidFill>
                  <a:srgbClr val="7B0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Nazionalità delle donne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50444"/>
              </p:ext>
            </p:extLst>
          </p:nvPr>
        </p:nvGraphicFramePr>
        <p:xfrm>
          <a:off x="5264944" y="2113686"/>
          <a:ext cx="3236799" cy="412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033286"/>
              </p:ext>
            </p:extLst>
          </p:nvPr>
        </p:nvGraphicFramePr>
        <p:xfrm>
          <a:off x="291829" y="2227034"/>
          <a:ext cx="4563199" cy="377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trazione 2">
            <a:extLst>
              <a:ext uri="{FF2B5EF4-FFF2-40B4-BE49-F238E27FC236}">
                <a16:creationId xmlns:a16="http://schemas.microsoft.com/office/drawing/2014/main" id="{E5E370CC-9785-4DA5-421E-2D709E300157}"/>
              </a:ext>
            </a:extLst>
          </p:cNvPr>
          <p:cNvSpPr/>
          <p:nvPr/>
        </p:nvSpPr>
        <p:spPr>
          <a:xfrm rot="16200000">
            <a:off x="4614994" y="-3560522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3118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C7F3CF-2116-6455-A396-8D354F99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3" y="210900"/>
            <a:ext cx="8572500" cy="66777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914400"/>
            <a:r>
              <a:rPr lang="it-IT" sz="2400" b="1" dirty="0">
                <a:solidFill>
                  <a:srgbClr val="7B0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paesi di origine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1364455" y="1802234"/>
          <a:ext cx="6750845" cy="400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trazione 2">
            <a:extLst>
              <a:ext uri="{FF2B5EF4-FFF2-40B4-BE49-F238E27FC236}">
                <a16:creationId xmlns:a16="http://schemas.microsoft.com/office/drawing/2014/main" id="{C91FDEC6-9EC1-16C5-155E-BF911DDFCAA9}"/>
              </a:ext>
            </a:extLst>
          </p:cNvPr>
          <p:cNvSpPr/>
          <p:nvPr/>
        </p:nvSpPr>
        <p:spPr>
          <a:xfrm rot="16200000">
            <a:off x="4614997" y="-355516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0137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02E635-DFD4-F391-D65A-805F9105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15" y="296341"/>
            <a:ext cx="7954524" cy="5118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it-IT" sz="2400" b="1" dirty="0">
                <a:solidFill>
                  <a:srgbClr val="7B0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donne ospitate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4902" y="1613526"/>
            <a:ext cx="3578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2100" b="1" dirty="0">
                <a:solidFill>
                  <a:prstClr val="black"/>
                </a:solidFill>
                <a:latin typeface="Aptos" panose="02110004020202020204"/>
              </a:rPr>
              <a:t>Donne sole: 56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316267" y="3413694"/>
            <a:ext cx="186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dirty="0">
                <a:solidFill>
                  <a:prstClr val="black"/>
                </a:solidFill>
                <a:latin typeface="Aptos" panose="02110004020202020204"/>
              </a:rPr>
              <a:t>6 rinunce + 2 allontanamenti dalla CR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261852" y="2232690"/>
            <a:ext cx="2615833" cy="1328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it-IT" sz="1200" b="1" dirty="0">
                <a:solidFill>
                  <a:prstClr val="black"/>
                </a:solidFill>
                <a:latin typeface="Aptos" panose="02110004020202020204"/>
              </a:rPr>
              <a:t>Dopo Pronto Intervento</a:t>
            </a:r>
            <a:r>
              <a:rPr lang="it-IT" sz="1200" dirty="0">
                <a:solidFill>
                  <a:prstClr val="black"/>
                </a:solidFill>
                <a:latin typeface="Aptos" panose="02110004020202020204"/>
              </a:rPr>
              <a:t>:</a:t>
            </a:r>
          </a:p>
          <a:p>
            <a:pPr defTabSz="685800"/>
            <a:r>
              <a:rPr lang="it-IT" sz="1200" dirty="0">
                <a:solidFill>
                  <a:prstClr val="black"/>
                </a:solidFill>
                <a:latin typeface="Aptos" panose="02110004020202020204"/>
              </a:rPr>
              <a:t>Rimane nella stessa struttura</a:t>
            </a:r>
          </a:p>
          <a:p>
            <a:pPr defTabSz="685800"/>
            <a:r>
              <a:rPr lang="it-IT" sz="1200" dirty="0">
                <a:solidFill>
                  <a:prstClr val="black"/>
                </a:solidFill>
                <a:latin typeface="Aptos" panose="02110004020202020204"/>
              </a:rPr>
              <a:t>Trasferimento ad altro ente per I accoglienza</a:t>
            </a:r>
          </a:p>
          <a:p>
            <a:pPr defTabSz="685800"/>
            <a:r>
              <a:rPr lang="it-IT" sz="1200" dirty="0">
                <a:solidFill>
                  <a:prstClr val="black"/>
                </a:solidFill>
                <a:latin typeface="Aptos" panose="02110004020202020204"/>
              </a:rPr>
              <a:t>Ritorno a casa per allontanamento maltrattante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213381" y="3967951"/>
            <a:ext cx="2683286" cy="11237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it-IT" sz="1200" b="1" dirty="0">
                <a:solidFill>
                  <a:prstClr val="black"/>
                </a:solidFill>
                <a:latin typeface="Aptos" panose="02110004020202020204"/>
              </a:rPr>
              <a:t>Dopo I accoglienza:</a:t>
            </a:r>
          </a:p>
          <a:p>
            <a:pPr defTabSz="685800"/>
            <a:r>
              <a:rPr lang="it-IT" sz="1200" dirty="0">
                <a:solidFill>
                  <a:prstClr val="black"/>
                </a:solidFill>
                <a:latin typeface="Aptos" panose="02110004020202020204"/>
              </a:rPr>
              <a:t>Rimane nella stessa struttura</a:t>
            </a:r>
          </a:p>
          <a:p>
            <a:pPr defTabSz="685800"/>
            <a:r>
              <a:rPr lang="it-IT" sz="1200" dirty="0">
                <a:solidFill>
                  <a:prstClr val="black"/>
                </a:solidFill>
                <a:latin typeface="Aptos" panose="02110004020202020204"/>
              </a:rPr>
              <a:t>Trasferimento ad altro ente per II accoglienza</a:t>
            </a:r>
          </a:p>
          <a:p>
            <a:pPr defTabSz="685800"/>
            <a:r>
              <a:rPr lang="it-IT" sz="1200" dirty="0">
                <a:solidFill>
                  <a:prstClr val="black"/>
                </a:solidFill>
                <a:latin typeface="Aptos" panose="02110004020202020204"/>
              </a:rPr>
              <a:t>Ritorno a casa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179655" y="5362277"/>
            <a:ext cx="268328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it-IT" sz="1200" b="1" dirty="0">
                <a:solidFill>
                  <a:prstClr val="black"/>
                </a:solidFill>
                <a:latin typeface="Aptos" panose="02110004020202020204"/>
              </a:rPr>
              <a:t>Dopo II accoglienza:</a:t>
            </a:r>
          </a:p>
          <a:p>
            <a:pPr defTabSz="685800"/>
            <a:r>
              <a:rPr lang="it-IT" sz="1200" dirty="0">
                <a:solidFill>
                  <a:prstClr val="black"/>
                </a:solidFill>
                <a:latin typeface="Aptos" panose="02110004020202020204"/>
              </a:rPr>
              <a:t>Conclusione percorso – nuova situazione abitativa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68195" y="2078088"/>
          <a:ext cx="3674956" cy="223680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550779">
                  <a:extLst>
                    <a:ext uri="{9D8B030D-6E8A-4147-A177-3AD203B41FA5}">
                      <a16:colId xmlns:a16="http://schemas.microsoft.com/office/drawing/2014/main" val="1740050262"/>
                    </a:ext>
                  </a:extLst>
                </a:gridCol>
                <a:gridCol w="976407">
                  <a:extLst>
                    <a:ext uri="{9D8B030D-6E8A-4147-A177-3AD203B41FA5}">
                      <a16:colId xmlns:a16="http://schemas.microsoft.com/office/drawing/2014/main" val="3358671320"/>
                    </a:ext>
                  </a:extLst>
                </a:gridCol>
                <a:gridCol w="1147770">
                  <a:extLst>
                    <a:ext uri="{9D8B030D-6E8A-4147-A177-3AD203B41FA5}">
                      <a16:colId xmlns:a16="http://schemas.microsoft.com/office/drawing/2014/main" val="2923999472"/>
                    </a:ext>
                  </a:extLst>
                </a:gridCol>
              </a:tblGrid>
              <a:tr h="8271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Tipologia ospitalità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Media di giorni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Quante donne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458328728"/>
                  </a:ext>
                </a:extLst>
              </a:tr>
              <a:tr h="486230"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it-IT" sz="1200" b="1" u="none" strike="noStrike" dirty="0">
                          <a:effectLst/>
                        </a:rPr>
                        <a:t>Pronto intervento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119287850"/>
                  </a:ext>
                </a:extLst>
              </a:tr>
              <a:tr h="503455"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it-IT" sz="1200" b="1" u="none" strike="noStrike" dirty="0">
                          <a:effectLst/>
                        </a:rPr>
                        <a:t>I accoglienza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289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46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840830915"/>
                  </a:ext>
                </a:extLst>
              </a:tr>
              <a:tr h="419949"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it-IT" sz="1200" b="1" u="none" strike="noStrike" dirty="0">
                          <a:effectLst/>
                        </a:rPr>
                        <a:t>II accoglienza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472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73787684"/>
                  </a:ext>
                </a:extLst>
              </a:tr>
            </a:tbl>
          </a:graphicData>
        </a:graphic>
      </p:graphicFrame>
      <p:sp>
        <p:nvSpPr>
          <p:cNvPr id="16" name="Freccia a destra 15"/>
          <p:cNvSpPr/>
          <p:nvPr/>
        </p:nvSpPr>
        <p:spPr>
          <a:xfrm>
            <a:off x="4025348" y="3116926"/>
            <a:ext cx="208722" cy="11080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4025348" y="3557698"/>
            <a:ext cx="208722" cy="11080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316267" y="3031012"/>
            <a:ext cx="1622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it-IT" sz="1200" dirty="0">
                <a:solidFill>
                  <a:prstClr val="black"/>
                </a:solidFill>
                <a:latin typeface="Aptos" panose="02110004020202020204"/>
              </a:rPr>
              <a:t>4 rinunce della donna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539468" y="1762185"/>
            <a:ext cx="1906971" cy="3320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it-IT" sz="1350" b="1" dirty="0">
                <a:solidFill>
                  <a:prstClr val="black"/>
                </a:solidFill>
                <a:latin typeface="Aptos" panose="02110004020202020204"/>
              </a:rPr>
              <a:t>Cosa succede dopo</a:t>
            </a:r>
          </a:p>
        </p:txBody>
      </p:sp>
      <p:sp>
        <p:nvSpPr>
          <p:cNvPr id="4" name="Estrazione 3">
            <a:extLst>
              <a:ext uri="{FF2B5EF4-FFF2-40B4-BE49-F238E27FC236}">
                <a16:creationId xmlns:a16="http://schemas.microsoft.com/office/drawing/2014/main" id="{649DA5FF-CCDB-A16C-E396-4DCBBF9B896E}"/>
              </a:ext>
            </a:extLst>
          </p:cNvPr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5031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02E635-DFD4-F391-D65A-805F9105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96" y="190957"/>
            <a:ext cx="7954524" cy="5118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it-IT" sz="2400" b="1" dirty="0">
                <a:solidFill>
                  <a:srgbClr val="7B0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donne ospitate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4902" y="1472812"/>
            <a:ext cx="357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2400" b="1" dirty="0">
                <a:solidFill>
                  <a:prstClr val="black"/>
                </a:solidFill>
                <a:latin typeface="Aptos" panose="02110004020202020204"/>
              </a:rPr>
              <a:t>Nuclei: 23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19419" y="2739603"/>
            <a:ext cx="4131631" cy="10556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it-IT" sz="1400" b="1" dirty="0">
                <a:solidFill>
                  <a:prstClr val="black"/>
                </a:solidFill>
                <a:latin typeface="Aptos" panose="02110004020202020204"/>
              </a:rPr>
              <a:t>Dopo Pronto Intervento</a:t>
            </a:r>
            <a:r>
              <a:rPr lang="it-IT" sz="1400" dirty="0">
                <a:solidFill>
                  <a:prstClr val="black"/>
                </a:solidFill>
                <a:latin typeface="Aptos" panose="02110004020202020204"/>
              </a:rPr>
              <a:t>:</a:t>
            </a:r>
          </a:p>
          <a:p>
            <a:pPr defTabSz="685800"/>
            <a:r>
              <a:rPr lang="it-IT" sz="1400" dirty="0">
                <a:solidFill>
                  <a:prstClr val="black"/>
                </a:solidFill>
                <a:latin typeface="Aptos" panose="02110004020202020204"/>
              </a:rPr>
              <a:t>Rimane nella stessa struttura</a:t>
            </a:r>
          </a:p>
          <a:p>
            <a:pPr defTabSz="685800"/>
            <a:r>
              <a:rPr lang="it-IT" sz="1400" dirty="0">
                <a:solidFill>
                  <a:prstClr val="black"/>
                </a:solidFill>
                <a:latin typeface="Aptos" panose="02110004020202020204"/>
              </a:rPr>
              <a:t>Trasferimento ad altro ente/comunità</a:t>
            </a:r>
          </a:p>
          <a:p>
            <a:pPr defTabSz="685800"/>
            <a:r>
              <a:rPr lang="it-IT" sz="1400" dirty="0">
                <a:solidFill>
                  <a:prstClr val="black"/>
                </a:solidFill>
                <a:latin typeface="Aptos" panose="02110004020202020204"/>
              </a:rPr>
              <a:t>Ritorno a casa per allontanamento maltrattante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919418" y="3901691"/>
            <a:ext cx="4131631" cy="10556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it-IT" sz="1400" b="1" dirty="0">
                <a:solidFill>
                  <a:prstClr val="black"/>
                </a:solidFill>
                <a:latin typeface="Aptos" panose="02110004020202020204"/>
              </a:rPr>
              <a:t>Dopo I accoglienza:</a:t>
            </a:r>
          </a:p>
          <a:p>
            <a:pPr defTabSz="685800"/>
            <a:r>
              <a:rPr lang="it-IT" sz="1400" dirty="0">
                <a:solidFill>
                  <a:prstClr val="black"/>
                </a:solidFill>
                <a:latin typeface="Aptos" panose="02110004020202020204"/>
              </a:rPr>
              <a:t>Trasferimento a: comunità mamma-bambino, o altro ente più idoneo (appartamento o II accoglienza)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68195" y="2550038"/>
          <a:ext cx="3674956" cy="181685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550779">
                  <a:extLst>
                    <a:ext uri="{9D8B030D-6E8A-4147-A177-3AD203B41FA5}">
                      <a16:colId xmlns:a16="http://schemas.microsoft.com/office/drawing/2014/main" val="1740050262"/>
                    </a:ext>
                  </a:extLst>
                </a:gridCol>
                <a:gridCol w="976407">
                  <a:extLst>
                    <a:ext uri="{9D8B030D-6E8A-4147-A177-3AD203B41FA5}">
                      <a16:colId xmlns:a16="http://schemas.microsoft.com/office/drawing/2014/main" val="3358671320"/>
                    </a:ext>
                  </a:extLst>
                </a:gridCol>
                <a:gridCol w="1147770">
                  <a:extLst>
                    <a:ext uri="{9D8B030D-6E8A-4147-A177-3AD203B41FA5}">
                      <a16:colId xmlns:a16="http://schemas.microsoft.com/office/drawing/2014/main" val="2923999472"/>
                    </a:ext>
                  </a:extLst>
                </a:gridCol>
              </a:tblGrid>
              <a:tr h="8271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Tipologia ospitalità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Media di giorni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Quante nuclei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458328728"/>
                  </a:ext>
                </a:extLst>
              </a:tr>
              <a:tr h="486230"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it-IT" sz="1200" b="1" u="none" strike="noStrike" dirty="0">
                          <a:effectLst/>
                        </a:rPr>
                        <a:t>Pronto intervento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119287850"/>
                  </a:ext>
                </a:extLst>
              </a:tr>
              <a:tr h="503455"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it-IT" sz="1200" b="1" u="none" strike="noStrike" dirty="0">
                          <a:effectLst/>
                        </a:rPr>
                        <a:t>I accoglienza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840830915"/>
                  </a:ext>
                </a:extLst>
              </a:tr>
            </a:tbl>
          </a:graphicData>
        </a:graphic>
      </p:graphicFrame>
      <p:sp>
        <p:nvSpPr>
          <p:cNvPr id="16" name="Freccia a destra 15"/>
          <p:cNvSpPr/>
          <p:nvPr/>
        </p:nvSpPr>
        <p:spPr>
          <a:xfrm>
            <a:off x="4203722" y="3458467"/>
            <a:ext cx="554027" cy="12872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4199603" y="4304963"/>
            <a:ext cx="554027" cy="12386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777836" y="1422850"/>
            <a:ext cx="1906971" cy="3320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it-IT" sz="1350" b="1" dirty="0">
                <a:solidFill>
                  <a:prstClr val="black"/>
                </a:solidFill>
                <a:latin typeface="Aptos" panose="02110004020202020204"/>
              </a:rPr>
              <a:t>Cosa succede dopo</a:t>
            </a:r>
          </a:p>
        </p:txBody>
      </p:sp>
      <p:sp>
        <p:nvSpPr>
          <p:cNvPr id="4" name="Estrazione 3">
            <a:extLst>
              <a:ext uri="{FF2B5EF4-FFF2-40B4-BE49-F238E27FC236}">
                <a16:creationId xmlns:a16="http://schemas.microsoft.com/office/drawing/2014/main" id="{BDEF6AE5-9B99-39ED-D176-851B734409E5}"/>
              </a:ext>
            </a:extLst>
          </p:cNvPr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2742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8C85F5-C438-0CA7-6D95-4F4495768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242" y="1262615"/>
            <a:ext cx="6810055" cy="4397606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4 APPARTAMENTI 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- beni confiscati alla mafia</a:t>
            </a:r>
          </a:p>
          <a:p>
            <a:pPr marL="0" indent="0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Collocati nella periferia NORD di Milano, di cui:  </a:t>
            </a:r>
          </a:p>
          <a:p>
            <a:pPr defTabSz="914400">
              <a:lnSpc>
                <a:spcPct val="100000"/>
              </a:lnSpc>
              <a:spcBef>
                <a:spcPts val="1000"/>
              </a:spcBef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3 Monolocali 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destinati a 3  donne sole</a:t>
            </a:r>
          </a:p>
          <a:p>
            <a:pPr defTabSz="914400">
              <a:lnSpc>
                <a:spcPct val="100000"/>
              </a:lnSpc>
              <a:spcBef>
                <a:spcPts val="1000"/>
              </a:spcBef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1 Bilocale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destinato ad una donna con figlio/a minore</a:t>
            </a:r>
          </a:p>
          <a:p>
            <a:pPr marL="0" indent="0" defTabSz="914400">
              <a:lnSpc>
                <a:spcPct val="100000"/>
              </a:lnSpc>
              <a:spcBef>
                <a:spcPts val="1000"/>
              </a:spcBef>
              <a:buNone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ENTI GESTORI:                       </a:t>
            </a:r>
          </a:p>
          <a:p>
            <a:pPr lvl="2" defTabSz="914400">
              <a:lnSpc>
                <a:spcPct val="100000"/>
              </a:lnSpc>
              <a:spcBef>
                <a:spcPts val="1000"/>
              </a:spcBef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LA STRADA                                              </a:t>
            </a:r>
          </a:p>
          <a:p>
            <a:pPr lvl="2" defTabSz="914400">
              <a:lnSpc>
                <a:spcPct val="100000"/>
              </a:lnSpc>
              <a:spcBef>
                <a:spcPts val="1000"/>
              </a:spcBef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FARSI PROSSIMO                                                     </a:t>
            </a:r>
          </a:p>
          <a:p>
            <a:pPr lvl="2" defTabSz="914400">
              <a:lnSpc>
                <a:spcPct val="100000"/>
              </a:lnSpc>
              <a:spcBef>
                <a:spcPts val="1000"/>
              </a:spcBef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TELEFONO DONNA                                                  </a:t>
            </a:r>
          </a:p>
          <a:p>
            <a:pPr lvl="2" defTabSz="914400">
              <a:lnSpc>
                <a:spcPct val="100000"/>
              </a:lnSpc>
              <a:spcBef>
                <a:spcPts val="1000"/>
              </a:spcBef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FONDAZIONE SOMASCHI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C02E635-DFD4-F391-D65A-805F9105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96" y="143762"/>
            <a:ext cx="7954524" cy="5118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it-IT" sz="2400" b="1" dirty="0">
                <a:solidFill>
                  <a:srgbClr val="7B0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Alloggi per autonomia</a:t>
            </a:r>
          </a:p>
        </p:txBody>
      </p:sp>
      <p:sp>
        <p:nvSpPr>
          <p:cNvPr id="6" name="Estrazione 5">
            <a:extLst>
              <a:ext uri="{FF2B5EF4-FFF2-40B4-BE49-F238E27FC236}">
                <a16:creationId xmlns:a16="http://schemas.microsoft.com/office/drawing/2014/main" id="{BDEF6AE5-9B99-39ED-D176-851B734409E5}"/>
              </a:ext>
            </a:extLst>
          </p:cNvPr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3106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8C85F5-C438-0CA7-6D95-4F4495768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242" y="1262615"/>
            <a:ext cx="6810055" cy="117578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Giornate di formazione in plenaria</a:t>
            </a:r>
          </a:p>
          <a:p>
            <a:pPr defTabSz="914400">
              <a:lnSpc>
                <a:spcPct val="100000"/>
              </a:lnSpc>
              <a:spcBef>
                <a:spcPts val="1000"/>
              </a:spcBef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21 incontri sui territori (I, II livello e servizi specialistici - (Spazio Neutro-Equipe Indagini – Pronto Intervento)</a:t>
            </a:r>
          </a:p>
          <a:p>
            <a:pPr defTabSz="914400">
              <a:lnSpc>
                <a:spcPct val="100000"/>
              </a:lnSpc>
              <a:spcBef>
                <a:spcPts val="1000"/>
              </a:spcBef>
              <a:buFontTx/>
              <a:buChar char="-"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C02E635-DFD4-F391-D65A-805F9105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96" y="143762"/>
            <a:ext cx="7954524" cy="5118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it-IT" sz="2400" b="1" dirty="0">
                <a:solidFill>
                  <a:srgbClr val="7B0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lavoro della Rete con i servizi sociali</a:t>
            </a:r>
          </a:p>
        </p:txBody>
      </p:sp>
      <p:sp>
        <p:nvSpPr>
          <p:cNvPr id="6" name="Estrazione 5">
            <a:extLst>
              <a:ext uri="{FF2B5EF4-FFF2-40B4-BE49-F238E27FC236}">
                <a16:creationId xmlns:a16="http://schemas.microsoft.com/office/drawing/2014/main" id="{BDEF6AE5-9B99-39ED-D176-851B734409E5}"/>
              </a:ext>
            </a:extLst>
          </p:cNvPr>
          <p:cNvSpPr/>
          <p:nvPr/>
        </p:nvSpPr>
        <p:spPr>
          <a:xfrm rot="16200000">
            <a:off x="4614997" y="-3778236"/>
            <a:ext cx="95162" cy="8962849"/>
          </a:xfrm>
          <a:prstGeom prst="flowChartExtract">
            <a:avLst/>
          </a:prstGeom>
          <a:solidFill>
            <a:srgbClr val="7B0754"/>
          </a:solid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tangolo 1"/>
          <p:cNvSpPr/>
          <p:nvPr/>
        </p:nvSpPr>
        <p:spPr>
          <a:xfrm>
            <a:off x="2013471" y="3635318"/>
            <a:ext cx="5071596" cy="14568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9144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Cambio di paradigma</a:t>
            </a:r>
          </a:p>
          <a:p>
            <a:pPr marL="285750" indent="-285750" defTabSz="9144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Linguaggio comune</a:t>
            </a:r>
          </a:p>
          <a:p>
            <a:pPr marL="285750" indent="-285750" defTabSz="9144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Riconoscimento reciproco delle proprio specificità e professionalità</a:t>
            </a:r>
          </a:p>
        </p:txBody>
      </p:sp>
      <p:sp>
        <p:nvSpPr>
          <p:cNvPr id="8" name="Freccia a destra 7"/>
          <p:cNvSpPr/>
          <p:nvPr/>
        </p:nvSpPr>
        <p:spPr>
          <a:xfrm rot="5400000">
            <a:off x="4225258" y="2759784"/>
            <a:ext cx="648022" cy="56014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1979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itolo 1"/>
          <p:cNvSpPr>
            <a:spLocks noGrp="1"/>
          </p:cNvSpPr>
          <p:nvPr>
            <p:ph type="title"/>
          </p:nvPr>
        </p:nvSpPr>
        <p:spPr>
          <a:xfrm>
            <a:off x="0" y="144966"/>
            <a:ext cx="9121697" cy="5406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solidFill>
                  <a:srgbClr val="700053"/>
                </a:solidFill>
                <a:latin typeface="+mn-lt"/>
              </a:rPr>
              <a:t>Strumenti e interventi</a:t>
            </a:r>
          </a:p>
        </p:txBody>
      </p:sp>
      <p:sp>
        <p:nvSpPr>
          <p:cNvPr id="62" name="CasellaDiTesto 19"/>
          <p:cNvSpPr txBox="1"/>
          <p:nvPr/>
        </p:nvSpPr>
        <p:spPr>
          <a:xfrm>
            <a:off x="5971849" y="6637747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245807" y="1288488"/>
            <a:ext cx="3942735" cy="408623"/>
          </a:xfrm>
          <a:prstGeom prst="roundRect">
            <a:avLst/>
          </a:prstGeom>
          <a:ln>
            <a:solidFill>
              <a:srgbClr val="9E007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</a:rPr>
              <a:t>Tavoli </a:t>
            </a:r>
            <a:r>
              <a:rPr lang="it-IT" b="1" dirty="0" err="1">
                <a:latin typeface="Calibri" panose="020F0502020204030204" pitchFamily="34" charset="0"/>
              </a:rPr>
              <a:t>interistituzionali</a:t>
            </a:r>
            <a:endParaRPr lang="it-IT" b="1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250723" y="3652632"/>
            <a:ext cx="3942735" cy="408623"/>
          </a:xfrm>
          <a:prstGeom prst="roundRect">
            <a:avLst/>
          </a:prstGeom>
          <a:ln>
            <a:solidFill>
              <a:srgbClr val="9E007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</a:rPr>
              <a:t>Attività di informazione/formazione</a:t>
            </a:r>
            <a:endParaRPr lang="it-IT" b="1" dirty="0"/>
          </a:p>
        </p:txBody>
      </p:sp>
      <p:sp>
        <p:nvSpPr>
          <p:cNvPr id="19" name="Rettangolo 18"/>
          <p:cNvSpPr/>
          <p:nvPr/>
        </p:nvSpPr>
        <p:spPr>
          <a:xfrm>
            <a:off x="4462206" y="1149989"/>
            <a:ext cx="4407473" cy="646331"/>
          </a:xfrm>
          <a:prstGeom prst="rect">
            <a:avLst/>
          </a:prstGeom>
          <a:ln>
            <a:solidFill>
              <a:srgbClr val="9E007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</a:rPr>
              <a:t>Incontro annuale del Tavolo </a:t>
            </a:r>
            <a:r>
              <a:rPr lang="it-IT" dirty="0" err="1">
                <a:latin typeface="Calibri" panose="020F0502020204030204" pitchFamily="34" charset="0"/>
              </a:rPr>
              <a:t>interistituzionale</a:t>
            </a:r>
            <a:r>
              <a:rPr lang="it-IT" dirty="0">
                <a:latin typeface="Calibri" panose="020F0502020204030204" pitchFamily="34" charset="0"/>
              </a:rPr>
              <a:t> + Tavoli tematici (emergenza e minori)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4462205" y="2664719"/>
            <a:ext cx="4407473" cy="3139321"/>
          </a:xfrm>
          <a:prstGeom prst="rect">
            <a:avLst/>
          </a:prstGeom>
          <a:ln>
            <a:solidFill>
              <a:srgbClr val="9E0075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Servizi sociali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(UMWT e UMWA)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Anagrafe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Servizi area Welfare (Marginalità, Rom, SAI)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FFOO (Carabinieri, Polizia di Stato, Guardia di Finanza)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Dipendenti Comunali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Magistratura (Tribunale e Procura Ordinari e per  Minorenni)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Ambito scuola: dirigenti e docenti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Componenti Tavolo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interistituzionale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Estrazione 9"/>
          <p:cNvSpPr/>
          <p:nvPr/>
        </p:nvSpPr>
        <p:spPr>
          <a:xfrm rot="16200000">
            <a:off x="4598247" y="-3612094"/>
            <a:ext cx="95162" cy="8962849"/>
          </a:xfrm>
          <a:prstGeom prst="flowChartExtract">
            <a:avLst/>
          </a:prstGeom>
          <a:solidFill>
            <a:srgbClr val="9E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00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12724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CasellaDiTesto 19"/>
          <p:cNvSpPr txBox="1"/>
          <p:nvPr/>
        </p:nvSpPr>
        <p:spPr>
          <a:xfrm>
            <a:off x="5971849" y="6637747"/>
            <a:ext cx="3172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>
                <a:solidFill>
                  <a:srgbClr val="B00082"/>
                </a:solidFill>
              </a:rPr>
              <a:t>Fonte: Rete Antiviolenza - Comune di Milano – Anno 2026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52424" y="2011316"/>
            <a:ext cx="3942735" cy="715089"/>
          </a:xfrm>
          <a:prstGeom prst="roundRect">
            <a:avLst/>
          </a:prstGeom>
          <a:ln>
            <a:solidFill>
              <a:srgbClr val="9E007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</a:rPr>
              <a:t>Tavoli di confronto per la definizione di procedure operative</a:t>
            </a:r>
            <a:endParaRPr lang="it-IT" b="1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352424" y="4569752"/>
            <a:ext cx="3942735" cy="715089"/>
          </a:xfrm>
          <a:prstGeom prst="roundRect">
            <a:avLst/>
          </a:prstGeom>
          <a:ln>
            <a:solidFill>
              <a:srgbClr val="9E007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</a:rPr>
              <a:t>Attività di prevenzione, sensibilizzazione e comunicazione</a:t>
            </a:r>
            <a:endParaRPr lang="it-IT" b="1" dirty="0"/>
          </a:p>
        </p:txBody>
      </p:sp>
      <p:sp>
        <p:nvSpPr>
          <p:cNvPr id="20" name="Rettangolo 19"/>
          <p:cNvSpPr/>
          <p:nvPr/>
        </p:nvSpPr>
        <p:spPr>
          <a:xfrm>
            <a:off x="4481871" y="1285605"/>
            <a:ext cx="4407473" cy="2308324"/>
          </a:xfrm>
          <a:prstGeom prst="rect">
            <a:avLst/>
          </a:prstGeom>
          <a:ln>
            <a:solidFill>
              <a:srgbClr val="9E0075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Best </a:t>
            </a:r>
            <a:r>
              <a:rPr lang="it-IT" dirty="0" err="1">
                <a:latin typeface="Calibri" panose="020F0502020204030204" pitchFamily="34" charset="0"/>
              </a:rPr>
              <a:t>practices</a:t>
            </a:r>
            <a:r>
              <a:rPr lang="it-IT" dirty="0">
                <a:latin typeface="Calibri" panose="020F0502020204030204" pitchFamily="34" charset="0"/>
              </a:rPr>
              <a:t> con FFOO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Calibri" panose="020F0502020204030204" pitchFamily="34" charset="0"/>
              </a:rPr>
              <a:t>Flussi </a:t>
            </a:r>
            <a:r>
              <a:rPr lang="it-IT" dirty="0">
                <a:latin typeface="Calibri" panose="020F0502020204030204" pitchFamily="34" charset="0"/>
              </a:rPr>
              <a:t>con i Servizi Sociali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Buone pratiche nella stesura dei decreti (Tribunale Minorenni)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Relazioni tra Commissione Protezione Internazionale e 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Linee guida di intervento per la Polizia Locale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481871" y="4050134"/>
            <a:ext cx="4407473" cy="1754326"/>
          </a:xfrm>
          <a:prstGeom prst="rect">
            <a:avLst/>
          </a:prstGeom>
          <a:ln>
            <a:solidFill>
              <a:srgbClr val="9E0075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Prevenzione nelle scuole (primaria e secondaria di I grado) – con alunni/e, genitori e docenti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Produzione di materiale di comunicazione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Campagna ATM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Labirinto ed eventi nella città</a:t>
            </a:r>
          </a:p>
        </p:txBody>
      </p:sp>
      <p:sp>
        <p:nvSpPr>
          <p:cNvPr id="10" name="Estrazione 9"/>
          <p:cNvSpPr/>
          <p:nvPr/>
        </p:nvSpPr>
        <p:spPr>
          <a:xfrm rot="16200000">
            <a:off x="4598247" y="-3612094"/>
            <a:ext cx="95162" cy="8962849"/>
          </a:xfrm>
          <a:prstGeom prst="flowChartExtract">
            <a:avLst/>
          </a:prstGeom>
          <a:solidFill>
            <a:srgbClr val="9E0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0053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ED99E49-2FDA-C497-EA8C-6F7DE7E4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966"/>
            <a:ext cx="9121697" cy="5406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solidFill>
                  <a:srgbClr val="700053"/>
                </a:solidFill>
                <a:latin typeface="+mn-lt"/>
              </a:rPr>
              <a:t>Strumenti e interventi</a:t>
            </a:r>
          </a:p>
        </p:txBody>
      </p:sp>
    </p:spTree>
    <p:extLst>
      <p:ext uri="{BB962C8B-B14F-4D97-AF65-F5344CB8AC3E}">
        <p14:creationId xmlns:p14="http://schemas.microsoft.com/office/powerpoint/2010/main" val="3431446456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6637" y="2567551"/>
            <a:ext cx="7886700" cy="1325563"/>
          </a:xfrm>
        </p:spPr>
        <p:txBody>
          <a:bodyPr>
            <a:normAutofit/>
          </a:bodyPr>
          <a:lstStyle/>
          <a:p>
            <a:pPr algn="ctr" defTabSz="457200">
              <a:spcBef>
                <a:spcPts val="600"/>
              </a:spcBef>
              <a:defRPr/>
            </a:pPr>
            <a:r>
              <a:rPr lang="it-IT" sz="4000" b="1" dirty="0">
                <a:solidFill>
                  <a:srgbClr val="7B0754"/>
                </a:solidFill>
                <a:latin typeface="+mn-lt"/>
                <a:ea typeface="+mn-ea"/>
                <a:cs typeface="+mn-cs"/>
              </a:rPr>
              <a:t>Eventi e Comunicazione </a:t>
            </a:r>
          </a:p>
        </p:txBody>
      </p:sp>
    </p:spTree>
    <p:extLst>
      <p:ext uri="{BB962C8B-B14F-4D97-AF65-F5344CB8AC3E}">
        <p14:creationId xmlns:p14="http://schemas.microsoft.com/office/powerpoint/2010/main" val="175204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66804"/>
            <a:ext cx="2834886" cy="62677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7B0754"/>
                </a:solidFill>
                <a:latin typeface="+mn-lt"/>
              </a:rPr>
              <a:t>Novembre 2025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14855"/>
            <a:ext cx="2834886" cy="39856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831" y="1514855"/>
            <a:ext cx="3467216" cy="45085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593" y="416325"/>
            <a:ext cx="1798476" cy="2293819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367388" y="5808356"/>
            <a:ext cx="4617567" cy="62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b="1" dirty="0">
                <a:solidFill>
                  <a:srgbClr val="7B0754"/>
                </a:solidFill>
                <a:latin typeface="+mn-lt"/>
              </a:rPr>
              <a:t>Eventi di Centri antiviolenza e Case rifugio: https://www.reteantiviolenzamilano.it/eventi/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378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8C174B-7E39-C5C9-9692-4E76401C3362}"/>
              </a:ext>
            </a:extLst>
          </p:cNvPr>
          <p:cNvSpPr txBox="1"/>
          <p:nvPr/>
        </p:nvSpPr>
        <p:spPr>
          <a:xfrm>
            <a:off x="3236798" y="1150364"/>
            <a:ext cx="3915491" cy="369332"/>
          </a:xfrm>
          <a:prstGeom prst="rect">
            <a:avLst/>
          </a:prstGeom>
          <a:noFill/>
          <a:ln>
            <a:solidFill>
              <a:srgbClr val="9E007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7B0754"/>
                </a:solidFill>
                <a:ea typeface="+mj-ea"/>
                <a:cs typeface="+mj-cs"/>
                <a:hlinkClick r:id="rId2"/>
              </a:rPr>
              <a:t>www.reteantiviolenzamilano.it</a:t>
            </a:r>
            <a:r>
              <a:rPr lang="it-IT" b="1" dirty="0">
                <a:solidFill>
                  <a:srgbClr val="7B0754"/>
                </a:solidFill>
                <a:ea typeface="+mj-ea"/>
                <a:cs typeface="+mj-cs"/>
              </a:rPr>
              <a:t>  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52425" y="265395"/>
            <a:ext cx="3422797" cy="484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7B0754"/>
                </a:solidFill>
                <a:ea typeface="+mj-ea"/>
                <a:cs typeface="+mj-cs"/>
              </a:rPr>
              <a:t>Comunicazione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37925" y="1092552"/>
            <a:ext cx="3422797" cy="484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7B0754"/>
                </a:solidFill>
                <a:ea typeface="+mj-ea"/>
                <a:cs typeface="+mj-cs"/>
              </a:rPr>
              <a:t>Sito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37925" y="1952663"/>
            <a:ext cx="3422797" cy="484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7B0754"/>
                </a:solidFill>
                <a:ea typeface="+mj-ea"/>
                <a:cs typeface="+mj-cs"/>
              </a:rPr>
              <a:t>Email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8C174B-7E39-C5C9-9692-4E76401C3362}"/>
              </a:ext>
            </a:extLst>
          </p:cNvPr>
          <p:cNvSpPr txBox="1"/>
          <p:nvPr/>
        </p:nvSpPr>
        <p:spPr>
          <a:xfrm>
            <a:off x="3236798" y="2010475"/>
            <a:ext cx="3915491" cy="369332"/>
          </a:xfrm>
          <a:prstGeom prst="rect">
            <a:avLst/>
          </a:prstGeom>
          <a:noFill/>
          <a:ln>
            <a:solidFill>
              <a:srgbClr val="9E007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7B0754"/>
                </a:solidFill>
                <a:ea typeface="+mj-ea"/>
                <a:cs typeface="+mj-cs"/>
                <a:hlinkClick r:id="rId2"/>
              </a:rPr>
              <a:t>reteantiviolenza@comune.milano.it</a:t>
            </a:r>
            <a:r>
              <a:rPr lang="it-IT" b="1" dirty="0">
                <a:solidFill>
                  <a:srgbClr val="7B0754"/>
                </a:solidFill>
                <a:ea typeface="+mj-ea"/>
                <a:cs typeface="+mj-cs"/>
              </a:rPr>
              <a:t> 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907" y="2950080"/>
            <a:ext cx="5926609" cy="3569532"/>
          </a:xfrm>
          <a:prstGeom prst="rect">
            <a:avLst/>
          </a:prstGeom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7152289" y="1074060"/>
            <a:ext cx="1494502" cy="652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rgbClr val="7B0754"/>
                </a:solidFill>
                <a:ea typeface="+mj-ea"/>
                <a:cs typeface="+mj-cs"/>
              </a:rPr>
              <a:t>In fase di rinnovo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20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26" y="1402838"/>
            <a:ext cx="2636216" cy="3675851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060724" y="1402838"/>
            <a:ext cx="3628103" cy="550607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it-IT" sz="1800" b="1" dirty="0">
                <a:solidFill>
                  <a:srgbClr val="7B0754"/>
                </a:solidFill>
                <a:ea typeface="+mj-ea"/>
                <a:cs typeface="+mj-cs"/>
              </a:rPr>
              <a:t>Cartolina Centri Antiviolenza Multilingua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37926" y="233241"/>
            <a:ext cx="3422797" cy="484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7B0754"/>
                </a:solidFill>
                <a:ea typeface="+mj-ea"/>
                <a:cs typeface="+mj-cs"/>
              </a:rPr>
              <a:t>Materiale di comunicazione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66" y="2202426"/>
            <a:ext cx="5142497" cy="362810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6966"/>
            <a:ext cx="704850" cy="8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99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55f831f-509d-40c8-82a7-8bd075203e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F0E22F74802048B295466679C4491D" ma:contentTypeVersion="14" ma:contentTypeDescription="Creare un nuovo documento." ma:contentTypeScope="" ma:versionID="ef6fa5464e7beee8d2d899374b33742d">
  <xsd:schema xmlns:xsd="http://www.w3.org/2001/XMLSchema" xmlns:xs="http://www.w3.org/2001/XMLSchema" xmlns:p="http://schemas.microsoft.com/office/2006/metadata/properties" xmlns:ns3="855f831f-509d-40c8-82a7-8bd075203e9b" xmlns:ns4="80a4a01d-9b84-4dcb-bf7a-aa571d8361a2" targetNamespace="http://schemas.microsoft.com/office/2006/metadata/properties" ma:root="true" ma:fieldsID="88a571427524c41c43d69448449fdddc" ns3:_="" ns4:_="">
    <xsd:import namespace="855f831f-509d-40c8-82a7-8bd075203e9b"/>
    <xsd:import namespace="80a4a01d-9b84-4dcb-bf7a-aa571d8361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f831f-509d-40c8-82a7-8bd075203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4a01d-9b84-4dcb-bf7a-aa571d8361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D7D7D1-0581-460E-83F9-C5560CC46A9A}">
  <ds:schemaRefs>
    <ds:schemaRef ds:uri="80a4a01d-9b84-4dcb-bf7a-aa571d8361a2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855f831f-509d-40c8-82a7-8bd075203e9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0118F2-53E5-4F63-874C-FA516060A7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5f831f-509d-40c8-82a7-8bd075203e9b"/>
    <ds:schemaRef ds:uri="80a4a01d-9b84-4dcb-bf7a-aa571d8361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54DA39-274F-407F-B8E1-1F1ADA8563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TM03457464[[fn=Dividendi]]</Template>
  <TotalTime>0</TotalTime>
  <Words>1449</Words>
  <Application>Microsoft Office PowerPoint</Application>
  <PresentationFormat>Presentazione su schermo (4:3)</PresentationFormat>
  <Paragraphs>241</Paragraphs>
  <Slides>39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8" baseType="lpstr">
      <vt:lpstr>Aptos</vt:lpstr>
      <vt:lpstr>Aptos Display</vt:lpstr>
      <vt:lpstr>Arial</vt:lpstr>
      <vt:lpstr>Calibri</vt:lpstr>
      <vt:lpstr>Calibri Light</vt:lpstr>
      <vt:lpstr>Times New Roman</vt:lpstr>
      <vt:lpstr>Wingdings</vt:lpstr>
      <vt:lpstr>Office Theme</vt:lpstr>
      <vt:lpstr>Tema di Office</vt:lpstr>
      <vt:lpstr>Presentazione standard di PowerPoint</vt:lpstr>
      <vt:lpstr>Il Protocollo della Rete Antiviolenza</vt:lpstr>
      <vt:lpstr>Presentazione standard di PowerPoint</vt:lpstr>
      <vt:lpstr>Strumenti e interventi</vt:lpstr>
      <vt:lpstr>Strumenti e interventi</vt:lpstr>
      <vt:lpstr>Eventi e Comunicazione </vt:lpstr>
      <vt:lpstr>Novembre 2025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Obiettivi della Rete</vt:lpstr>
      <vt:lpstr>La Rete Antiviolenza del Comune di Milano: il trend dal 2018 al 2025</vt:lpstr>
      <vt:lpstr>Gli interventi dei Centri Antiviolenza</vt:lpstr>
      <vt:lpstr>L’autonomia economica delle donne</vt:lpstr>
      <vt:lpstr>Dove vivono le donne che si rivolgono ai Centri Antiviolenza?</vt:lpstr>
      <vt:lpstr>Da dove provengono le donne che si rivolgono ai Centri Antiviolenza?</vt:lpstr>
      <vt:lpstr>Da dove provengono le donne che si rivolgono ai Centri Antiviolenza</vt:lpstr>
      <vt:lpstr>Le Nazioni più rappresentate</vt:lpstr>
      <vt:lpstr>Presentazione standard di PowerPoint</vt:lpstr>
      <vt:lpstr>Chi è il maltrattante</vt:lpstr>
      <vt:lpstr>Presentazione standard di PowerPoint</vt:lpstr>
      <vt:lpstr>Quali violenze?</vt:lpstr>
      <vt:lpstr>Le donne ospitate dalle Case Rifugio della Rete nel 2025: 79 </vt:lpstr>
      <vt:lpstr>Nazionalità delle donne</vt:lpstr>
      <vt:lpstr>I paesi di origine</vt:lpstr>
      <vt:lpstr>Le donne ospitate</vt:lpstr>
      <vt:lpstr>Le donne ospitate</vt:lpstr>
      <vt:lpstr>Alloggi per autonomia</vt:lpstr>
      <vt:lpstr>Il lavoro della Rete con i servizi sociali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Sabrina Ortelli</dc:creator>
  <cp:lastModifiedBy>Mauro Valenti</cp:lastModifiedBy>
  <cp:revision>703</cp:revision>
  <dcterms:created xsi:type="dcterms:W3CDTF">2019-03-25T10:13:10Z</dcterms:created>
  <dcterms:modified xsi:type="dcterms:W3CDTF">2026-04-20T07:19:28Z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0x010100D4F0E22F74802048B295466679C4491D</vt:lpwstr>
  </property>
</Properties>
</file>